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811" r:id="rId2"/>
    <p:sldId id="736" r:id="rId3"/>
    <p:sldId id="604" r:id="rId4"/>
    <p:sldId id="622" r:id="rId5"/>
    <p:sldId id="858" r:id="rId6"/>
    <p:sldId id="838" r:id="rId7"/>
    <p:sldId id="849" r:id="rId8"/>
    <p:sldId id="743" r:id="rId9"/>
    <p:sldId id="614" r:id="rId10"/>
    <p:sldId id="615" r:id="rId11"/>
    <p:sldId id="616" r:id="rId12"/>
    <p:sldId id="850" r:id="rId13"/>
    <p:sldId id="598" r:id="rId14"/>
    <p:sldId id="512" r:id="rId15"/>
    <p:sldId id="856" r:id="rId16"/>
    <p:sldId id="855" r:id="rId17"/>
    <p:sldId id="852" r:id="rId18"/>
    <p:sldId id="842" r:id="rId19"/>
    <p:sldId id="843" r:id="rId20"/>
    <p:sldId id="844" r:id="rId21"/>
    <p:sldId id="845" r:id="rId22"/>
    <p:sldId id="846" r:id="rId23"/>
    <p:sldId id="847" r:id="rId24"/>
    <p:sldId id="853" r:id="rId25"/>
    <p:sldId id="544" r:id="rId26"/>
    <p:sldId id="545" r:id="rId27"/>
    <p:sldId id="859" r:id="rId28"/>
    <p:sldId id="794" r:id="rId29"/>
    <p:sldId id="857" r:id="rId30"/>
    <p:sldId id="796" r:id="rId31"/>
    <p:sldId id="797" r:id="rId32"/>
    <p:sldId id="798" r:id="rId33"/>
    <p:sldId id="799" r:id="rId34"/>
    <p:sldId id="800" r:id="rId35"/>
    <p:sldId id="854" r:id="rId36"/>
    <p:sldId id="777" r:id="rId37"/>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213">
          <p15:clr>
            <a:srgbClr val="A4A3A4"/>
          </p15:clr>
        </p15:guide>
        <p15:guide id="4" pos="251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morley" initials="rm" lastIdx="24" clrIdx="0"/>
  <p:cmAuthor id="1" name="Laura Fudala" initials="LF" lastIdx="16" clrIdx="1">
    <p:extLst/>
  </p:cmAuthor>
  <p:cmAuthor id="2" name="Cynthia Taylor" initials="" lastIdx="2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66CC66"/>
    <a:srgbClr val="EA0000"/>
    <a:srgbClr val="CBD2E0"/>
    <a:srgbClr val="CBD2CC"/>
    <a:srgbClr val="EFDF11"/>
    <a:srgbClr val="005DA2"/>
    <a:srgbClr val="363636"/>
    <a:srgbClr val="E6E6E6"/>
    <a:srgbClr val="113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74" autoAdjust="0"/>
    <p:restoredTop sz="69242" autoAdjust="0"/>
  </p:normalViewPr>
  <p:slideViewPr>
    <p:cSldViewPr snapToGrid="0">
      <p:cViewPr varScale="1">
        <p:scale>
          <a:sx n="62" d="100"/>
          <a:sy n="62" d="100"/>
        </p:scale>
        <p:origin x="1526" y="34"/>
      </p:cViewPr>
      <p:guideLst>
        <p:guide orient="horz" pos="2160"/>
        <p:guide pos="2880"/>
        <p:guide orient="horz" pos="4213"/>
        <p:guide pos="2517"/>
      </p:guideLst>
    </p:cSldViewPr>
  </p:slideViewPr>
  <p:outlineViewPr>
    <p:cViewPr>
      <p:scale>
        <a:sx n="33" d="100"/>
        <a:sy n="33" d="100"/>
      </p:scale>
      <p:origin x="52960" y="1688"/>
    </p:cViewPr>
  </p:outlin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Worksheet%20in%20Presentation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4967617665967"/>
          <c:y val="0.134115332532074"/>
          <c:w val="0.63581897919249397"/>
          <c:h val="0.69725726980535796"/>
        </c:manualLayout>
      </c:layout>
      <c:pieChart>
        <c:varyColors val="1"/>
        <c:ser>
          <c:idx val="0"/>
          <c:order val="0"/>
          <c:spPr>
            <a:ln w="38100"/>
            <a:effectLst/>
          </c:spPr>
          <c:dPt>
            <c:idx val="0"/>
            <c:bubble3D val="0"/>
            <c:spPr>
              <a:solidFill>
                <a:srgbClr val="005DA2"/>
              </a:solidFill>
              <a:ln w="38100"/>
              <a:effectLst/>
            </c:spPr>
          </c:dPt>
          <c:dPt>
            <c:idx val="3"/>
            <c:bubble3D val="0"/>
            <c:spPr>
              <a:solidFill>
                <a:srgbClr val="FFC000"/>
              </a:solidFill>
              <a:ln w="38100"/>
              <a:effectLst/>
            </c:spPr>
          </c:dPt>
          <c:dPt>
            <c:idx val="4"/>
            <c:bubble3D val="0"/>
            <c:spPr>
              <a:solidFill>
                <a:srgbClr val="1C1C1C">
                  <a:lumMod val="75000"/>
                  <a:lumOff val="25000"/>
                </a:srgbClr>
              </a:solidFill>
              <a:ln w="38100"/>
              <a:effectLst/>
            </c:spPr>
          </c:dPt>
          <c:dLbls>
            <c:dLbl>
              <c:idx val="0"/>
              <c:layout>
                <c:manualLayout>
                  <c:x val="-0.127470572941947"/>
                  <c:y val="0.240294055265205"/>
                </c:manualLayout>
              </c:layout>
              <c:tx>
                <c:rich>
                  <a:bodyPr/>
                  <a:lstStyle/>
                  <a:p>
                    <a:pPr>
                      <a:defRPr sz="3000" b="1">
                        <a:solidFill>
                          <a:schemeClr val="bg1"/>
                        </a:solidFill>
                      </a:defRPr>
                    </a:pPr>
                    <a:r>
                      <a:rPr lang="en-US" sz="3000" dirty="0"/>
                      <a:t>Falls
43.0%</a:t>
                    </a:r>
                  </a:p>
                </c:rich>
              </c:tx>
              <c:numFmt formatCode="0.0%" sourceLinked="0"/>
              <c:spPr>
                <a:solidFill>
                  <a:srgbClr val="005DA2"/>
                </a:solidFill>
              </c:sp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2390613642233"/>
                  <c:y val="-0.210480375468384"/>
                </c:manualLayout>
              </c:layout>
              <c:tx>
                <c:rich>
                  <a:bodyPr/>
                  <a:lstStyle/>
                  <a:p>
                    <a:pPr>
                      <a:defRPr sz="3000" b="1">
                        <a:solidFill>
                          <a:schemeClr val="bg1"/>
                        </a:solidFill>
                      </a:defRPr>
                    </a:pPr>
                    <a:r>
                      <a:rPr lang="en-US" sz="3000" dirty="0"/>
                      <a:t>Poisoning
34.0%</a:t>
                    </a:r>
                  </a:p>
                </c:rich>
              </c:tx>
              <c:numFmt formatCode="0.0%" sourceLinked="0"/>
              <c:spPr>
                <a:noFill/>
              </c:sp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2.3889287485877202E-2"/>
                  <c:y val="-1.47594587686334E-2"/>
                </c:manualLayout>
              </c:layout>
              <c:tx>
                <c:rich>
                  <a:bodyPr/>
                  <a:lstStyle/>
                  <a:p>
                    <a:pPr>
                      <a:defRPr sz="3000" b="1" spc="-10" baseline="0">
                        <a:solidFill>
                          <a:schemeClr val="bg1"/>
                        </a:solidFill>
                      </a:defRPr>
                    </a:pPr>
                    <a:r>
                      <a:rPr lang="en-US" sz="3000" spc="-10" baseline="0" dirty="0" smtClean="0"/>
                      <a:t>Fires &amp;</a:t>
                    </a:r>
                  </a:p>
                  <a:p>
                    <a:pPr>
                      <a:defRPr sz="3000" b="1" spc="-10" baseline="0">
                        <a:solidFill>
                          <a:schemeClr val="bg1"/>
                        </a:solidFill>
                      </a:defRPr>
                    </a:pPr>
                    <a:r>
                      <a:rPr lang="en-US" sz="3000" spc="-10" baseline="0" dirty="0" smtClean="0"/>
                      <a:t>Burns</a:t>
                    </a:r>
                    <a:r>
                      <a:rPr lang="en-US" sz="3000" spc="-10" baseline="0" dirty="0"/>
                      <a:t>
9.0%</a:t>
                    </a:r>
                  </a:p>
                </c:rich>
              </c:tx>
              <c:numFmt formatCode="0.0%" sourceLinked="0"/>
              <c:spPr>
                <a:solidFill>
                  <a:srgbClr val="7C9A40"/>
                </a:solidFill>
              </c:sp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7394428910534099"/>
                  <c:y val="5.6297144286669799E-2"/>
                </c:manualLayout>
              </c:layout>
              <c:tx>
                <c:rich>
                  <a:bodyPr/>
                  <a:lstStyle/>
                  <a:p>
                    <a:pPr>
                      <a:defRPr sz="2000" b="1">
                        <a:solidFill>
                          <a:schemeClr val="bg1"/>
                        </a:solidFill>
                      </a:defRPr>
                    </a:pPr>
                    <a:r>
                      <a:rPr lang="en-US" sz="2000" dirty="0" smtClean="0">
                        <a:solidFill>
                          <a:schemeClr val="tx1">
                            <a:lumMod val="90000"/>
                            <a:lumOff val="10000"/>
                          </a:schemeClr>
                        </a:solidFill>
                      </a:rPr>
                      <a:t>Choking &amp; Suffocation</a:t>
                    </a:r>
                  </a:p>
                  <a:p>
                    <a:pPr>
                      <a:defRPr sz="2000" b="1">
                        <a:solidFill>
                          <a:schemeClr val="bg1"/>
                        </a:solidFill>
                      </a:defRPr>
                    </a:pPr>
                    <a:r>
                      <a:rPr lang="en-US" sz="2000" dirty="0" smtClean="0">
                        <a:solidFill>
                          <a:schemeClr val="tx1">
                            <a:lumMod val="90000"/>
                            <a:lumOff val="10000"/>
                          </a:schemeClr>
                        </a:solidFill>
                      </a:rPr>
                      <a:t>5.0%</a:t>
                    </a:r>
                    <a:endParaRPr lang="en-US" sz="2000" dirty="0">
                      <a:solidFill>
                        <a:schemeClr val="tx1">
                          <a:lumMod val="90000"/>
                          <a:lumOff val="10000"/>
                        </a:schemeClr>
                      </a:solidFill>
                    </a:endParaRPr>
                  </a:p>
                </c:rich>
              </c:tx>
              <c:numFmt formatCode="0.0%" sourceLinked="0"/>
              <c:spPr>
                <a:solidFill>
                  <a:srgbClr val="FFC000"/>
                </a:solidFill>
              </c:sp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81342190331019"/>
                  <c:y val="9.5187271926341997E-3"/>
                </c:manualLayout>
              </c:layout>
              <c:numFmt formatCode="0.0%" sourceLinked="0"/>
              <c:spPr>
                <a:solidFill>
                  <a:srgbClr val="1C1C1C">
                    <a:lumMod val="75000"/>
                    <a:lumOff val="25000"/>
                  </a:srgbClr>
                </a:solidFill>
              </c:spPr>
              <c:txPr>
                <a:bodyPr/>
                <a:lstStyle/>
                <a:p>
                  <a:pPr>
                    <a:defRPr sz="2000" b="1">
                      <a:solidFill>
                        <a:schemeClr val="bg1"/>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109954593404885"/>
                  <c:y val="-0.101307395704737"/>
                </c:manualLayout>
              </c:layout>
              <c:numFmt formatCode="0.0%" sourceLinked="0"/>
              <c:spPr>
                <a:solidFill>
                  <a:srgbClr val="F79646"/>
                </a:solidFill>
              </c:spPr>
              <c:txPr>
                <a:bodyPr/>
                <a:lstStyle/>
                <a:p>
                  <a:pPr>
                    <a:defRPr sz="2000" b="1">
                      <a:solidFill>
                        <a:schemeClr val="bg1"/>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1.0174521627283E-2"/>
                  <c:y val="-7.4671111667038298E-2"/>
                </c:manualLayout>
              </c:layout>
              <c:tx>
                <c:rich>
                  <a:bodyPr/>
                  <a:lstStyle/>
                  <a:p>
                    <a:pPr>
                      <a:defRPr sz="2000" b="1">
                        <a:solidFill>
                          <a:schemeClr val="bg1"/>
                        </a:solidFill>
                      </a:defRPr>
                    </a:pPr>
                    <a:r>
                      <a:rPr lang="en-US" sz="2000" dirty="0">
                        <a:solidFill>
                          <a:schemeClr val="tx2"/>
                        </a:solidFill>
                      </a:rPr>
                      <a:t>Other
5.0%</a:t>
                    </a:r>
                  </a:p>
                </c:rich>
              </c:tx>
              <c:numFmt formatCode="0.0%" sourceLinked="0"/>
              <c:spPr>
                <a:solidFill>
                  <a:srgbClr val="4382D1">
                    <a:lumMod val="40000"/>
                    <a:lumOff val="60000"/>
                  </a:srgbClr>
                </a:solidFill>
              </c:spPr>
              <c:dLblPos val="bestFi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b="1">
                    <a:solidFill>
                      <a:schemeClr val="bg1"/>
                    </a:solidFill>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'[Worksheet in Presentation1]Sheet1'!$A$2:$A$8</c:f>
              <c:strCache>
                <c:ptCount val="7"/>
                <c:pt idx="0">
                  <c:v>Falls</c:v>
                </c:pt>
                <c:pt idx="1">
                  <c:v>Poisoning</c:v>
                </c:pt>
                <c:pt idx="2">
                  <c:v>Fires and Burns</c:v>
                </c:pt>
                <c:pt idx="3">
                  <c:v>Choking and Suffocation</c:v>
                </c:pt>
                <c:pt idx="4">
                  <c:v>Drowning</c:v>
                </c:pt>
                <c:pt idx="5">
                  <c:v>Firearms</c:v>
                </c:pt>
                <c:pt idx="6">
                  <c:v>Other</c:v>
                </c:pt>
              </c:strCache>
            </c:strRef>
          </c:cat>
          <c:val>
            <c:numRef>
              <c:f>'[Worksheet in Presentation1]Sheet1'!$B$2:$B$8</c:f>
              <c:numCache>
                <c:formatCode>0%</c:formatCode>
                <c:ptCount val="7"/>
                <c:pt idx="0">
                  <c:v>0.43</c:v>
                </c:pt>
                <c:pt idx="1">
                  <c:v>0.34000000000000102</c:v>
                </c:pt>
                <c:pt idx="2">
                  <c:v>0.09</c:v>
                </c:pt>
                <c:pt idx="3">
                  <c:v>5.00000000000001E-2</c:v>
                </c:pt>
                <c:pt idx="4">
                  <c:v>3.00000000000001E-2</c:v>
                </c:pt>
                <c:pt idx="5">
                  <c:v>0.01</c:v>
                </c:pt>
                <c:pt idx="6">
                  <c:v>5.00000000000001E-2</c:v>
                </c:pt>
              </c:numCache>
            </c:numRef>
          </c:val>
        </c:ser>
        <c:dLbls>
          <c:showLegendKey val="0"/>
          <c:showVal val="0"/>
          <c:showCatName val="0"/>
          <c:showSerName val="0"/>
          <c:showPercent val="0"/>
          <c:showBubbleSize val="0"/>
          <c:showLeaderLines val="1"/>
        </c:dLbls>
        <c:firstSliceAng val="310"/>
      </c:pieChart>
    </c:plotArea>
    <c:plotVisOnly val="1"/>
    <c:dispBlanksAs val="zero"/>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7F457-F682-40AC-90EF-E96B2D9082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19569D-8AF0-4E19-AB26-B84969091E41}">
      <dgm:prSet custT="1"/>
      <dgm:spPr>
        <a:solidFill>
          <a:schemeClr val="accent1">
            <a:hueOff val="0"/>
            <a:satOff val="0"/>
            <a:lumOff val="0"/>
            <a:alpha val="85000"/>
          </a:schemeClr>
        </a:solidFill>
      </dgm:spPr>
      <dgm:t>
        <a:bodyPr/>
        <a:lstStyle/>
        <a:p>
          <a:pPr rtl="0"/>
          <a:r>
            <a:rPr lang="en-US" sz="2800" b="1" dirty="0" smtClean="0"/>
            <a:t>Don’t dry dust or dry sweep</a:t>
          </a:r>
          <a:endParaRPr lang="en-US" sz="2800" b="1" dirty="0"/>
        </a:p>
      </dgm:t>
    </dgm:pt>
    <dgm:pt modelId="{D2BCCB25-5A16-4755-9CB4-88C202398146}" type="parTrans" cxnId="{32FCC2AD-FCDF-4014-B851-F7308D994230}">
      <dgm:prSet/>
      <dgm:spPr/>
      <dgm:t>
        <a:bodyPr/>
        <a:lstStyle/>
        <a:p>
          <a:endParaRPr lang="en-US"/>
        </a:p>
      </dgm:t>
    </dgm:pt>
    <dgm:pt modelId="{1517141B-80B5-4BD1-AD16-7E974359F46F}" type="sibTrans" cxnId="{32FCC2AD-FCDF-4014-B851-F7308D994230}">
      <dgm:prSet/>
      <dgm:spPr/>
      <dgm:t>
        <a:bodyPr/>
        <a:lstStyle/>
        <a:p>
          <a:endParaRPr lang="en-US"/>
        </a:p>
      </dgm:t>
    </dgm:pt>
    <dgm:pt modelId="{36F0E763-BF12-4F66-96A1-E0997D123F81}">
      <dgm:prSet custT="1"/>
      <dgm:spPr>
        <a:solidFill>
          <a:schemeClr val="accent1">
            <a:hueOff val="0"/>
            <a:satOff val="0"/>
            <a:lumOff val="0"/>
            <a:alpha val="85000"/>
          </a:schemeClr>
        </a:solidFill>
      </dgm:spPr>
      <dgm:t>
        <a:bodyPr/>
        <a:lstStyle/>
        <a:p>
          <a:pPr rtl="0"/>
          <a:r>
            <a:rPr lang="en-US" sz="2800" b="1" dirty="0" smtClean="0"/>
            <a:t>Vacuuming:</a:t>
          </a:r>
          <a:endParaRPr lang="en-US" sz="2800" b="1" dirty="0"/>
        </a:p>
      </dgm:t>
    </dgm:pt>
    <dgm:pt modelId="{C4C3EA1E-F37C-4A7E-8C02-6F0F80A2D78C}" type="parTrans" cxnId="{237D0098-3942-4699-8A0C-FE07964CB736}">
      <dgm:prSet/>
      <dgm:spPr/>
      <dgm:t>
        <a:bodyPr/>
        <a:lstStyle/>
        <a:p>
          <a:endParaRPr lang="en-US"/>
        </a:p>
      </dgm:t>
    </dgm:pt>
    <dgm:pt modelId="{7948871A-C9C8-4E40-9C32-CA740BE755B0}" type="sibTrans" cxnId="{237D0098-3942-4699-8A0C-FE07964CB736}">
      <dgm:prSet/>
      <dgm:spPr/>
      <dgm:t>
        <a:bodyPr/>
        <a:lstStyle/>
        <a:p>
          <a:endParaRPr lang="en-US"/>
        </a:p>
      </dgm:t>
    </dgm:pt>
    <dgm:pt modelId="{461BF68C-3D4B-4F03-8ACB-3F30CCA7F1BC}">
      <dgm:prSet/>
      <dgm:spPr>
        <a:solidFill>
          <a:schemeClr val="lt1">
            <a:hueOff val="0"/>
            <a:satOff val="0"/>
            <a:lumOff val="0"/>
            <a:alpha val="80000"/>
          </a:schemeClr>
        </a:solidFill>
      </dgm:spPr>
      <dgm:t>
        <a:bodyPr/>
        <a:lstStyle/>
        <a:p>
          <a:pPr rtl="0"/>
          <a:r>
            <a:rPr lang="en-US" b="1" dirty="0" smtClean="0">
              <a:solidFill>
                <a:schemeClr val="tx2"/>
              </a:solidFill>
            </a:rPr>
            <a:t>Low-emission vacuum with beater bar</a:t>
          </a:r>
          <a:endParaRPr lang="en-US" b="1" dirty="0">
            <a:solidFill>
              <a:schemeClr val="tx2"/>
            </a:solidFill>
          </a:endParaRPr>
        </a:p>
      </dgm:t>
    </dgm:pt>
    <dgm:pt modelId="{5A345C2D-2DFC-4BFC-BDEC-DD253CC6571F}" type="parTrans" cxnId="{A23DBA8C-C634-429B-B6AB-F19106E3EC6D}">
      <dgm:prSet/>
      <dgm:spPr/>
      <dgm:t>
        <a:bodyPr/>
        <a:lstStyle/>
        <a:p>
          <a:endParaRPr lang="en-US"/>
        </a:p>
      </dgm:t>
    </dgm:pt>
    <dgm:pt modelId="{CC95FA19-7BEB-4B04-A181-33070539F992}" type="sibTrans" cxnId="{A23DBA8C-C634-429B-B6AB-F19106E3EC6D}">
      <dgm:prSet/>
      <dgm:spPr/>
      <dgm:t>
        <a:bodyPr/>
        <a:lstStyle/>
        <a:p>
          <a:endParaRPr lang="en-US"/>
        </a:p>
      </dgm:t>
    </dgm:pt>
    <dgm:pt modelId="{94B1390A-880B-4DAA-B307-64F09E907352}">
      <dgm:prSet/>
      <dgm:spPr>
        <a:solidFill>
          <a:schemeClr val="lt1">
            <a:hueOff val="0"/>
            <a:satOff val="0"/>
            <a:lumOff val="0"/>
            <a:alpha val="80000"/>
          </a:schemeClr>
        </a:solidFill>
      </dgm:spPr>
      <dgm:t>
        <a:bodyPr/>
        <a:lstStyle/>
        <a:p>
          <a:pPr rtl="0"/>
          <a:r>
            <a:rPr lang="en-US" b="1" dirty="0" smtClean="0">
              <a:solidFill>
                <a:schemeClr val="tx2"/>
              </a:solidFill>
            </a:rPr>
            <a:t>Very slowly (or use vacuum with dirt finder) </a:t>
          </a:r>
          <a:endParaRPr lang="en-US" b="1" dirty="0">
            <a:solidFill>
              <a:schemeClr val="tx2"/>
            </a:solidFill>
          </a:endParaRPr>
        </a:p>
      </dgm:t>
    </dgm:pt>
    <dgm:pt modelId="{222E885B-61C6-4CAA-8F51-2E41AD4CBE9E}" type="parTrans" cxnId="{04E5FA92-F03B-4E59-951B-E8C60F2C8A30}">
      <dgm:prSet/>
      <dgm:spPr/>
      <dgm:t>
        <a:bodyPr/>
        <a:lstStyle/>
        <a:p>
          <a:endParaRPr lang="en-US"/>
        </a:p>
      </dgm:t>
    </dgm:pt>
    <dgm:pt modelId="{21613259-BCE7-46F0-B6ED-40E8FA256E2E}" type="sibTrans" cxnId="{04E5FA92-F03B-4E59-951B-E8C60F2C8A30}">
      <dgm:prSet/>
      <dgm:spPr/>
      <dgm:t>
        <a:bodyPr/>
        <a:lstStyle/>
        <a:p>
          <a:endParaRPr lang="en-US"/>
        </a:p>
      </dgm:t>
    </dgm:pt>
    <dgm:pt modelId="{E9DC35E0-F5C7-4547-B656-7176C2B52BA0}">
      <dgm:prSet custT="1"/>
      <dgm:spPr>
        <a:solidFill>
          <a:schemeClr val="accent1">
            <a:hueOff val="0"/>
            <a:satOff val="0"/>
            <a:lumOff val="0"/>
            <a:alpha val="85000"/>
          </a:schemeClr>
        </a:solidFill>
      </dgm:spPr>
      <dgm:t>
        <a:bodyPr/>
        <a:lstStyle/>
        <a:p>
          <a:pPr rtl="0"/>
          <a:r>
            <a:rPr lang="en-US" sz="2800" b="1" dirty="0" smtClean="0"/>
            <a:t>Wet cleaning:</a:t>
          </a:r>
          <a:endParaRPr lang="en-US" sz="2800" b="1" dirty="0"/>
        </a:p>
      </dgm:t>
    </dgm:pt>
    <dgm:pt modelId="{BDAAE977-0416-410F-B80A-8DD40994F001}" type="parTrans" cxnId="{BA902531-5D70-4E8A-9D95-C6EE59FBF8E2}">
      <dgm:prSet/>
      <dgm:spPr/>
      <dgm:t>
        <a:bodyPr/>
        <a:lstStyle/>
        <a:p>
          <a:endParaRPr lang="en-US"/>
        </a:p>
      </dgm:t>
    </dgm:pt>
    <dgm:pt modelId="{15D9072A-5928-48DD-B6FF-8F5C9EA2EEEF}" type="sibTrans" cxnId="{BA902531-5D70-4E8A-9D95-C6EE59FBF8E2}">
      <dgm:prSet/>
      <dgm:spPr/>
      <dgm:t>
        <a:bodyPr/>
        <a:lstStyle/>
        <a:p>
          <a:endParaRPr lang="en-US"/>
        </a:p>
      </dgm:t>
    </dgm:pt>
    <dgm:pt modelId="{6861B6C5-7F42-4D49-B3FC-B61C0DE95006}">
      <dgm:prSet/>
      <dgm:spPr>
        <a:solidFill>
          <a:schemeClr val="lt1">
            <a:hueOff val="0"/>
            <a:satOff val="0"/>
            <a:lumOff val="0"/>
            <a:alpha val="80000"/>
          </a:schemeClr>
        </a:solidFill>
      </dgm:spPr>
      <dgm:t>
        <a:bodyPr/>
        <a:lstStyle/>
        <a:p>
          <a:pPr rtl="0"/>
          <a:r>
            <a:rPr lang="en-US" b="1" dirty="0" smtClean="0">
              <a:solidFill>
                <a:schemeClr val="tx2"/>
              </a:solidFill>
            </a:rPr>
            <a:t>Use “elbow grease”</a:t>
          </a:r>
          <a:endParaRPr lang="en-US" b="1" dirty="0">
            <a:solidFill>
              <a:schemeClr val="tx2"/>
            </a:solidFill>
          </a:endParaRPr>
        </a:p>
      </dgm:t>
    </dgm:pt>
    <dgm:pt modelId="{66311A8E-371E-489E-9B93-2844FAF75070}" type="parTrans" cxnId="{3233F480-68C4-475C-885B-67BF0DAC6B20}">
      <dgm:prSet/>
      <dgm:spPr/>
      <dgm:t>
        <a:bodyPr/>
        <a:lstStyle/>
        <a:p>
          <a:endParaRPr lang="en-US"/>
        </a:p>
      </dgm:t>
    </dgm:pt>
    <dgm:pt modelId="{686EB419-FBFA-4A62-9ECC-E9DC46BF4855}" type="sibTrans" cxnId="{3233F480-68C4-475C-885B-67BF0DAC6B20}">
      <dgm:prSet/>
      <dgm:spPr/>
      <dgm:t>
        <a:bodyPr/>
        <a:lstStyle/>
        <a:p>
          <a:endParaRPr lang="en-US"/>
        </a:p>
      </dgm:t>
    </dgm:pt>
    <dgm:pt modelId="{F8350D3C-7580-44F4-8CF7-1E63E5243C75}">
      <dgm:prSet/>
      <dgm:spPr>
        <a:solidFill>
          <a:schemeClr val="lt1">
            <a:hueOff val="0"/>
            <a:satOff val="0"/>
            <a:lumOff val="0"/>
            <a:alpha val="80000"/>
          </a:schemeClr>
        </a:solidFill>
      </dgm:spPr>
      <dgm:t>
        <a:bodyPr/>
        <a:lstStyle/>
        <a:p>
          <a:pPr rtl="0"/>
          <a:r>
            <a:rPr lang="en-US" b="1" dirty="0" smtClean="0">
              <a:solidFill>
                <a:schemeClr val="tx2"/>
              </a:solidFill>
            </a:rPr>
            <a:t>Frequently change water</a:t>
          </a:r>
          <a:endParaRPr lang="en-US" b="1" dirty="0">
            <a:solidFill>
              <a:schemeClr val="tx2"/>
            </a:solidFill>
          </a:endParaRPr>
        </a:p>
      </dgm:t>
    </dgm:pt>
    <dgm:pt modelId="{7BCF3341-F5E2-4E26-9454-0BD9F41CC1F5}" type="parTrans" cxnId="{BFD10892-05A4-4C6B-BFE1-EAAC97C1F877}">
      <dgm:prSet/>
      <dgm:spPr/>
      <dgm:t>
        <a:bodyPr/>
        <a:lstStyle/>
        <a:p>
          <a:endParaRPr lang="en-US"/>
        </a:p>
      </dgm:t>
    </dgm:pt>
    <dgm:pt modelId="{2860D5EC-FE7E-4CB2-A5BD-FF3201209DB9}" type="sibTrans" cxnId="{BFD10892-05A4-4C6B-BFE1-EAAC97C1F877}">
      <dgm:prSet/>
      <dgm:spPr/>
      <dgm:t>
        <a:bodyPr/>
        <a:lstStyle/>
        <a:p>
          <a:endParaRPr lang="en-US"/>
        </a:p>
      </dgm:t>
    </dgm:pt>
    <dgm:pt modelId="{6A2E83DC-D21C-4648-AA8D-003FA8365288}" type="pres">
      <dgm:prSet presAssocID="{8CB7F457-F682-40AC-90EF-E96B2D908299}" presName="linear" presStyleCnt="0">
        <dgm:presLayoutVars>
          <dgm:dir/>
          <dgm:animLvl val="lvl"/>
          <dgm:resizeHandles val="exact"/>
        </dgm:presLayoutVars>
      </dgm:prSet>
      <dgm:spPr/>
      <dgm:t>
        <a:bodyPr/>
        <a:lstStyle/>
        <a:p>
          <a:endParaRPr lang="en-US"/>
        </a:p>
      </dgm:t>
    </dgm:pt>
    <dgm:pt modelId="{6AECB295-F268-464D-9FF5-473E91A88C20}" type="pres">
      <dgm:prSet presAssocID="{5E19569D-8AF0-4E19-AB26-B84969091E41}" presName="parentLin" presStyleCnt="0"/>
      <dgm:spPr/>
    </dgm:pt>
    <dgm:pt modelId="{2CAE20F2-D3A2-43A3-AA2C-D2701B322AC8}" type="pres">
      <dgm:prSet presAssocID="{5E19569D-8AF0-4E19-AB26-B84969091E41}" presName="parentLeftMargin" presStyleLbl="node1" presStyleIdx="0" presStyleCnt="3"/>
      <dgm:spPr/>
      <dgm:t>
        <a:bodyPr/>
        <a:lstStyle/>
        <a:p>
          <a:endParaRPr lang="en-US"/>
        </a:p>
      </dgm:t>
    </dgm:pt>
    <dgm:pt modelId="{085669FE-288B-4FBE-A416-139A0B2EE0D0}" type="pres">
      <dgm:prSet presAssocID="{5E19569D-8AF0-4E19-AB26-B84969091E41}" presName="parentText" presStyleLbl="node1" presStyleIdx="0" presStyleCnt="3" custScaleX="116009">
        <dgm:presLayoutVars>
          <dgm:chMax val="0"/>
          <dgm:bulletEnabled val="1"/>
        </dgm:presLayoutVars>
      </dgm:prSet>
      <dgm:spPr/>
      <dgm:t>
        <a:bodyPr/>
        <a:lstStyle/>
        <a:p>
          <a:endParaRPr lang="en-US"/>
        </a:p>
      </dgm:t>
    </dgm:pt>
    <dgm:pt modelId="{F7C8E416-7775-4FF5-9FF2-D71C4F4036BD}" type="pres">
      <dgm:prSet presAssocID="{5E19569D-8AF0-4E19-AB26-B84969091E41}" presName="negativeSpace" presStyleCnt="0"/>
      <dgm:spPr/>
    </dgm:pt>
    <dgm:pt modelId="{C742446F-B414-4DD1-9D89-12EC86CBD0D6}" type="pres">
      <dgm:prSet presAssocID="{5E19569D-8AF0-4E19-AB26-B84969091E41}" presName="childText" presStyleLbl="conFgAcc1" presStyleIdx="0" presStyleCnt="3">
        <dgm:presLayoutVars>
          <dgm:bulletEnabled val="1"/>
        </dgm:presLayoutVars>
      </dgm:prSet>
      <dgm:spPr>
        <a:solidFill>
          <a:schemeClr val="lt1">
            <a:hueOff val="0"/>
            <a:satOff val="0"/>
            <a:lumOff val="0"/>
            <a:alpha val="80000"/>
          </a:schemeClr>
        </a:solidFill>
      </dgm:spPr>
    </dgm:pt>
    <dgm:pt modelId="{852C95D0-A2BE-45F9-8AFB-B01A68F0BD6C}" type="pres">
      <dgm:prSet presAssocID="{1517141B-80B5-4BD1-AD16-7E974359F46F}" presName="spaceBetweenRectangles" presStyleCnt="0"/>
      <dgm:spPr/>
    </dgm:pt>
    <dgm:pt modelId="{90DFB94A-F9A6-4CE9-9449-4BF2E9F46F13}" type="pres">
      <dgm:prSet presAssocID="{36F0E763-BF12-4F66-96A1-E0997D123F81}" presName="parentLin" presStyleCnt="0"/>
      <dgm:spPr/>
    </dgm:pt>
    <dgm:pt modelId="{3C7098E8-3FC9-4A24-84F0-8CA2B1021308}" type="pres">
      <dgm:prSet presAssocID="{36F0E763-BF12-4F66-96A1-E0997D123F81}" presName="parentLeftMargin" presStyleLbl="node1" presStyleIdx="0" presStyleCnt="3"/>
      <dgm:spPr/>
      <dgm:t>
        <a:bodyPr/>
        <a:lstStyle/>
        <a:p>
          <a:endParaRPr lang="en-US"/>
        </a:p>
      </dgm:t>
    </dgm:pt>
    <dgm:pt modelId="{F1ED5DCF-28C9-4974-9FDB-64DDFC549CD3}" type="pres">
      <dgm:prSet presAssocID="{36F0E763-BF12-4F66-96A1-E0997D123F81}" presName="parentText" presStyleLbl="node1" presStyleIdx="1" presStyleCnt="3" custScaleX="116009">
        <dgm:presLayoutVars>
          <dgm:chMax val="0"/>
          <dgm:bulletEnabled val="1"/>
        </dgm:presLayoutVars>
      </dgm:prSet>
      <dgm:spPr/>
      <dgm:t>
        <a:bodyPr/>
        <a:lstStyle/>
        <a:p>
          <a:endParaRPr lang="en-US"/>
        </a:p>
      </dgm:t>
    </dgm:pt>
    <dgm:pt modelId="{28808B80-CEF0-46A5-B285-9BC9E63E999D}" type="pres">
      <dgm:prSet presAssocID="{36F0E763-BF12-4F66-96A1-E0997D123F81}" presName="negativeSpace" presStyleCnt="0"/>
      <dgm:spPr/>
    </dgm:pt>
    <dgm:pt modelId="{CE6746BC-CABB-4D57-A362-29545E989E6F}" type="pres">
      <dgm:prSet presAssocID="{36F0E763-BF12-4F66-96A1-E0997D123F81}" presName="childText" presStyleLbl="conFgAcc1" presStyleIdx="1" presStyleCnt="3">
        <dgm:presLayoutVars>
          <dgm:bulletEnabled val="1"/>
        </dgm:presLayoutVars>
      </dgm:prSet>
      <dgm:spPr/>
      <dgm:t>
        <a:bodyPr/>
        <a:lstStyle/>
        <a:p>
          <a:endParaRPr lang="en-US"/>
        </a:p>
      </dgm:t>
    </dgm:pt>
    <dgm:pt modelId="{5783B90D-3B5A-4FFD-B96E-DE4923B62D98}" type="pres">
      <dgm:prSet presAssocID="{7948871A-C9C8-4E40-9C32-CA740BE755B0}" presName="spaceBetweenRectangles" presStyleCnt="0"/>
      <dgm:spPr/>
    </dgm:pt>
    <dgm:pt modelId="{967BEE99-12FF-4DB6-B8CA-AD04551838AD}" type="pres">
      <dgm:prSet presAssocID="{E9DC35E0-F5C7-4547-B656-7176C2B52BA0}" presName="parentLin" presStyleCnt="0"/>
      <dgm:spPr/>
    </dgm:pt>
    <dgm:pt modelId="{61B51810-FA73-4437-93AD-28588E6E09D0}" type="pres">
      <dgm:prSet presAssocID="{E9DC35E0-F5C7-4547-B656-7176C2B52BA0}" presName="parentLeftMargin" presStyleLbl="node1" presStyleIdx="1" presStyleCnt="3"/>
      <dgm:spPr/>
      <dgm:t>
        <a:bodyPr/>
        <a:lstStyle/>
        <a:p>
          <a:endParaRPr lang="en-US"/>
        </a:p>
      </dgm:t>
    </dgm:pt>
    <dgm:pt modelId="{0D89FDB2-7ED8-4BE6-98D7-0B96CA0B4CE7}" type="pres">
      <dgm:prSet presAssocID="{E9DC35E0-F5C7-4547-B656-7176C2B52BA0}" presName="parentText" presStyleLbl="node1" presStyleIdx="2" presStyleCnt="3" custScaleX="116009">
        <dgm:presLayoutVars>
          <dgm:chMax val="0"/>
          <dgm:bulletEnabled val="1"/>
        </dgm:presLayoutVars>
      </dgm:prSet>
      <dgm:spPr/>
      <dgm:t>
        <a:bodyPr/>
        <a:lstStyle/>
        <a:p>
          <a:endParaRPr lang="en-US"/>
        </a:p>
      </dgm:t>
    </dgm:pt>
    <dgm:pt modelId="{C1477351-4072-43EC-B7B7-51755E06FA94}" type="pres">
      <dgm:prSet presAssocID="{E9DC35E0-F5C7-4547-B656-7176C2B52BA0}" presName="negativeSpace" presStyleCnt="0"/>
      <dgm:spPr/>
    </dgm:pt>
    <dgm:pt modelId="{32D46980-01FF-43E7-9778-6E8C6BAC93FC}" type="pres">
      <dgm:prSet presAssocID="{E9DC35E0-F5C7-4547-B656-7176C2B52BA0}" presName="childText" presStyleLbl="conFgAcc1" presStyleIdx="2" presStyleCnt="3">
        <dgm:presLayoutVars>
          <dgm:bulletEnabled val="1"/>
        </dgm:presLayoutVars>
      </dgm:prSet>
      <dgm:spPr/>
      <dgm:t>
        <a:bodyPr/>
        <a:lstStyle/>
        <a:p>
          <a:endParaRPr lang="en-US"/>
        </a:p>
      </dgm:t>
    </dgm:pt>
  </dgm:ptLst>
  <dgm:cxnLst>
    <dgm:cxn modelId="{3233F480-68C4-475C-885B-67BF0DAC6B20}" srcId="{E9DC35E0-F5C7-4547-B656-7176C2B52BA0}" destId="{6861B6C5-7F42-4D49-B3FC-B61C0DE95006}" srcOrd="0" destOrd="0" parTransId="{66311A8E-371E-489E-9B93-2844FAF75070}" sibTransId="{686EB419-FBFA-4A62-9ECC-E9DC46BF4855}"/>
    <dgm:cxn modelId="{A23DBA8C-C634-429B-B6AB-F19106E3EC6D}" srcId="{36F0E763-BF12-4F66-96A1-E0997D123F81}" destId="{461BF68C-3D4B-4F03-8ACB-3F30CCA7F1BC}" srcOrd="0" destOrd="0" parTransId="{5A345C2D-2DFC-4BFC-BDEC-DD253CC6571F}" sibTransId="{CC95FA19-7BEB-4B04-A181-33070539F992}"/>
    <dgm:cxn modelId="{32FCC2AD-FCDF-4014-B851-F7308D994230}" srcId="{8CB7F457-F682-40AC-90EF-E96B2D908299}" destId="{5E19569D-8AF0-4E19-AB26-B84969091E41}" srcOrd="0" destOrd="0" parTransId="{D2BCCB25-5A16-4755-9CB4-88C202398146}" sibTransId="{1517141B-80B5-4BD1-AD16-7E974359F46F}"/>
    <dgm:cxn modelId="{4A97977D-3AB6-4D53-95CD-AF6A519847B0}" type="presOf" srcId="{E9DC35E0-F5C7-4547-B656-7176C2B52BA0}" destId="{0D89FDB2-7ED8-4BE6-98D7-0B96CA0B4CE7}" srcOrd="1" destOrd="0" presId="urn:microsoft.com/office/officeart/2005/8/layout/list1"/>
    <dgm:cxn modelId="{43B543D4-C315-4820-9C97-2ECF8B2C26E6}" type="presOf" srcId="{8CB7F457-F682-40AC-90EF-E96B2D908299}" destId="{6A2E83DC-D21C-4648-AA8D-003FA8365288}" srcOrd="0" destOrd="0" presId="urn:microsoft.com/office/officeart/2005/8/layout/list1"/>
    <dgm:cxn modelId="{BA902531-5D70-4E8A-9D95-C6EE59FBF8E2}" srcId="{8CB7F457-F682-40AC-90EF-E96B2D908299}" destId="{E9DC35E0-F5C7-4547-B656-7176C2B52BA0}" srcOrd="2" destOrd="0" parTransId="{BDAAE977-0416-410F-B80A-8DD40994F001}" sibTransId="{15D9072A-5928-48DD-B6FF-8F5C9EA2EEEF}"/>
    <dgm:cxn modelId="{27B6E80F-6805-45A9-A4F2-C4696A1F620C}" type="presOf" srcId="{F8350D3C-7580-44F4-8CF7-1E63E5243C75}" destId="{32D46980-01FF-43E7-9778-6E8C6BAC93FC}" srcOrd="0" destOrd="1" presId="urn:microsoft.com/office/officeart/2005/8/layout/list1"/>
    <dgm:cxn modelId="{52E95A2C-1977-4151-9C89-C47127BBAF37}" type="presOf" srcId="{E9DC35E0-F5C7-4547-B656-7176C2B52BA0}" destId="{61B51810-FA73-4437-93AD-28588E6E09D0}" srcOrd="0" destOrd="0" presId="urn:microsoft.com/office/officeart/2005/8/layout/list1"/>
    <dgm:cxn modelId="{C8CF2ADE-F789-4A51-B109-37907AF9D911}" type="presOf" srcId="{461BF68C-3D4B-4F03-8ACB-3F30CCA7F1BC}" destId="{CE6746BC-CABB-4D57-A362-29545E989E6F}" srcOrd="0" destOrd="0" presId="urn:microsoft.com/office/officeart/2005/8/layout/list1"/>
    <dgm:cxn modelId="{04E5FA92-F03B-4E59-951B-E8C60F2C8A30}" srcId="{36F0E763-BF12-4F66-96A1-E0997D123F81}" destId="{94B1390A-880B-4DAA-B307-64F09E907352}" srcOrd="1" destOrd="0" parTransId="{222E885B-61C6-4CAA-8F51-2E41AD4CBE9E}" sibTransId="{21613259-BCE7-46F0-B6ED-40E8FA256E2E}"/>
    <dgm:cxn modelId="{F15702E1-3765-4149-8AA6-38D0C142A7DC}" type="presOf" srcId="{5E19569D-8AF0-4E19-AB26-B84969091E41}" destId="{2CAE20F2-D3A2-43A3-AA2C-D2701B322AC8}" srcOrd="0" destOrd="0" presId="urn:microsoft.com/office/officeart/2005/8/layout/list1"/>
    <dgm:cxn modelId="{6433754D-B2D7-4673-BA5F-18C2268CA9BD}" type="presOf" srcId="{36F0E763-BF12-4F66-96A1-E0997D123F81}" destId="{F1ED5DCF-28C9-4974-9FDB-64DDFC549CD3}" srcOrd="1" destOrd="0" presId="urn:microsoft.com/office/officeart/2005/8/layout/list1"/>
    <dgm:cxn modelId="{A954D583-ABE9-46B8-8E2D-A80E014A88B8}" type="presOf" srcId="{36F0E763-BF12-4F66-96A1-E0997D123F81}" destId="{3C7098E8-3FC9-4A24-84F0-8CA2B1021308}" srcOrd="0" destOrd="0" presId="urn:microsoft.com/office/officeart/2005/8/layout/list1"/>
    <dgm:cxn modelId="{9B57CF29-38D8-4795-B7C3-91257DEFAEAC}" type="presOf" srcId="{5E19569D-8AF0-4E19-AB26-B84969091E41}" destId="{085669FE-288B-4FBE-A416-139A0B2EE0D0}" srcOrd="1" destOrd="0" presId="urn:microsoft.com/office/officeart/2005/8/layout/list1"/>
    <dgm:cxn modelId="{237D0098-3942-4699-8A0C-FE07964CB736}" srcId="{8CB7F457-F682-40AC-90EF-E96B2D908299}" destId="{36F0E763-BF12-4F66-96A1-E0997D123F81}" srcOrd="1" destOrd="0" parTransId="{C4C3EA1E-F37C-4A7E-8C02-6F0F80A2D78C}" sibTransId="{7948871A-C9C8-4E40-9C32-CA740BE755B0}"/>
    <dgm:cxn modelId="{E7062FEA-CE2D-4DC9-9382-F4EFE2476656}" type="presOf" srcId="{6861B6C5-7F42-4D49-B3FC-B61C0DE95006}" destId="{32D46980-01FF-43E7-9778-6E8C6BAC93FC}" srcOrd="0" destOrd="0" presId="urn:microsoft.com/office/officeart/2005/8/layout/list1"/>
    <dgm:cxn modelId="{FD684164-C801-4B58-AFED-2DADC9C8F433}" type="presOf" srcId="{94B1390A-880B-4DAA-B307-64F09E907352}" destId="{CE6746BC-CABB-4D57-A362-29545E989E6F}" srcOrd="0" destOrd="1" presId="urn:microsoft.com/office/officeart/2005/8/layout/list1"/>
    <dgm:cxn modelId="{BFD10892-05A4-4C6B-BFE1-EAAC97C1F877}" srcId="{E9DC35E0-F5C7-4547-B656-7176C2B52BA0}" destId="{F8350D3C-7580-44F4-8CF7-1E63E5243C75}" srcOrd="1" destOrd="0" parTransId="{7BCF3341-F5E2-4E26-9454-0BD9F41CC1F5}" sibTransId="{2860D5EC-FE7E-4CB2-A5BD-FF3201209DB9}"/>
    <dgm:cxn modelId="{164885BF-3224-4443-9FEC-442DC2A7733D}" type="presParOf" srcId="{6A2E83DC-D21C-4648-AA8D-003FA8365288}" destId="{6AECB295-F268-464D-9FF5-473E91A88C20}" srcOrd="0" destOrd="0" presId="urn:microsoft.com/office/officeart/2005/8/layout/list1"/>
    <dgm:cxn modelId="{95632CA9-128C-4327-A8A0-2D0F534A8DE8}" type="presParOf" srcId="{6AECB295-F268-464D-9FF5-473E91A88C20}" destId="{2CAE20F2-D3A2-43A3-AA2C-D2701B322AC8}" srcOrd="0" destOrd="0" presId="urn:microsoft.com/office/officeart/2005/8/layout/list1"/>
    <dgm:cxn modelId="{AEDBF9D5-AD66-490F-9259-E90A4DFBB814}" type="presParOf" srcId="{6AECB295-F268-464D-9FF5-473E91A88C20}" destId="{085669FE-288B-4FBE-A416-139A0B2EE0D0}" srcOrd="1" destOrd="0" presId="urn:microsoft.com/office/officeart/2005/8/layout/list1"/>
    <dgm:cxn modelId="{339ACDA5-C1C7-47B2-A28B-0AB5EF0FD0B6}" type="presParOf" srcId="{6A2E83DC-D21C-4648-AA8D-003FA8365288}" destId="{F7C8E416-7775-4FF5-9FF2-D71C4F4036BD}" srcOrd="1" destOrd="0" presId="urn:microsoft.com/office/officeart/2005/8/layout/list1"/>
    <dgm:cxn modelId="{F7501165-E764-4562-ACB8-027D27759273}" type="presParOf" srcId="{6A2E83DC-D21C-4648-AA8D-003FA8365288}" destId="{C742446F-B414-4DD1-9D89-12EC86CBD0D6}" srcOrd="2" destOrd="0" presId="urn:microsoft.com/office/officeart/2005/8/layout/list1"/>
    <dgm:cxn modelId="{1EED1567-571F-44C2-BBDF-FE2635AB526B}" type="presParOf" srcId="{6A2E83DC-D21C-4648-AA8D-003FA8365288}" destId="{852C95D0-A2BE-45F9-8AFB-B01A68F0BD6C}" srcOrd="3" destOrd="0" presId="urn:microsoft.com/office/officeart/2005/8/layout/list1"/>
    <dgm:cxn modelId="{4C37E485-B6A6-4AA3-A9CB-5B0733ED01C6}" type="presParOf" srcId="{6A2E83DC-D21C-4648-AA8D-003FA8365288}" destId="{90DFB94A-F9A6-4CE9-9449-4BF2E9F46F13}" srcOrd="4" destOrd="0" presId="urn:microsoft.com/office/officeart/2005/8/layout/list1"/>
    <dgm:cxn modelId="{7BB5B50B-33D5-4D66-A9D5-86D8E2563520}" type="presParOf" srcId="{90DFB94A-F9A6-4CE9-9449-4BF2E9F46F13}" destId="{3C7098E8-3FC9-4A24-84F0-8CA2B1021308}" srcOrd="0" destOrd="0" presId="urn:microsoft.com/office/officeart/2005/8/layout/list1"/>
    <dgm:cxn modelId="{1E233B48-0E5D-43DC-A839-1E43555B5E78}" type="presParOf" srcId="{90DFB94A-F9A6-4CE9-9449-4BF2E9F46F13}" destId="{F1ED5DCF-28C9-4974-9FDB-64DDFC549CD3}" srcOrd="1" destOrd="0" presId="urn:microsoft.com/office/officeart/2005/8/layout/list1"/>
    <dgm:cxn modelId="{5B0EBA86-8A2F-48DE-9F96-E91FFA0A0AB8}" type="presParOf" srcId="{6A2E83DC-D21C-4648-AA8D-003FA8365288}" destId="{28808B80-CEF0-46A5-B285-9BC9E63E999D}" srcOrd="5" destOrd="0" presId="urn:microsoft.com/office/officeart/2005/8/layout/list1"/>
    <dgm:cxn modelId="{3012CF3F-D06D-4662-BD9C-1F9E17007515}" type="presParOf" srcId="{6A2E83DC-D21C-4648-AA8D-003FA8365288}" destId="{CE6746BC-CABB-4D57-A362-29545E989E6F}" srcOrd="6" destOrd="0" presId="urn:microsoft.com/office/officeart/2005/8/layout/list1"/>
    <dgm:cxn modelId="{A46B2DA4-18A0-4966-8A0A-8E55F150BA2E}" type="presParOf" srcId="{6A2E83DC-D21C-4648-AA8D-003FA8365288}" destId="{5783B90D-3B5A-4FFD-B96E-DE4923B62D98}" srcOrd="7" destOrd="0" presId="urn:microsoft.com/office/officeart/2005/8/layout/list1"/>
    <dgm:cxn modelId="{A2B0B5B8-A61D-465B-94D4-8835063D8E38}" type="presParOf" srcId="{6A2E83DC-D21C-4648-AA8D-003FA8365288}" destId="{967BEE99-12FF-4DB6-B8CA-AD04551838AD}" srcOrd="8" destOrd="0" presId="urn:microsoft.com/office/officeart/2005/8/layout/list1"/>
    <dgm:cxn modelId="{51321F91-3E66-4347-8F0D-E1FE6D42E756}" type="presParOf" srcId="{967BEE99-12FF-4DB6-B8CA-AD04551838AD}" destId="{61B51810-FA73-4437-93AD-28588E6E09D0}" srcOrd="0" destOrd="0" presId="urn:microsoft.com/office/officeart/2005/8/layout/list1"/>
    <dgm:cxn modelId="{01567D73-494F-4128-89F1-55EEC3E1AD7A}" type="presParOf" srcId="{967BEE99-12FF-4DB6-B8CA-AD04551838AD}" destId="{0D89FDB2-7ED8-4BE6-98D7-0B96CA0B4CE7}" srcOrd="1" destOrd="0" presId="urn:microsoft.com/office/officeart/2005/8/layout/list1"/>
    <dgm:cxn modelId="{D988933E-E990-4680-A7F9-C086CA0599B3}" type="presParOf" srcId="{6A2E83DC-D21C-4648-AA8D-003FA8365288}" destId="{C1477351-4072-43EC-B7B7-51755E06FA94}" srcOrd="9" destOrd="0" presId="urn:microsoft.com/office/officeart/2005/8/layout/list1"/>
    <dgm:cxn modelId="{3DB79DDF-0548-4CC2-AAFA-53B66367A509}" type="presParOf" srcId="{6A2E83DC-D21C-4648-AA8D-003FA8365288}" destId="{32D46980-01FF-43E7-9778-6E8C6BAC93F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94B4A3-6F64-4F32-8AF6-8887F2A74D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A73184-B221-4405-86A1-44148DA03A8D}">
      <dgm:prSet/>
      <dgm:spPr>
        <a:solidFill>
          <a:schemeClr val="accent1">
            <a:hueOff val="0"/>
            <a:satOff val="0"/>
            <a:lumOff val="0"/>
            <a:alpha val="82000"/>
          </a:schemeClr>
        </a:solidFill>
      </dgm:spPr>
      <dgm:t>
        <a:bodyPr/>
        <a:lstStyle/>
        <a:p>
          <a:pPr rtl="0"/>
          <a:r>
            <a:rPr lang="en-US" b="1" dirty="0" smtClean="0"/>
            <a:t>Consumer Product Safety Commission (CPSC) recommends:</a:t>
          </a:r>
          <a:endParaRPr lang="en-US" b="1" dirty="0"/>
        </a:p>
      </dgm:t>
    </dgm:pt>
    <dgm:pt modelId="{E97F90D4-7B23-4D53-B839-402BD7DBCF06}" type="parTrans" cxnId="{AD17E9C6-EE55-464B-8D49-957DA3E360A9}">
      <dgm:prSet/>
      <dgm:spPr/>
      <dgm:t>
        <a:bodyPr/>
        <a:lstStyle/>
        <a:p>
          <a:endParaRPr lang="en-US"/>
        </a:p>
      </dgm:t>
    </dgm:pt>
    <dgm:pt modelId="{D99EACEE-2BDB-4847-8EF7-37683ADC5477}" type="sibTrans" cxnId="{AD17E9C6-EE55-464B-8D49-957DA3E360A9}">
      <dgm:prSet/>
      <dgm:spPr/>
      <dgm:t>
        <a:bodyPr/>
        <a:lstStyle/>
        <a:p>
          <a:endParaRPr lang="en-US"/>
        </a:p>
      </dgm:t>
    </dgm:pt>
    <dgm:pt modelId="{412E30FD-DF27-4DA9-8E99-079118B169BC}">
      <dgm:prSet/>
      <dgm:spPr/>
      <dgm:t>
        <a:bodyPr/>
        <a:lstStyle/>
        <a:p>
          <a:pPr rtl="0"/>
          <a:r>
            <a:rPr lang="en-US" dirty="0" smtClean="0"/>
            <a:t>Place near sleeping area</a:t>
          </a:r>
          <a:endParaRPr lang="en-US" dirty="0"/>
        </a:p>
      </dgm:t>
    </dgm:pt>
    <dgm:pt modelId="{1591BC5B-B30F-4F02-849F-44B2A3EA2204}" type="parTrans" cxnId="{AC9C29AA-A94E-4B45-B55A-49AC0A8264FD}">
      <dgm:prSet/>
      <dgm:spPr/>
      <dgm:t>
        <a:bodyPr/>
        <a:lstStyle/>
        <a:p>
          <a:endParaRPr lang="en-US"/>
        </a:p>
      </dgm:t>
    </dgm:pt>
    <dgm:pt modelId="{2444CDE6-64E2-4FD5-90BE-BCCA422264E0}" type="sibTrans" cxnId="{AC9C29AA-A94E-4B45-B55A-49AC0A8264FD}">
      <dgm:prSet/>
      <dgm:spPr/>
      <dgm:t>
        <a:bodyPr/>
        <a:lstStyle/>
        <a:p>
          <a:endParaRPr lang="en-US"/>
        </a:p>
      </dgm:t>
    </dgm:pt>
    <dgm:pt modelId="{E70DF3B0-2059-408F-A011-D171EED07AC0}">
      <dgm:prSet/>
      <dgm:spPr/>
      <dgm:t>
        <a:bodyPr/>
        <a:lstStyle/>
        <a:p>
          <a:pPr rtl="0"/>
          <a:r>
            <a:rPr lang="en-US" dirty="0" smtClean="0"/>
            <a:t>Put on every level of a home to provide extra protection </a:t>
          </a:r>
          <a:endParaRPr lang="en-US" dirty="0"/>
        </a:p>
      </dgm:t>
    </dgm:pt>
    <dgm:pt modelId="{7ED97768-2AAB-4503-8D5D-05879D1B8284}" type="parTrans" cxnId="{AECC3DCB-0746-4BC1-ABBB-D2F24EEFA27F}">
      <dgm:prSet/>
      <dgm:spPr/>
      <dgm:t>
        <a:bodyPr/>
        <a:lstStyle/>
        <a:p>
          <a:endParaRPr lang="en-US"/>
        </a:p>
      </dgm:t>
    </dgm:pt>
    <dgm:pt modelId="{E2655AC1-7E51-4571-BEC5-4CB52802E1AE}" type="sibTrans" cxnId="{AECC3DCB-0746-4BC1-ABBB-D2F24EEFA27F}">
      <dgm:prSet/>
      <dgm:spPr/>
      <dgm:t>
        <a:bodyPr/>
        <a:lstStyle/>
        <a:p>
          <a:endParaRPr lang="en-US"/>
        </a:p>
      </dgm:t>
    </dgm:pt>
    <dgm:pt modelId="{4B6B17CF-9528-4EEA-9BDA-9BCB7E87C1D6}">
      <dgm:prSet/>
      <dgm:spPr/>
      <dgm:t>
        <a:bodyPr/>
        <a:lstStyle/>
        <a:p>
          <a:pPr rtl="0"/>
          <a:r>
            <a:rPr lang="en-US" dirty="0" smtClean="0"/>
            <a:t>Do not install directly above or beside fuel-burning appliances </a:t>
          </a:r>
          <a:endParaRPr lang="en-US" dirty="0"/>
        </a:p>
      </dgm:t>
    </dgm:pt>
    <dgm:pt modelId="{0C7EB8F5-38DF-4500-ADFF-F3869AD3DE18}" type="parTrans" cxnId="{299C7EF4-CFD3-4388-8F49-99657F03909E}">
      <dgm:prSet/>
      <dgm:spPr/>
      <dgm:t>
        <a:bodyPr/>
        <a:lstStyle/>
        <a:p>
          <a:endParaRPr lang="en-US"/>
        </a:p>
      </dgm:t>
    </dgm:pt>
    <dgm:pt modelId="{74096FBC-9954-4D7D-9559-D041208FD567}" type="sibTrans" cxnId="{299C7EF4-CFD3-4388-8F49-99657F03909E}">
      <dgm:prSet/>
      <dgm:spPr/>
      <dgm:t>
        <a:bodyPr/>
        <a:lstStyle/>
        <a:p>
          <a:endParaRPr lang="en-US"/>
        </a:p>
      </dgm:t>
    </dgm:pt>
    <dgm:pt modelId="{925D8DA7-6DD3-4B9E-A637-C933803D7521}" type="pres">
      <dgm:prSet presAssocID="{2F94B4A3-6F64-4F32-8AF6-8887F2A74DC2}" presName="linear" presStyleCnt="0">
        <dgm:presLayoutVars>
          <dgm:animLvl val="lvl"/>
          <dgm:resizeHandles val="exact"/>
        </dgm:presLayoutVars>
      </dgm:prSet>
      <dgm:spPr/>
      <dgm:t>
        <a:bodyPr/>
        <a:lstStyle/>
        <a:p>
          <a:endParaRPr lang="en-US"/>
        </a:p>
      </dgm:t>
    </dgm:pt>
    <dgm:pt modelId="{82CD10F3-D0C2-4345-AAB9-7BA63A863154}" type="pres">
      <dgm:prSet presAssocID="{5BA73184-B221-4405-86A1-44148DA03A8D}" presName="parentText" presStyleLbl="node1" presStyleIdx="0" presStyleCnt="1" custLinFactNeighborX="-145" custLinFactNeighborY="-6144">
        <dgm:presLayoutVars>
          <dgm:chMax val="0"/>
          <dgm:bulletEnabled val="1"/>
        </dgm:presLayoutVars>
      </dgm:prSet>
      <dgm:spPr/>
      <dgm:t>
        <a:bodyPr/>
        <a:lstStyle/>
        <a:p>
          <a:endParaRPr lang="en-US"/>
        </a:p>
      </dgm:t>
    </dgm:pt>
    <dgm:pt modelId="{152A1BDD-5EC9-43F4-A233-2C6A0F204546}" type="pres">
      <dgm:prSet presAssocID="{5BA73184-B221-4405-86A1-44148DA03A8D}" presName="childText" presStyleLbl="revTx" presStyleIdx="0" presStyleCnt="1" custScaleY="116382">
        <dgm:presLayoutVars>
          <dgm:bulletEnabled val="1"/>
        </dgm:presLayoutVars>
      </dgm:prSet>
      <dgm:spPr/>
      <dgm:t>
        <a:bodyPr/>
        <a:lstStyle/>
        <a:p>
          <a:endParaRPr lang="en-US"/>
        </a:p>
      </dgm:t>
    </dgm:pt>
  </dgm:ptLst>
  <dgm:cxnLst>
    <dgm:cxn modelId="{03081C90-9D19-134C-839C-B2A2AE93C2FB}" type="presOf" srcId="{412E30FD-DF27-4DA9-8E99-079118B169BC}" destId="{152A1BDD-5EC9-43F4-A233-2C6A0F204546}" srcOrd="0" destOrd="0" presId="urn:microsoft.com/office/officeart/2005/8/layout/vList2"/>
    <dgm:cxn modelId="{C1E6820A-DA77-8340-8115-DA33ECD959CD}" type="presOf" srcId="{2F94B4A3-6F64-4F32-8AF6-8887F2A74DC2}" destId="{925D8DA7-6DD3-4B9E-A637-C933803D7521}" srcOrd="0" destOrd="0" presId="urn:microsoft.com/office/officeart/2005/8/layout/vList2"/>
    <dgm:cxn modelId="{3B1ACDBE-64B3-D24C-B1D9-FDE95F5E439F}" type="presOf" srcId="{4B6B17CF-9528-4EEA-9BDA-9BCB7E87C1D6}" destId="{152A1BDD-5EC9-43F4-A233-2C6A0F204546}" srcOrd="0" destOrd="2" presId="urn:microsoft.com/office/officeart/2005/8/layout/vList2"/>
    <dgm:cxn modelId="{AECC3DCB-0746-4BC1-ABBB-D2F24EEFA27F}" srcId="{5BA73184-B221-4405-86A1-44148DA03A8D}" destId="{E70DF3B0-2059-408F-A011-D171EED07AC0}" srcOrd="1" destOrd="0" parTransId="{7ED97768-2AAB-4503-8D5D-05879D1B8284}" sibTransId="{E2655AC1-7E51-4571-BEC5-4CB52802E1AE}"/>
    <dgm:cxn modelId="{299C7EF4-CFD3-4388-8F49-99657F03909E}" srcId="{5BA73184-B221-4405-86A1-44148DA03A8D}" destId="{4B6B17CF-9528-4EEA-9BDA-9BCB7E87C1D6}" srcOrd="2" destOrd="0" parTransId="{0C7EB8F5-38DF-4500-ADFF-F3869AD3DE18}" sibTransId="{74096FBC-9954-4D7D-9559-D041208FD567}"/>
    <dgm:cxn modelId="{841FD4A0-B930-0644-B216-2D07D891AFD8}" type="presOf" srcId="{E70DF3B0-2059-408F-A011-D171EED07AC0}" destId="{152A1BDD-5EC9-43F4-A233-2C6A0F204546}" srcOrd="0" destOrd="1" presId="urn:microsoft.com/office/officeart/2005/8/layout/vList2"/>
    <dgm:cxn modelId="{AD17E9C6-EE55-464B-8D49-957DA3E360A9}" srcId="{2F94B4A3-6F64-4F32-8AF6-8887F2A74DC2}" destId="{5BA73184-B221-4405-86A1-44148DA03A8D}" srcOrd="0" destOrd="0" parTransId="{E97F90D4-7B23-4D53-B839-402BD7DBCF06}" sibTransId="{D99EACEE-2BDB-4847-8EF7-37683ADC5477}"/>
    <dgm:cxn modelId="{AC9C29AA-A94E-4B45-B55A-49AC0A8264FD}" srcId="{5BA73184-B221-4405-86A1-44148DA03A8D}" destId="{412E30FD-DF27-4DA9-8E99-079118B169BC}" srcOrd="0" destOrd="0" parTransId="{1591BC5B-B30F-4F02-849F-44B2A3EA2204}" sibTransId="{2444CDE6-64E2-4FD5-90BE-BCCA422264E0}"/>
    <dgm:cxn modelId="{46DD1241-1563-E74D-A1C1-A74A14BB0897}" type="presOf" srcId="{5BA73184-B221-4405-86A1-44148DA03A8D}" destId="{82CD10F3-D0C2-4345-AAB9-7BA63A863154}" srcOrd="0" destOrd="0" presId="urn:microsoft.com/office/officeart/2005/8/layout/vList2"/>
    <dgm:cxn modelId="{B0241C61-59A7-0649-BCD1-DD8BBA80C3A8}" type="presParOf" srcId="{925D8DA7-6DD3-4B9E-A637-C933803D7521}" destId="{82CD10F3-D0C2-4345-AAB9-7BA63A863154}" srcOrd="0" destOrd="0" presId="urn:microsoft.com/office/officeart/2005/8/layout/vList2"/>
    <dgm:cxn modelId="{4DCD2F18-E491-3C4D-910C-AF2A3EAB989E}" type="presParOf" srcId="{925D8DA7-6DD3-4B9E-A637-C933803D7521}" destId="{152A1BDD-5EC9-43F4-A233-2C6A0F20454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8DC14-9A4F-4D33-A50F-2D18D1F1B06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EA305AD-64FD-47B9-A9BB-8001FC3167FB}">
      <dgm:prSet/>
      <dgm:spPr/>
      <dgm:t>
        <a:bodyPr/>
        <a:lstStyle/>
        <a:p>
          <a:pPr rtl="0"/>
          <a:r>
            <a:rPr lang="en-US" dirty="0" smtClean="0"/>
            <a:t>A.</a:t>
          </a:r>
          <a:endParaRPr lang="en-US" dirty="0"/>
        </a:p>
      </dgm:t>
    </dgm:pt>
    <dgm:pt modelId="{A84616FF-8859-4B07-807A-64DE5F835F17}" type="parTrans" cxnId="{F84348ED-64FF-419B-903A-BFFD4E6A3D07}">
      <dgm:prSet/>
      <dgm:spPr/>
      <dgm:t>
        <a:bodyPr/>
        <a:lstStyle/>
        <a:p>
          <a:endParaRPr lang="en-US"/>
        </a:p>
      </dgm:t>
    </dgm:pt>
    <dgm:pt modelId="{78A06090-80F5-4C94-BD6B-F273131C9B81}" type="sibTrans" cxnId="{F84348ED-64FF-419B-903A-BFFD4E6A3D07}">
      <dgm:prSet/>
      <dgm:spPr/>
      <dgm:t>
        <a:bodyPr/>
        <a:lstStyle/>
        <a:p>
          <a:endParaRPr lang="en-US"/>
        </a:p>
      </dgm:t>
    </dgm:pt>
    <dgm:pt modelId="{0628738B-984B-409C-98F1-45B02A10867D}">
      <dgm:prSet/>
      <dgm:spPr/>
      <dgm:t>
        <a:bodyPr/>
        <a:lstStyle/>
        <a:p>
          <a:pPr rtl="0"/>
          <a:r>
            <a:rPr lang="en-US" dirty="0" smtClean="0"/>
            <a:t>B.</a:t>
          </a:r>
          <a:endParaRPr lang="en-US" dirty="0"/>
        </a:p>
      </dgm:t>
    </dgm:pt>
    <dgm:pt modelId="{CE45CF9E-BB7F-4AD8-B9C9-3FEBF4AFCCD5}" type="parTrans" cxnId="{E69D8FAB-3948-478D-ABAE-68DD9517346F}">
      <dgm:prSet/>
      <dgm:spPr/>
      <dgm:t>
        <a:bodyPr/>
        <a:lstStyle/>
        <a:p>
          <a:endParaRPr lang="en-US"/>
        </a:p>
      </dgm:t>
    </dgm:pt>
    <dgm:pt modelId="{D0E46F62-267F-47FD-91F6-CD99793BC429}" type="sibTrans" cxnId="{E69D8FAB-3948-478D-ABAE-68DD9517346F}">
      <dgm:prSet/>
      <dgm:spPr/>
      <dgm:t>
        <a:bodyPr/>
        <a:lstStyle/>
        <a:p>
          <a:endParaRPr lang="en-US"/>
        </a:p>
      </dgm:t>
    </dgm:pt>
    <dgm:pt modelId="{04EA1AF3-2A07-47FC-9E4A-10E1A70AE421}">
      <dgm:prSet/>
      <dgm:spPr/>
      <dgm:t>
        <a:bodyPr/>
        <a:lstStyle/>
        <a:p>
          <a:pPr rtl="0"/>
          <a:r>
            <a:rPr lang="en-US" dirty="0" smtClean="0"/>
            <a:t>C.</a:t>
          </a:r>
          <a:endParaRPr lang="en-US" dirty="0"/>
        </a:p>
      </dgm:t>
    </dgm:pt>
    <dgm:pt modelId="{452D6505-65F4-4B88-9FDC-0546447003CD}" type="parTrans" cxnId="{B9F9851C-4EF2-4C9B-9048-7A4742DC579A}">
      <dgm:prSet/>
      <dgm:spPr/>
      <dgm:t>
        <a:bodyPr/>
        <a:lstStyle/>
        <a:p>
          <a:endParaRPr lang="en-US"/>
        </a:p>
      </dgm:t>
    </dgm:pt>
    <dgm:pt modelId="{50302A99-B11C-4D54-B7CC-5AE75AA431CD}" type="sibTrans" cxnId="{B9F9851C-4EF2-4C9B-9048-7A4742DC579A}">
      <dgm:prSet/>
      <dgm:spPr/>
      <dgm:t>
        <a:bodyPr/>
        <a:lstStyle/>
        <a:p>
          <a:endParaRPr lang="en-US"/>
        </a:p>
      </dgm:t>
    </dgm:pt>
    <dgm:pt modelId="{C067891A-844C-4870-AFB1-BBC4F4B2DDB9}">
      <dgm:prSet/>
      <dgm:spPr/>
      <dgm:t>
        <a:bodyPr/>
        <a:lstStyle/>
        <a:p>
          <a:pPr rtl="0"/>
          <a:r>
            <a:rPr lang="en-US" dirty="0" smtClean="0"/>
            <a:t>D.</a:t>
          </a:r>
          <a:endParaRPr lang="en-US" dirty="0"/>
        </a:p>
      </dgm:t>
    </dgm:pt>
    <dgm:pt modelId="{FB21F30D-C65C-42DB-B319-9083098DB6C3}" type="parTrans" cxnId="{5D49C305-B6D5-495F-B1CB-54CED9F95A60}">
      <dgm:prSet/>
      <dgm:spPr/>
      <dgm:t>
        <a:bodyPr/>
        <a:lstStyle/>
        <a:p>
          <a:endParaRPr lang="en-US"/>
        </a:p>
      </dgm:t>
    </dgm:pt>
    <dgm:pt modelId="{2EDE1741-3936-44ED-BB3E-012CBF39A11A}" type="sibTrans" cxnId="{5D49C305-B6D5-495F-B1CB-54CED9F95A60}">
      <dgm:prSet/>
      <dgm:spPr/>
      <dgm:t>
        <a:bodyPr/>
        <a:lstStyle/>
        <a:p>
          <a:endParaRPr lang="en-US"/>
        </a:p>
      </dgm:t>
    </dgm:pt>
    <dgm:pt modelId="{4BE51C1F-D65C-41BA-841B-79292FBDFA9F}">
      <dgm:prSet/>
      <dgm:spPr/>
      <dgm:t>
        <a:bodyPr/>
        <a:lstStyle/>
        <a:p>
          <a:pPr rtl="0"/>
          <a:r>
            <a:rPr lang="en-US" dirty="0" smtClean="0"/>
            <a:t>E.</a:t>
          </a:r>
          <a:endParaRPr lang="en-US" dirty="0"/>
        </a:p>
      </dgm:t>
    </dgm:pt>
    <dgm:pt modelId="{FAC92DA8-072C-4014-910A-A319F267B610}" type="parTrans" cxnId="{B7CD8747-2C11-45A6-8563-D1DFC650CFB8}">
      <dgm:prSet/>
      <dgm:spPr/>
      <dgm:t>
        <a:bodyPr/>
        <a:lstStyle/>
        <a:p>
          <a:endParaRPr lang="en-US"/>
        </a:p>
      </dgm:t>
    </dgm:pt>
    <dgm:pt modelId="{1B914297-689C-4EAF-8399-2995AFDA6477}" type="sibTrans" cxnId="{B7CD8747-2C11-45A6-8563-D1DFC650CFB8}">
      <dgm:prSet/>
      <dgm:spPr/>
      <dgm:t>
        <a:bodyPr/>
        <a:lstStyle/>
        <a:p>
          <a:endParaRPr lang="en-US"/>
        </a:p>
      </dgm:t>
    </dgm:pt>
    <dgm:pt modelId="{C16D0450-BE69-4AD6-98D8-BC4282E8C2D8}">
      <dgm:prSet/>
      <dgm:spPr/>
      <dgm:t>
        <a:bodyPr/>
        <a:lstStyle/>
        <a:p>
          <a:pPr rtl="0"/>
          <a:r>
            <a:rPr lang="en-US" dirty="0" smtClean="0"/>
            <a:t>Gas-Permeable Layer</a:t>
          </a:r>
          <a:endParaRPr lang="en-US" dirty="0"/>
        </a:p>
      </dgm:t>
    </dgm:pt>
    <dgm:pt modelId="{AF310A34-0729-49BB-B3EF-E1E77542B078}" type="parTrans" cxnId="{E9E3EEAF-C14A-4A05-9D42-97309E42B0ED}">
      <dgm:prSet/>
      <dgm:spPr/>
      <dgm:t>
        <a:bodyPr/>
        <a:lstStyle/>
        <a:p>
          <a:endParaRPr lang="en-US"/>
        </a:p>
      </dgm:t>
    </dgm:pt>
    <dgm:pt modelId="{A67C5C17-C8F8-4126-928E-63AD5CF372E6}" type="sibTrans" cxnId="{E9E3EEAF-C14A-4A05-9D42-97309E42B0ED}">
      <dgm:prSet/>
      <dgm:spPr/>
      <dgm:t>
        <a:bodyPr/>
        <a:lstStyle/>
        <a:p>
          <a:endParaRPr lang="en-US"/>
        </a:p>
      </dgm:t>
    </dgm:pt>
    <dgm:pt modelId="{C2CE64F5-F27E-4B69-AB55-128C03BDE018}">
      <dgm:prSet/>
      <dgm:spPr/>
      <dgm:t>
        <a:bodyPr/>
        <a:lstStyle/>
        <a:p>
          <a:pPr rtl="0"/>
          <a:r>
            <a:rPr lang="en-US" dirty="0" smtClean="0"/>
            <a:t>Plastic Sheeting</a:t>
          </a:r>
          <a:endParaRPr lang="en-US" dirty="0"/>
        </a:p>
      </dgm:t>
    </dgm:pt>
    <dgm:pt modelId="{F3B3A499-9283-4DF8-A785-279645D647EC}" type="parTrans" cxnId="{3D00197A-0113-4C9E-B01E-A61D5EED0440}">
      <dgm:prSet/>
      <dgm:spPr/>
      <dgm:t>
        <a:bodyPr/>
        <a:lstStyle/>
        <a:p>
          <a:endParaRPr lang="en-US"/>
        </a:p>
      </dgm:t>
    </dgm:pt>
    <dgm:pt modelId="{827C24B6-BA77-4599-8197-A25D32951CB4}" type="sibTrans" cxnId="{3D00197A-0113-4C9E-B01E-A61D5EED0440}">
      <dgm:prSet/>
      <dgm:spPr/>
      <dgm:t>
        <a:bodyPr/>
        <a:lstStyle/>
        <a:p>
          <a:endParaRPr lang="en-US"/>
        </a:p>
      </dgm:t>
    </dgm:pt>
    <dgm:pt modelId="{29C793EB-EAD3-405D-AF0F-5285D152C4D9}">
      <dgm:prSet/>
      <dgm:spPr/>
      <dgm:t>
        <a:bodyPr/>
        <a:lstStyle/>
        <a:p>
          <a:pPr rtl="0"/>
          <a:r>
            <a:rPr lang="en-US" dirty="0" smtClean="0"/>
            <a:t>Seal and Caulk</a:t>
          </a:r>
          <a:endParaRPr lang="en-US" dirty="0"/>
        </a:p>
      </dgm:t>
    </dgm:pt>
    <dgm:pt modelId="{EF1A471A-EA08-4E79-A4E9-7345AFB17E0A}" type="parTrans" cxnId="{316DACA9-91E2-499E-AF95-B0B5813E06B8}">
      <dgm:prSet/>
      <dgm:spPr/>
      <dgm:t>
        <a:bodyPr/>
        <a:lstStyle/>
        <a:p>
          <a:endParaRPr lang="en-US"/>
        </a:p>
      </dgm:t>
    </dgm:pt>
    <dgm:pt modelId="{0044131C-F9AF-4526-BB5F-C5331C606526}" type="sibTrans" cxnId="{316DACA9-91E2-499E-AF95-B0B5813E06B8}">
      <dgm:prSet/>
      <dgm:spPr/>
      <dgm:t>
        <a:bodyPr/>
        <a:lstStyle/>
        <a:p>
          <a:endParaRPr lang="en-US"/>
        </a:p>
      </dgm:t>
    </dgm:pt>
    <dgm:pt modelId="{8EDFC982-60D7-4E9A-ACA9-877B9A1AEB6F}">
      <dgm:prSet/>
      <dgm:spPr/>
      <dgm:t>
        <a:bodyPr/>
        <a:lstStyle/>
        <a:p>
          <a:pPr rtl="0"/>
          <a:r>
            <a:rPr lang="en-US" dirty="0" smtClean="0"/>
            <a:t>Vent Pipe</a:t>
          </a:r>
          <a:endParaRPr lang="en-US" dirty="0"/>
        </a:p>
      </dgm:t>
    </dgm:pt>
    <dgm:pt modelId="{C2FE9630-CB15-4F61-AAED-0F38203BE2EC}" type="parTrans" cxnId="{528DA2B2-07CB-4E25-AE70-ADD129958BBD}">
      <dgm:prSet/>
      <dgm:spPr/>
      <dgm:t>
        <a:bodyPr/>
        <a:lstStyle/>
        <a:p>
          <a:endParaRPr lang="en-US"/>
        </a:p>
      </dgm:t>
    </dgm:pt>
    <dgm:pt modelId="{D0C36EF3-06DC-4519-8DEB-3977ACC4B396}" type="sibTrans" cxnId="{528DA2B2-07CB-4E25-AE70-ADD129958BBD}">
      <dgm:prSet/>
      <dgm:spPr/>
      <dgm:t>
        <a:bodyPr/>
        <a:lstStyle/>
        <a:p>
          <a:endParaRPr lang="en-US"/>
        </a:p>
      </dgm:t>
    </dgm:pt>
    <dgm:pt modelId="{DCF4D92D-52AB-48C0-9312-3AAC854ED4A5}">
      <dgm:prSet/>
      <dgm:spPr/>
      <dgm:t>
        <a:bodyPr/>
        <a:lstStyle/>
        <a:p>
          <a:pPr rtl="0"/>
          <a:r>
            <a:rPr lang="en-US" dirty="0" smtClean="0"/>
            <a:t>Junction Boxes</a:t>
          </a:r>
          <a:endParaRPr lang="en-US" dirty="0"/>
        </a:p>
      </dgm:t>
    </dgm:pt>
    <dgm:pt modelId="{B778AE8E-6D1A-4B32-A818-CE3B9EF85B57}" type="parTrans" cxnId="{9E19AE4F-F72A-45B8-8DD1-8488E2F59BA1}">
      <dgm:prSet/>
      <dgm:spPr/>
      <dgm:t>
        <a:bodyPr/>
        <a:lstStyle/>
        <a:p>
          <a:endParaRPr lang="en-US"/>
        </a:p>
      </dgm:t>
    </dgm:pt>
    <dgm:pt modelId="{8F63635A-E0D3-419A-AFB4-FA7A71F4273E}" type="sibTrans" cxnId="{9E19AE4F-F72A-45B8-8DD1-8488E2F59BA1}">
      <dgm:prSet/>
      <dgm:spPr/>
      <dgm:t>
        <a:bodyPr/>
        <a:lstStyle/>
        <a:p>
          <a:endParaRPr lang="en-US"/>
        </a:p>
      </dgm:t>
    </dgm:pt>
    <dgm:pt modelId="{717902B4-8E89-4BE8-85F4-623A71B82D7D}" type="pres">
      <dgm:prSet presAssocID="{C118DC14-9A4F-4D33-A50F-2D18D1F1B06C}" presName="Name0" presStyleCnt="0">
        <dgm:presLayoutVars>
          <dgm:dir/>
          <dgm:animLvl val="lvl"/>
          <dgm:resizeHandles val="exact"/>
        </dgm:presLayoutVars>
      </dgm:prSet>
      <dgm:spPr/>
      <dgm:t>
        <a:bodyPr/>
        <a:lstStyle/>
        <a:p>
          <a:endParaRPr lang="en-US"/>
        </a:p>
      </dgm:t>
    </dgm:pt>
    <dgm:pt modelId="{9CD4CBA4-0435-4AB1-AEF9-0DC5AAC37B84}" type="pres">
      <dgm:prSet presAssocID="{AEA305AD-64FD-47B9-A9BB-8001FC3167FB}" presName="linNode" presStyleCnt="0"/>
      <dgm:spPr/>
    </dgm:pt>
    <dgm:pt modelId="{C5E0023B-1DA4-406B-A495-AD70B4A57788}" type="pres">
      <dgm:prSet presAssocID="{AEA305AD-64FD-47B9-A9BB-8001FC3167FB}" presName="parentText" presStyleLbl="node1" presStyleIdx="0" presStyleCnt="5" custScaleX="71924">
        <dgm:presLayoutVars>
          <dgm:chMax val="1"/>
          <dgm:bulletEnabled val="1"/>
        </dgm:presLayoutVars>
      </dgm:prSet>
      <dgm:spPr/>
      <dgm:t>
        <a:bodyPr/>
        <a:lstStyle/>
        <a:p>
          <a:endParaRPr lang="en-US"/>
        </a:p>
      </dgm:t>
    </dgm:pt>
    <dgm:pt modelId="{F65739A1-8FAF-40DA-8947-707401BC21AA}" type="pres">
      <dgm:prSet presAssocID="{AEA305AD-64FD-47B9-A9BB-8001FC3167FB}" presName="descendantText" presStyleLbl="alignAccFollowNode1" presStyleIdx="0" presStyleCnt="5">
        <dgm:presLayoutVars>
          <dgm:bulletEnabled val="1"/>
        </dgm:presLayoutVars>
      </dgm:prSet>
      <dgm:spPr/>
      <dgm:t>
        <a:bodyPr/>
        <a:lstStyle/>
        <a:p>
          <a:endParaRPr lang="en-US"/>
        </a:p>
      </dgm:t>
    </dgm:pt>
    <dgm:pt modelId="{C9601BFB-5C78-4050-8A9F-F220C2847557}" type="pres">
      <dgm:prSet presAssocID="{78A06090-80F5-4C94-BD6B-F273131C9B81}" presName="sp" presStyleCnt="0"/>
      <dgm:spPr/>
    </dgm:pt>
    <dgm:pt modelId="{A9C6BE33-71D1-4BCE-B915-4831B6BA5348}" type="pres">
      <dgm:prSet presAssocID="{0628738B-984B-409C-98F1-45B02A10867D}" presName="linNode" presStyleCnt="0"/>
      <dgm:spPr/>
    </dgm:pt>
    <dgm:pt modelId="{1ECE904D-5A4C-44B0-A955-2EF9C05241DB}" type="pres">
      <dgm:prSet presAssocID="{0628738B-984B-409C-98F1-45B02A10867D}" presName="parentText" presStyleLbl="node1" presStyleIdx="1" presStyleCnt="5" custScaleX="71924">
        <dgm:presLayoutVars>
          <dgm:chMax val="1"/>
          <dgm:bulletEnabled val="1"/>
        </dgm:presLayoutVars>
      </dgm:prSet>
      <dgm:spPr/>
      <dgm:t>
        <a:bodyPr/>
        <a:lstStyle/>
        <a:p>
          <a:endParaRPr lang="en-US"/>
        </a:p>
      </dgm:t>
    </dgm:pt>
    <dgm:pt modelId="{F149EC5F-E73D-479B-A924-3564078199FF}" type="pres">
      <dgm:prSet presAssocID="{0628738B-984B-409C-98F1-45B02A10867D}" presName="descendantText" presStyleLbl="alignAccFollowNode1" presStyleIdx="1" presStyleCnt="5">
        <dgm:presLayoutVars>
          <dgm:bulletEnabled val="1"/>
        </dgm:presLayoutVars>
      </dgm:prSet>
      <dgm:spPr/>
      <dgm:t>
        <a:bodyPr/>
        <a:lstStyle/>
        <a:p>
          <a:endParaRPr lang="en-US"/>
        </a:p>
      </dgm:t>
    </dgm:pt>
    <dgm:pt modelId="{E6BF5771-FB0D-4F0C-9DCE-03266C2B0052}" type="pres">
      <dgm:prSet presAssocID="{D0E46F62-267F-47FD-91F6-CD99793BC429}" presName="sp" presStyleCnt="0"/>
      <dgm:spPr/>
    </dgm:pt>
    <dgm:pt modelId="{4A9A23C3-64BF-40CE-8577-EC1190CAF501}" type="pres">
      <dgm:prSet presAssocID="{04EA1AF3-2A07-47FC-9E4A-10E1A70AE421}" presName="linNode" presStyleCnt="0"/>
      <dgm:spPr/>
    </dgm:pt>
    <dgm:pt modelId="{100CF1E8-BDB2-4446-9AF9-4D632466A8DC}" type="pres">
      <dgm:prSet presAssocID="{04EA1AF3-2A07-47FC-9E4A-10E1A70AE421}" presName="parentText" presStyleLbl="node1" presStyleIdx="2" presStyleCnt="5" custScaleX="71924">
        <dgm:presLayoutVars>
          <dgm:chMax val="1"/>
          <dgm:bulletEnabled val="1"/>
        </dgm:presLayoutVars>
      </dgm:prSet>
      <dgm:spPr/>
      <dgm:t>
        <a:bodyPr/>
        <a:lstStyle/>
        <a:p>
          <a:endParaRPr lang="en-US"/>
        </a:p>
      </dgm:t>
    </dgm:pt>
    <dgm:pt modelId="{E2F25D9B-05AA-4427-9D64-A44722FAAF96}" type="pres">
      <dgm:prSet presAssocID="{04EA1AF3-2A07-47FC-9E4A-10E1A70AE421}" presName="descendantText" presStyleLbl="alignAccFollowNode1" presStyleIdx="2" presStyleCnt="5">
        <dgm:presLayoutVars>
          <dgm:bulletEnabled val="1"/>
        </dgm:presLayoutVars>
      </dgm:prSet>
      <dgm:spPr/>
      <dgm:t>
        <a:bodyPr/>
        <a:lstStyle/>
        <a:p>
          <a:endParaRPr lang="en-US"/>
        </a:p>
      </dgm:t>
    </dgm:pt>
    <dgm:pt modelId="{ED9C227B-8CCE-499E-AB13-1C1457C5134C}" type="pres">
      <dgm:prSet presAssocID="{50302A99-B11C-4D54-B7CC-5AE75AA431CD}" presName="sp" presStyleCnt="0"/>
      <dgm:spPr/>
    </dgm:pt>
    <dgm:pt modelId="{161F3050-242C-4448-8A77-0F5CBFB6ECE2}" type="pres">
      <dgm:prSet presAssocID="{C067891A-844C-4870-AFB1-BBC4F4B2DDB9}" presName="linNode" presStyleCnt="0"/>
      <dgm:spPr/>
    </dgm:pt>
    <dgm:pt modelId="{F0FD9E9D-37D3-48A5-8385-746B0121A2B9}" type="pres">
      <dgm:prSet presAssocID="{C067891A-844C-4870-AFB1-BBC4F4B2DDB9}" presName="parentText" presStyleLbl="node1" presStyleIdx="3" presStyleCnt="5" custScaleX="71924">
        <dgm:presLayoutVars>
          <dgm:chMax val="1"/>
          <dgm:bulletEnabled val="1"/>
        </dgm:presLayoutVars>
      </dgm:prSet>
      <dgm:spPr/>
      <dgm:t>
        <a:bodyPr/>
        <a:lstStyle/>
        <a:p>
          <a:endParaRPr lang="en-US"/>
        </a:p>
      </dgm:t>
    </dgm:pt>
    <dgm:pt modelId="{C03E682C-B1A3-44B7-A5FF-9D94AAC21C0D}" type="pres">
      <dgm:prSet presAssocID="{C067891A-844C-4870-AFB1-BBC4F4B2DDB9}" presName="descendantText" presStyleLbl="alignAccFollowNode1" presStyleIdx="3" presStyleCnt="5">
        <dgm:presLayoutVars>
          <dgm:bulletEnabled val="1"/>
        </dgm:presLayoutVars>
      </dgm:prSet>
      <dgm:spPr/>
      <dgm:t>
        <a:bodyPr/>
        <a:lstStyle/>
        <a:p>
          <a:endParaRPr lang="en-US"/>
        </a:p>
      </dgm:t>
    </dgm:pt>
    <dgm:pt modelId="{95675F82-8431-4C50-B1E3-537D64DB1A99}" type="pres">
      <dgm:prSet presAssocID="{2EDE1741-3936-44ED-BB3E-012CBF39A11A}" presName="sp" presStyleCnt="0"/>
      <dgm:spPr/>
    </dgm:pt>
    <dgm:pt modelId="{2F78DC5B-F20E-4711-BF5B-683B2B6B059A}" type="pres">
      <dgm:prSet presAssocID="{4BE51C1F-D65C-41BA-841B-79292FBDFA9F}" presName="linNode" presStyleCnt="0"/>
      <dgm:spPr/>
    </dgm:pt>
    <dgm:pt modelId="{CCB51CA6-359E-4E01-931E-4DD3E890A191}" type="pres">
      <dgm:prSet presAssocID="{4BE51C1F-D65C-41BA-841B-79292FBDFA9F}" presName="parentText" presStyleLbl="node1" presStyleIdx="4" presStyleCnt="5" custScaleX="71924">
        <dgm:presLayoutVars>
          <dgm:chMax val="1"/>
          <dgm:bulletEnabled val="1"/>
        </dgm:presLayoutVars>
      </dgm:prSet>
      <dgm:spPr/>
      <dgm:t>
        <a:bodyPr/>
        <a:lstStyle/>
        <a:p>
          <a:endParaRPr lang="en-US"/>
        </a:p>
      </dgm:t>
    </dgm:pt>
    <dgm:pt modelId="{7EB58700-2AEA-4F7F-A541-DC7A2F5737AA}" type="pres">
      <dgm:prSet presAssocID="{4BE51C1F-D65C-41BA-841B-79292FBDFA9F}" presName="descendantText" presStyleLbl="alignAccFollowNode1" presStyleIdx="4" presStyleCnt="5">
        <dgm:presLayoutVars>
          <dgm:bulletEnabled val="1"/>
        </dgm:presLayoutVars>
      </dgm:prSet>
      <dgm:spPr/>
      <dgm:t>
        <a:bodyPr/>
        <a:lstStyle/>
        <a:p>
          <a:endParaRPr lang="en-US"/>
        </a:p>
      </dgm:t>
    </dgm:pt>
  </dgm:ptLst>
  <dgm:cxnLst>
    <dgm:cxn modelId="{D8B2DD7D-35BC-8948-A7D6-7FBF30474159}" type="presOf" srcId="{C16D0450-BE69-4AD6-98D8-BC4282E8C2D8}" destId="{F65739A1-8FAF-40DA-8947-707401BC21AA}" srcOrd="0" destOrd="0" presId="urn:microsoft.com/office/officeart/2005/8/layout/vList5"/>
    <dgm:cxn modelId="{E69D8FAB-3948-478D-ABAE-68DD9517346F}" srcId="{C118DC14-9A4F-4D33-A50F-2D18D1F1B06C}" destId="{0628738B-984B-409C-98F1-45B02A10867D}" srcOrd="1" destOrd="0" parTransId="{CE45CF9E-BB7F-4AD8-B9C9-3FEBF4AFCCD5}" sibTransId="{D0E46F62-267F-47FD-91F6-CD99793BC429}"/>
    <dgm:cxn modelId="{1B09280A-037F-6048-A9F6-329043D54D92}" type="presOf" srcId="{C118DC14-9A4F-4D33-A50F-2D18D1F1B06C}" destId="{717902B4-8E89-4BE8-85F4-623A71B82D7D}" srcOrd="0" destOrd="0" presId="urn:microsoft.com/office/officeart/2005/8/layout/vList5"/>
    <dgm:cxn modelId="{B9F9851C-4EF2-4C9B-9048-7A4742DC579A}" srcId="{C118DC14-9A4F-4D33-A50F-2D18D1F1B06C}" destId="{04EA1AF3-2A07-47FC-9E4A-10E1A70AE421}" srcOrd="2" destOrd="0" parTransId="{452D6505-65F4-4B88-9FDC-0546447003CD}" sibTransId="{50302A99-B11C-4D54-B7CC-5AE75AA431CD}"/>
    <dgm:cxn modelId="{F84348ED-64FF-419B-903A-BFFD4E6A3D07}" srcId="{C118DC14-9A4F-4D33-A50F-2D18D1F1B06C}" destId="{AEA305AD-64FD-47B9-A9BB-8001FC3167FB}" srcOrd="0" destOrd="0" parTransId="{A84616FF-8859-4B07-807A-64DE5F835F17}" sibTransId="{78A06090-80F5-4C94-BD6B-F273131C9B81}"/>
    <dgm:cxn modelId="{3D00197A-0113-4C9E-B01E-A61D5EED0440}" srcId="{0628738B-984B-409C-98F1-45B02A10867D}" destId="{C2CE64F5-F27E-4B69-AB55-128C03BDE018}" srcOrd="0" destOrd="0" parTransId="{F3B3A499-9283-4DF8-A785-279645D647EC}" sibTransId="{827C24B6-BA77-4599-8197-A25D32951CB4}"/>
    <dgm:cxn modelId="{B7CD8747-2C11-45A6-8563-D1DFC650CFB8}" srcId="{C118DC14-9A4F-4D33-A50F-2D18D1F1B06C}" destId="{4BE51C1F-D65C-41BA-841B-79292FBDFA9F}" srcOrd="4" destOrd="0" parTransId="{FAC92DA8-072C-4014-910A-A319F267B610}" sibTransId="{1B914297-689C-4EAF-8399-2995AFDA6477}"/>
    <dgm:cxn modelId="{528DA2B2-07CB-4E25-AE70-ADD129958BBD}" srcId="{C067891A-844C-4870-AFB1-BBC4F4B2DDB9}" destId="{8EDFC982-60D7-4E9A-ACA9-877B9A1AEB6F}" srcOrd="0" destOrd="0" parTransId="{C2FE9630-CB15-4F61-AAED-0F38203BE2EC}" sibTransId="{D0C36EF3-06DC-4519-8DEB-3977ACC4B396}"/>
    <dgm:cxn modelId="{8E9A0AB0-7E5B-AB49-B148-1D374ADB0A3C}" type="presOf" srcId="{8EDFC982-60D7-4E9A-ACA9-877B9A1AEB6F}" destId="{C03E682C-B1A3-44B7-A5FF-9D94AAC21C0D}" srcOrd="0" destOrd="0" presId="urn:microsoft.com/office/officeart/2005/8/layout/vList5"/>
    <dgm:cxn modelId="{5D49C305-B6D5-495F-B1CB-54CED9F95A60}" srcId="{C118DC14-9A4F-4D33-A50F-2D18D1F1B06C}" destId="{C067891A-844C-4870-AFB1-BBC4F4B2DDB9}" srcOrd="3" destOrd="0" parTransId="{FB21F30D-C65C-42DB-B319-9083098DB6C3}" sibTransId="{2EDE1741-3936-44ED-BB3E-012CBF39A11A}"/>
    <dgm:cxn modelId="{A18A0221-509E-974C-B076-E852D7E513B7}" type="presOf" srcId="{DCF4D92D-52AB-48C0-9312-3AAC854ED4A5}" destId="{7EB58700-2AEA-4F7F-A541-DC7A2F5737AA}" srcOrd="0" destOrd="0" presId="urn:microsoft.com/office/officeart/2005/8/layout/vList5"/>
    <dgm:cxn modelId="{8558E4F9-8E65-BA44-8987-213F6AC58D2A}" type="presOf" srcId="{C067891A-844C-4870-AFB1-BBC4F4B2DDB9}" destId="{F0FD9E9D-37D3-48A5-8385-746B0121A2B9}" srcOrd="0" destOrd="0" presId="urn:microsoft.com/office/officeart/2005/8/layout/vList5"/>
    <dgm:cxn modelId="{F60B79AD-EFD5-7B4C-8991-EE538E98E115}" type="presOf" srcId="{C2CE64F5-F27E-4B69-AB55-128C03BDE018}" destId="{F149EC5F-E73D-479B-A924-3564078199FF}" srcOrd="0" destOrd="0" presId="urn:microsoft.com/office/officeart/2005/8/layout/vList5"/>
    <dgm:cxn modelId="{9E19AE4F-F72A-45B8-8DD1-8488E2F59BA1}" srcId="{4BE51C1F-D65C-41BA-841B-79292FBDFA9F}" destId="{DCF4D92D-52AB-48C0-9312-3AAC854ED4A5}" srcOrd="0" destOrd="0" parTransId="{B778AE8E-6D1A-4B32-A818-CE3B9EF85B57}" sibTransId="{8F63635A-E0D3-419A-AFB4-FA7A71F4273E}"/>
    <dgm:cxn modelId="{7BAB3B68-E594-AA40-B223-BE7F5C7B296A}" type="presOf" srcId="{04EA1AF3-2A07-47FC-9E4A-10E1A70AE421}" destId="{100CF1E8-BDB2-4446-9AF9-4D632466A8DC}" srcOrd="0" destOrd="0" presId="urn:microsoft.com/office/officeart/2005/8/layout/vList5"/>
    <dgm:cxn modelId="{9EF0EE7D-5322-8245-986D-9FB1A0CFE7D0}" type="presOf" srcId="{AEA305AD-64FD-47B9-A9BB-8001FC3167FB}" destId="{C5E0023B-1DA4-406B-A495-AD70B4A57788}" srcOrd="0" destOrd="0" presId="urn:microsoft.com/office/officeart/2005/8/layout/vList5"/>
    <dgm:cxn modelId="{72B9CB8A-D7E7-F042-84FC-57B34E45E052}" type="presOf" srcId="{29C793EB-EAD3-405D-AF0F-5285D152C4D9}" destId="{E2F25D9B-05AA-4427-9D64-A44722FAAF96}" srcOrd="0" destOrd="0" presId="urn:microsoft.com/office/officeart/2005/8/layout/vList5"/>
    <dgm:cxn modelId="{E9E3EEAF-C14A-4A05-9D42-97309E42B0ED}" srcId="{AEA305AD-64FD-47B9-A9BB-8001FC3167FB}" destId="{C16D0450-BE69-4AD6-98D8-BC4282E8C2D8}" srcOrd="0" destOrd="0" parTransId="{AF310A34-0729-49BB-B3EF-E1E77542B078}" sibTransId="{A67C5C17-C8F8-4126-928E-63AD5CF372E6}"/>
    <dgm:cxn modelId="{FA01FAD4-5A7A-E440-AEE0-4C08BC7FE967}" type="presOf" srcId="{0628738B-984B-409C-98F1-45B02A10867D}" destId="{1ECE904D-5A4C-44B0-A955-2EF9C05241DB}" srcOrd="0" destOrd="0" presId="urn:microsoft.com/office/officeart/2005/8/layout/vList5"/>
    <dgm:cxn modelId="{A1FAEC45-EDB5-5040-A6EF-E29F13FAC45D}" type="presOf" srcId="{4BE51C1F-D65C-41BA-841B-79292FBDFA9F}" destId="{CCB51CA6-359E-4E01-931E-4DD3E890A191}" srcOrd="0" destOrd="0" presId="urn:microsoft.com/office/officeart/2005/8/layout/vList5"/>
    <dgm:cxn modelId="{316DACA9-91E2-499E-AF95-B0B5813E06B8}" srcId="{04EA1AF3-2A07-47FC-9E4A-10E1A70AE421}" destId="{29C793EB-EAD3-405D-AF0F-5285D152C4D9}" srcOrd="0" destOrd="0" parTransId="{EF1A471A-EA08-4E79-A4E9-7345AFB17E0A}" sibTransId="{0044131C-F9AF-4526-BB5F-C5331C606526}"/>
    <dgm:cxn modelId="{188D30CE-AB21-BB4F-A7AC-C99868078585}" type="presParOf" srcId="{717902B4-8E89-4BE8-85F4-623A71B82D7D}" destId="{9CD4CBA4-0435-4AB1-AEF9-0DC5AAC37B84}" srcOrd="0" destOrd="0" presId="urn:microsoft.com/office/officeart/2005/8/layout/vList5"/>
    <dgm:cxn modelId="{08FE1692-E49E-9D47-A57C-55E44ED993D7}" type="presParOf" srcId="{9CD4CBA4-0435-4AB1-AEF9-0DC5AAC37B84}" destId="{C5E0023B-1DA4-406B-A495-AD70B4A57788}" srcOrd="0" destOrd="0" presId="urn:microsoft.com/office/officeart/2005/8/layout/vList5"/>
    <dgm:cxn modelId="{49C5AD27-84B6-4A43-990D-71E88CD38FBA}" type="presParOf" srcId="{9CD4CBA4-0435-4AB1-AEF9-0DC5AAC37B84}" destId="{F65739A1-8FAF-40DA-8947-707401BC21AA}" srcOrd="1" destOrd="0" presId="urn:microsoft.com/office/officeart/2005/8/layout/vList5"/>
    <dgm:cxn modelId="{A44BA604-7C37-2F48-9FBE-296A892EA342}" type="presParOf" srcId="{717902B4-8E89-4BE8-85F4-623A71B82D7D}" destId="{C9601BFB-5C78-4050-8A9F-F220C2847557}" srcOrd="1" destOrd="0" presId="urn:microsoft.com/office/officeart/2005/8/layout/vList5"/>
    <dgm:cxn modelId="{4AC538D6-DD4B-9147-A9DC-46336E8A569A}" type="presParOf" srcId="{717902B4-8E89-4BE8-85F4-623A71B82D7D}" destId="{A9C6BE33-71D1-4BCE-B915-4831B6BA5348}" srcOrd="2" destOrd="0" presId="urn:microsoft.com/office/officeart/2005/8/layout/vList5"/>
    <dgm:cxn modelId="{421D8CED-1F5A-DE4E-B916-B9D98C5A92D6}" type="presParOf" srcId="{A9C6BE33-71D1-4BCE-B915-4831B6BA5348}" destId="{1ECE904D-5A4C-44B0-A955-2EF9C05241DB}" srcOrd="0" destOrd="0" presId="urn:microsoft.com/office/officeart/2005/8/layout/vList5"/>
    <dgm:cxn modelId="{E67F4D4D-5AF3-C849-9B0D-77238DF028B9}" type="presParOf" srcId="{A9C6BE33-71D1-4BCE-B915-4831B6BA5348}" destId="{F149EC5F-E73D-479B-A924-3564078199FF}" srcOrd="1" destOrd="0" presId="urn:microsoft.com/office/officeart/2005/8/layout/vList5"/>
    <dgm:cxn modelId="{C39ECD09-6963-B349-888C-D5D8806DD267}" type="presParOf" srcId="{717902B4-8E89-4BE8-85F4-623A71B82D7D}" destId="{E6BF5771-FB0D-4F0C-9DCE-03266C2B0052}" srcOrd="3" destOrd="0" presId="urn:microsoft.com/office/officeart/2005/8/layout/vList5"/>
    <dgm:cxn modelId="{40D62256-0A56-B247-AD02-BCB774B50C2B}" type="presParOf" srcId="{717902B4-8E89-4BE8-85F4-623A71B82D7D}" destId="{4A9A23C3-64BF-40CE-8577-EC1190CAF501}" srcOrd="4" destOrd="0" presId="urn:microsoft.com/office/officeart/2005/8/layout/vList5"/>
    <dgm:cxn modelId="{AFD52218-940F-7F49-A9DE-692240F6DBEA}" type="presParOf" srcId="{4A9A23C3-64BF-40CE-8577-EC1190CAF501}" destId="{100CF1E8-BDB2-4446-9AF9-4D632466A8DC}" srcOrd="0" destOrd="0" presId="urn:microsoft.com/office/officeart/2005/8/layout/vList5"/>
    <dgm:cxn modelId="{FDE12E66-F778-6A4B-B75E-96654CC49334}" type="presParOf" srcId="{4A9A23C3-64BF-40CE-8577-EC1190CAF501}" destId="{E2F25D9B-05AA-4427-9D64-A44722FAAF96}" srcOrd="1" destOrd="0" presId="urn:microsoft.com/office/officeart/2005/8/layout/vList5"/>
    <dgm:cxn modelId="{E0585CC8-6B04-E04C-88A8-62D2EBA9A735}" type="presParOf" srcId="{717902B4-8E89-4BE8-85F4-623A71B82D7D}" destId="{ED9C227B-8CCE-499E-AB13-1C1457C5134C}" srcOrd="5" destOrd="0" presId="urn:microsoft.com/office/officeart/2005/8/layout/vList5"/>
    <dgm:cxn modelId="{754576E8-8266-7740-9395-661F9F17CD58}" type="presParOf" srcId="{717902B4-8E89-4BE8-85F4-623A71B82D7D}" destId="{161F3050-242C-4448-8A77-0F5CBFB6ECE2}" srcOrd="6" destOrd="0" presId="urn:microsoft.com/office/officeart/2005/8/layout/vList5"/>
    <dgm:cxn modelId="{686D827F-40E1-0541-9E9C-396CD531DB04}" type="presParOf" srcId="{161F3050-242C-4448-8A77-0F5CBFB6ECE2}" destId="{F0FD9E9D-37D3-48A5-8385-746B0121A2B9}" srcOrd="0" destOrd="0" presId="urn:microsoft.com/office/officeart/2005/8/layout/vList5"/>
    <dgm:cxn modelId="{F7123B67-9DC2-144E-A9A5-98640C635A74}" type="presParOf" srcId="{161F3050-242C-4448-8A77-0F5CBFB6ECE2}" destId="{C03E682C-B1A3-44B7-A5FF-9D94AAC21C0D}" srcOrd="1" destOrd="0" presId="urn:microsoft.com/office/officeart/2005/8/layout/vList5"/>
    <dgm:cxn modelId="{BA98C05A-997A-0742-926B-11CB09CD9610}" type="presParOf" srcId="{717902B4-8E89-4BE8-85F4-623A71B82D7D}" destId="{95675F82-8431-4C50-B1E3-537D64DB1A99}" srcOrd="7" destOrd="0" presId="urn:microsoft.com/office/officeart/2005/8/layout/vList5"/>
    <dgm:cxn modelId="{841F7B9E-1F72-FB4C-9F0C-A412DE4F739B}" type="presParOf" srcId="{717902B4-8E89-4BE8-85F4-623A71B82D7D}" destId="{2F78DC5B-F20E-4711-BF5B-683B2B6B059A}" srcOrd="8" destOrd="0" presId="urn:microsoft.com/office/officeart/2005/8/layout/vList5"/>
    <dgm:cxn modelId="{D6FD4528-EC92-0845-A11E-360625240C66}" type="presParOf" srcId="{2F78DC5B-F20E-4711-BF5B-683B2B6B059A}" destId="{CCB51CA6-359E-4E01-931E-4DD3E890A191}" srcOrd="0" destOrd="0" presId="urn:microsoft.com/office/officeart/2005/8/layout/vList5"/>
    <dgm:cxn modelId="{B01898C0-8EC5-824F-A98B-1457A2C7B227}" type="presParOf" srcId="{2F78DC5B-F20E-4711-BF5B-683B2B6B059A}" destId="{7EB58700-2AEA-4F7F-A541-DC7A2F5737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465" tIns="46233" rIns="92465" bIns="46233"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2042"/>
          </a:xfrm>
          <a:prstGeom prst="rect">
            <a:avLst/>
          </a:prstGeom>
        </p:spPr>
        <p:txBody>
          <a:bodyPr vert="horz" lIns="92465" tIns="46233" rIns="92465" bIns="46233" rtlCol="0"/>
          <a:lstStyle>
            <a:lvl1pPr algn="r">
              <a:defRPr sz="1200"/>
            </a:lvl1pPr>
          </a:lstStyle>
          <a:p>
            <a:fld id="{6266C61C-0352-44BE-AD81-449AFEAE962C}" type="datetimeFigureOut">
              <a:rPr lang="en-US" smtClean="0"/>
              <a:pPr/>
              <a:t>10/14/2015</a:t>
            </a:fld>
            <a:endParaRPr lang="en-US" dirty="0"/>
          </a:p>
        </p:txBody>
      </p:sp>
      <p:sp>
        <p:nvSpPr>
          <p:cNvPr id="4" name="Footer Placeholder 3"/>
          <p:cNvSpPr>
            <a:spLocks noGrp="1"/>
          </p:cNvSpPr>
          <p:nvPr>
            <p:ph type="ftr" sz="quarter" idx="2"/>
          </p:nvPr>
        </p:nvSpPr>
        <p:spPr>
          <a:xfrm>
            <a:off x="0" y="8777193"/>
            <a:ext cx="3013763" cy="462042"/>
          </a:xfrm>
          <a:prstGeom prst="rect">
            <a:avLst/>
          </a:prstGeom>
        </p:spPr>
        <p:txBody>
          <a:bodyPr vert="horz" lIns="92465" tIns="46233" rIns="92465" bIns="4623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7193"/>
            <a:ext cx="3013763" cy="462042"/>
          </a:xfrm>
          <a:prstGeom prst="rect">
            <a:avLst/>
          </a:prstGeom>
        </p:spPr>
        <p:txBody>
          <a:bodyPr vert="horz" lIns="92465" tIns="46233" rIns="92465" bIns="46233" rtlCol="0" anchor="b"/>
          <a:lstStyle>
            <a:lvl1pPr algn="r">
              <a:defRPr sz="1200"/>
            </a:lvl1pPr>
          </a:lstStyle>
          <a:p>
            <a:fld id="{F9136B36-3676-4386-BF24-72E149A5E079}" type="slidenum">
              <a:rPr lang="en-US" smtClean="0"/>
              <a:pPr/>
              <a:t>‹#›</a:t>
            </a:fld>
            <a:endParaRPr lang="en-US" dirty="0"/>
          </a:p>
        </p:txBody>
      </p:sp>
    </p:spTree>
    <p:extLst>
      <p:ext uri="{BB962C8B-B14F-4D97-AF65-F5344CB8AC3E}">
        <p14:creationId xmlns:p14="http://schemas.microsoft.com/office/powerpoint/2010/main" val="127619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465" tIns="46233" rIns="92465" bIns="46233"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465" tIns="46233" rIns="92465" bIns="46233" rtlCol="0"/>
          <a:lstStyle>
            <a:lvl1pPr algn="r">
              <a:defRPr sz="1200"/>
            </a:lvl1pPr>
          </a:lstStyle>
          <a:p>
            <a:fld id="{7D055665-5D11-4073-B18C-FE151B54A360}" type="datetimeFigureOut">
              <a:rPr lang="en-US" smtClean="0"/>
              <a:pPr/>
              <a:t>10/14/2015</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465" tIns="46233" rIns="92465" bIns="46233" rtlCol="0" anchor="ctr"/>
          <a:lstStyle/>
          <a:p>
            <a:endParaRPr lang="en-US" dirty="0"/>
          </a:p>
        </p:txBody>
      </p:sp>
      <p:sp>
        <p:nvSpPr>
          <p:cNvPr id="5" name="Notes Placeholder 4"/>
          <p:cNvSpPr>
            <a:spLocks noGrp="1"/>
          </p:cNvSpPr>
          <p:nvPr>
            <p:ph type="body" sz="quarter" idx="3"/>
          </p:nvPr>
        </p:nvSpPr>
        <p:spPr>
          <a:xfrm>
            <a:off x="695484" y="4389399"/>
            <a:ext cx="5563870" cy="4158377"/>
          </a:xfrm>
          <a:prstGeom prst="rect">
            <a:avLst/>
          </a:prstGeom>
        </p:spPr>
        <p:txBody>
          <a:bodyPr vert="horz" lIns="92465" tIns="46233" rIns="92465" bIns="462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2042"/>
          </a:xfrm>
          <a:prstGeom prst="rect">
            <a:avLst/>
          </a:prstGeom>
        </p:spPr>
        <p:txBody>
          <a:bodyPr vert="horz" lIns="92465" tIns="46233" rIns="92465" bIns="462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lIns="92465" tIns="46233" rIns="92465" bIns="46233" rtlCol="0" anchor="b"/>
          <a:lstStyle>
            <a:lvl1pPr algn="r">
              <a:defRPr sz="1200"/>
            </a:lvl1pPr>
          </a:lstStyle>
          <a:p>
            <a:fld id="{1F107157-D0D0-4340-A439-23AA1E32A8A6}" type="slidenum">
              <a:rPr lang="en-US" smtClean="0"/>
              <a:pPr/>
              <a:t>‹#›</a:t>
            </a:fld>
            <a:endParaRPr lang="en-US" dirty="0"/>
          </a:p>
        </p:txBody>
      </p:sp>
    </p:spTree>
    <p:extLst>
      <p:ext uri="{BB962C8B-B14F-4D97-AF65-F5344CB8AC3E}">
        <p14:creationId xmlns:p14="http://schemas.microsoft.com/office/powerpoint/2010/main" val="292128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i="1" kern="1200" dirty="0" smtClean="0">
                <a:solidFill>
                  <a:schemeClr val="tx1"/>
                </a:solidFill>
                <a:effectLst/>
                <a:latin typeface="+mn-lt"/>
                <a:ea typeface="+mn-ea"/>
                <a:cs typeface="+mn-cs"/>
              </a:rPr>
              <a:t>See if students can identify the seven principles. </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p>
          <a:p>
            <a:r>
              <a:rPr lang="en-US" sz="1100" i="1" kern="1200" dirty="0" smtClean="0">
                <a:solidFill>
                  <a:schemeClr val="tx1"/>
                </a:solidFill>
                <a:effectLst/>
                <a:latin typeface="+mn-lt"/>
                <a:ea typeface="+mn-ea"/>
                <a:cs typeface="+mn-cs"/>
              </a:rPr>
              <a:t>Click to reveal complete list. </a:t>
            </a:r>
            <a:endParaRPr lang="en-US" sz="1100" kern="1200" dirty="0" smtClean="0">
              <a:solidFill>
                <a:schemeClr val="tx1"/>
              </a:solidFill>
              <a:effectLst/>
              <a:latin typeface="+mn-lt"/>
              <a:ea typeface="+mn-ea"/>
              <a:cs typeface="+mn-cs"/>
            </a:endParaRPr>
          </a:p>
          <a:p>
            <a:r>
              <a:rPr lang="en-US" sz="11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EXPLAIN:</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We’re going to start looking at the IPMC and NHHS in more details now, and we’re going to use the Keep-Its to guide our discussion. While a lot of this is going to be familiar to you, it will probably not be familiar to the residents of the homes you inspect. We’ve found that using the 7 Principles can make it easier for you to communicate with those residents. If you start talk in terms of Code “308.2.1 of International Property Maintenance Code, 2015 edition” you are going to lose people. But if you remind them that having a covered container for their rubbish is a good way to help keep the house clean and therefore healthy, they’re more likely to get it, even if they aren’t thrilled about it.</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So, to reiterate, </a:t>
            </a:r>
            <a:r>
              <a:rPr lang="en-US" sz="1100" b="1" kern="1200" dirty="0" smtClean="0">
                <a:solidFill>
                  <a:schemeClr val="tx1"/>
                </a:solidFill>
                <a:effectLst/>
                <a:latin typeface="+mn-lt"/>
                <a:ea typeface="+mn-ea"/>
                <a:cs typeface="+mn-cs"/>
              </a:rPr>
              <a:t>we present you with the Keep-It’s as a tool to use when communicating with residents</a:t>
            </a:r>
            <a:r>
              <a:rPr lang="en-US" sz="11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go through these codes, you should be thinking about how they compare to the codes you use locally. You can use Exercise #2 in your  binder to take notes.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Refer students to Exercise #2: Reviewing Your Codes.</a:t>
            </a:r>
            <a:r>
              <a:rPr lang="en-US" sz="1100" dirty="0" smtClean="0">
                <a:effectLst/>
              </a:rPr>
              <a:t>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1</a:t>
            </a:fld>
            <a:endParaRPr lang="en-US" dirty="0"/>
          </a:p>
        </p:txBody>
      </p:sp>
    </p:spTree>
    <p:extLst>
      <p:ext uri="{BB962C8B-B14F-4D97-AF65-F5344CB8AC3E}">
        <p14:creationId xmlns:p14="http://schemas.microsoft.com/office/powerpoint/2010/main" val="3525086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A54CB0F-8332-4D1C-A999-13D270E84F81}" type="slidenum">
              <a:rPr lang="en-US" smtClean="0"/>
              <a:pPr/>
              <a:t>10</a:t>
            </a:fld>
            <a:endParaRPr lang="en-US" dirty="0" smtClean="0"/>
          </a:p>
        </p:txBody>
      </p:sp>
      <p:sp>
        <p:nvSpPr>
          <p:cNvPr id="49155" name="Rectangle 2"/>
          <p:cNvSpPr>
            <a:spLocks noGrp="1" noRot="1" noChangeAspect="1" noChangeArrowheads="1" noTextEdit="1"/>
          </p:cNvSpPr>
          <p:nvPr>
            <p:ph type="sldImg"/>
          </p:nvPr>
        </p:nvSpPr>
        <p:spPr>
          <a:xfrm>
            <a:off x="1171575" y="693738"/>
            <a:ext cx="4614863" cy="3462337"/>
          </a:xfrm>
          <a:ln/>
        </p:spPr>
      </p:sp>
      <p:sp>
        <p:nvSpPr>
          <p:cNvPr id="4915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pPr eaLnBrk="1" hangingPunct="1"/>
            <a:r>
              <a:rPr lang="en-US" sz="900" dirty="0" smtClean="0"/>
              <a:t>It </a:t>
            </a:r>
            <a:r>
              <a:rPr lang="en-US" sz="900" dirty="0"/>
              <a:t>is best to avoid dry dusting or sweeping.  You should use a damp cloth for dusting and mist the floor for broom sweeping.</a:t>
            </a:r>
          </a:p>
          <a:p>
            <a:pPr eaLnBrk="1" hangingPunct="1"/>
            <a:endParaRPr lang="en-US" sz="900" dirty="0"/>
          </a:p>
          <a:p>
            <a:pPr eaLnBrk="1" hangingPunct="1"/>
            <a:r>
              <a:rPr lang="en-US" sz="900" dirty="0"/>
              <a:t>When vacuuming, it is best to use a low-emission vacuum that has a beater bar and vacuum slowly. </a:t>
            </a:r>
            <a:r>
              <a:rPr lang="en-US" sz="900" dirty="0" smtClean="0"/>
              <a:t> The beater bar is the roller bar on the bottom of a vacuum cleaner</a:t>
            </a:r>
            <a:r>
              <a:rPr lang="en-US" sz="900" baseline="0" dirty="0" smtClean="0"/>
              <a:t> that “beats” the carpet to bring up more debris for the vacuum to collect. </a:t>
            </a:r>
            <a:endParaRPr lang="en-US" sz="900" dirty="0"/>
          </a:p>
          <a:p>
            <a:pPr eaLnBrk="1" hangingPunct="1"/>
            <a:endParaRPr lang="en-US" sz="900" dirty="0"/>
          </a:p>
          <a:p>
            <a:pPr eaLnBrk="1" hangingPunct="1"/>
            <a:r>
              <a:rPr lang="en-US" sz="900" dirty="0"/>
              <a:t>It is often better to use wet cleaning methods than dry dusting.  It is important to use good technique and “elbow grease” when wet cleaning.  In fact it may be more important than what type of product you use.  Make sure that you do not contaminate the wash water and frequently change the rinse water and cleaning rags.  </a:t>
            </a:r>
            <a:r>
              <a:rPr lang="en-US" sz="900" dirty="0" smtClean="0"/>
              <a:t>The two bucket system for cleaning is the best option as it utilizes</a:t>
            </a:r>
            <a:r>
              <a:rPr lang="en-US" sz="900" baseline="0" dirty="0" smtClean="0"/>
              <a:t> one bucket for cleaning and another for rinsing.</a:t>
            </a:r>
            <a:endParaRPr lang="en-US" dirty="0" smtClean="0"/>
          </a:p>
        </p:txBody>
      </p:sp>
    </p:spTree>
    <p:extLst>
      <p:ext uri="{BB962C8B-B14F-4D97-AF65-F5344CB8AC3E}">
        <p14:creationId xmlns:p14="http://schemas.microsoft.com/office/powerpoint/2010/main" val="369789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FEB7926-9EED-4E0D-894B-71F09CDA170B}" type="slidenum">
              <a:rPr lang="en-US" smtClean="0"/>
              <a:pPr/>
              <a:t>11</a:t>
            </a:fld>
            <a:endParaRPr lang="en-US" dirty="0" smtClean="0"/>
          </a:p>
        </p:txBody>
      </p:sp>
      <p:sp>
        <p:nvSpPr>
          <p:cNvPr id="50179" name="Rectangle 2"/>
          <p:cNvSpPr>
            <a:spLocks noGrp="1" noRot="1" noChangeAspect="1" noChangeArrowheads="1" noTextEdit="1"/>
          </p:cNvSpPr>
          <p:nvPr>
            <p:ph type="sldImg"/>
          </p:nvPr>
        </p:nvSpPr>
        <p:spPr>
          <a:xfrm>
            <a:off x="1171575" y="693738"/>
            <a:ext cx="4614863" cy="3462337"/>
          </a:xfrm>
          <a:ln/>
        </p:spPr>
      </p:sp>
      <p:sp>
        <p:nvSpPr>
          <p:cNvPr id="5018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pPr eaLnBrk="1" hangingPunct="1"/>
            <a:r>
              <a:rPr lang="en-US" sz="900" dirty="0" smtClean="0"/>
              <a:t>Here </a:t>
            </a:r>
            <a:r>
              <a:rPr lang="en-US" sz="900" dirty="0"/>
              <a:t>is a list of what we can do to make buildings more cleanable.</a:t>
            </a:r>
          </a:p>
          <a:p>
            <a:pPr eaLnBrk="1" hangingPunct="1"/>
            <a:endParaRPr lang="en-US" sz="900" dirty="0"/>
          </a:p>
          <a:p>
            <a:pPr eaLnBrk="1" hangingPunct="1">
              <a:lnSpc>
                <a:spcPct val="80000"/>
              </a:lnSpc>
              <a:buFont typeface="Wingdings" pitchFamily="2" charset="2"/>
              <a:buChar char="§"/>
            </a:pPr>
            <a:r>
              <a:rPr lang="en-US" sz="900" dirty="0"/>
              <a:t>Install dust walk-off systems at entryways</a:t>
            </a:r>
          </a:p>
          <a:p>
            <a:pPr eaLnBrk="1" hangingPunct="1">
              <a:lnSpc>
                <a:spcPct val="80000"/>
              </a:lnSpc>
              <a:buFont typeface="Wingdings" pitchFamily="2" charset="2"/>
              <a:buChar char="§"/>
            </a:pPr>
            <a:r>
              <a:rPr lang="en-US" sz="900" dirty="0"/>
              <a:t>Keep activities which create dust away from people.</a:t>
            </a:r>
          </a:p>
          <a:p>
            <a:pPr eaLnBrk="1" hangingPunct="1">
              <a:lnSpc>
                <a:spcPct val="80000"/>
              </a:lnSpc>
              <a:buFont typeface="Wingdings" pitchFamily="2" charset="2"/>
              <a:buChar char="§"/>
            </a:pPr>
            <a:r>
              <a:rPr lang="en-US" sz="900" dirty="0"/>
              <a:t>Provide smooth, cleanable surfaces</a:t>
            </a:r>
          </a:p>
          <a:p>
            <a:pPr eaLnBrk="1" hangingPunct="1">
              <a:lnSpc>
                <a:spcPct val="80000"/>
              </a:lnSpc>
              <a:buFont typeface="Wingdings" pitchFamily="2" charset="2"/>
              <a:buChar char="§"/>
            </a:pPr>
            <a:r>
              <a:rPr lang="en-US" sz="900" dirty="0"/>
              <a:t>Provide effective storage space (to help avoid clutter) </a:t>
            </a:r>
          </a:p>
          <a:p>
            <a:pPr eaLnBrk="1" hangingPunct="1">
              <a:lnSpc>
                <a:spcPct val="80000"/>
              </a:lnSpc>
              <a:buFont typeface="Wingdings" pitchFamily="2" charset="2"/>
              <a:buChar char="§"/>
            </a:pPr>
            <a:r>
              <a:rPr lang="en-US" sz="900" dirty="0"/>
              <a:t>Choose flooring that is easy to clean</a:t>
            </a:r>
          </a:p>
          <a:p>
            <a:pPr eaLnBrk="1" hangingPunct="1">
              <a:lnSpc>
                <a:spcPct val="80000"/>
              </a:lnSpc>
              <a:buFont typeface="Wingdings" pitchFamily="2" charset="2"/>
              <a:buChar char="§"/>
            </a:pPr>
            <a:r>
              <a:rPr lang="en-US" sz="900" dirty="0"/>
              <a:t>Use vacuums that have good filtration and can be emptied quickly and thoroughly</a:t>
            </a:r>
          </a:p>
          <a:p>
            <a:pPr eaLnBrk="1" hangingPunct="1"/>
            <a:endParaRPr lang="en-US" sz="900" dirty="0"/>
          </a:p>
          <a:p>
            <a:pPr eaLnBrk="1" hangingPunct="1"/>
            <a:endParaRPr lang="en-US" sz="900" dirty="0"/>
          </a:p>
        </p:txBody>
      </p:sp>
    </p:spTree>
    <p:extLst>
      <p:ext uri="{BB962C8B-B14F-4D97-AF65-F5344CB8AC3E}">
        <p14:creationId xmlns:p14="http://schemas.microsoft.com/office/powerpoint/2010/main" val="2527158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Go through the list of codes, and discuss a few of them in a bit more detail.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 ASK:</a:t>
            </a:r>
          </a:p>
          <a:p>
            <a:r>
              <a:rPr lang="en-US" sz="1200" i="0" kern="1200" dirty="0" smtClean="0">
                <a:solidFill>
                  <a:schemeClr val="tx1"/>
                </a:solidFill>
                <a:effectLst/>
                <a:latin typeface="+mn-lt"/>
                <a:ea typeface="+mn-ea"/>
                <a:cs typeface="+mn-cs"/>
              </a:rPr>
              <a:t>Consider whether the codes for your jurisdiction cover these issues. Are there any gaps? Is the language sufficient, or can see ways to improve it?</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12</a:t>
            </a:fld>
            <a:endParaRPr lang="en-US" dirty="0"/>
          </a:p>
        </p:txBody>
      </p:sp>
    </p:spTree>
    <p:extLst>
      <p:ext uri="{BB962C8B-B14F-4D97-AF65-F5344CB8AC3E}">
        <p14:creationId xmlns:p14="http://schemas.microsoft.com/office/powerpoint/2010/main" val="155830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13</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normAutofit fontScale="47500" lnSpcReduction="20000"/>
          </a:bodyPr>
          <a:lstStyle/>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main causes of insect accumulation is the availability of food and water and supportive living conditions? And why is this a problem?</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a chance to respond, then click to reveal first bullet.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know that pests impact health, but so do pesticides! Both are associated with a variety of illnesses and diseases. Think back to the first exercise we did this morning, </a:t>
            </a:r>
            <a:r>
              <a:rPr lang="en-US" sz="1200" i="1" kern="1200" dirty="0" smtClean="0">
                <a:solidFill>
                  <a:schemeClr val="tx1"/>
                </a:solidFill>
                <a:effectLst/>
                <a:latin typeface="+mn-lt"/>
                <a:ea typeface="+mn-ea"/>
                <a:cs typeface="+mn-cs"/>
              </a:rPr>
              <a:t>Making the Connection</a:t>
            </a:r>
            <a:r>
              <a:rPr lang="en-US" sz="1200" kern="1200" dirty="0" smtClean="0">
                <a:solidFill>
                  <a:schemeClr val="tx1"/>
                </a:solidFill>
                <a:effectLst/>
                <a:latin typeface="+mn-lt"/>
                <a:ea typeface="+mn-ea"/>
                <a:cs typeface="+mn-cs"/>
              </a:rPr>
              <a:t>. Can you remember some of the health issues we identified that were related to pests?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a chance to respond. Answers may include any of the following:</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b="1" kern="1200" dirty="0" smtClean="0">
                <a:solidFill>
                  <a:schemeClr val="tx1"/>
                </a:solidFill>
                <a:effectLst/>
                <a:latin typeface="+mn-lt"/>
                <a:ea typeface="+mn-ea"/>
                <a:cs typeface="+mn-cs"/>
              </a:rPr>
              <a:t>Malaria. </a:t>
            </a:r>
            <a:r>
              <a:rPr lang="en-US" sz="1200" kern="1200" dirty="0" smtClean="0">
                <a:solidFill>
                  <a:schemeClr val="tx1"/>
                </a:solidFill>
                <a:effectLst/>
                <a:latin typeface="+mn-lt"/>
                <a:ea typeface="+mn-ea"/>
                <a:cs typeface="+mn-cs"/>
              </a:rPr>
              <a:t>The foremost disease carried by insects is malaria.</a:t>
            </a:r>
          </a:p>
          <a:p>
            <a:pPr marL="171450" lvl="0" indent="-171450">
              <a:buFont typeface="Arial"/>
              <a:buChar char="•"/>
            </a:pPr>
            <a:r>
              <a:rPr lang="en-US" sz="1200" b="1" kern="1200" dirty="0" smtClean="0">
                <a:solidFill>
                  <a:schemeClr val="tx1"/>
                </a:solidFill>
                <a:effectLst/>
                <a:latin typeface="+mn-lt"/>
                <a:ea typeface="+mn-ea"/>
                <a:cs typeface="+mn-cs"/>
              </a:rPr>
              <a:t>Arboviruses. </a:t>
            </a:r>
            <a:r>
              <a:rPr lang="en-US" sz="1200" kern="1200" dirty="0" smtClean="0">
                <a:solidFill>
                  <a:schemeClr val="tx1"/>
                </a:solidFill>
                <a:effectLst/>
                <a:latin typeface="+mn-lt"/>
                <a:ea typeface="+mn-ea"/>
                <a:cs typeface="+mn-cs"/>
              </a:rPr>
              <a:t>These diseases are caused by viruses that are biologically transmitted by the bite of mosquitoes. </a:t>
            </a:r>
          </a:p>
          <a:p>
            <a:pPr marL="171450" lvl="0" indent="-171450">
              <a:buFont typeface="Arial"/>
              <a:buChar char="•"/>
            </a:pPr>
            <a:r>
              <a:rPr lang="en-US" sz="1200" b="1" kern="1200" dirty="0" smtClean="0">
                <a:solidFill>
                  <a:schemeClr val="tx1"/>
                </a:solidFill>
                <a:effectLst/>
                <a:latin typeface="+mn-lt"/>
                <a:ea typeface="+mn-ea"/>
                <a:cs typeface="+mn-cs"/>
              </a:rPr>
              <a:t>Plague. </a:t>
            </a:r>
            <a:r>
              <a:rPr lang="en-US" sz="1200" kern="1200" dirty="0" smtClean="0">
                <a:solidFill>
                  <a:schemeClr val="tx1"/>
                </a:solidFill>
                <a:effectLst/>
                <a:latin typeface="+mn-lt"/>
                <a:ea typeface="+mn-ea"/>
                <a:cs typeface="+mn-cs"/>
              </a:rPr>
              <a:t>Fleas are the vector for the plague (or black death), which infects man as well as rats and other rodents. </a:t>
            </a:r>
          </a:p>
          <a:p>
            <a:pPr marL="171450" lvl="0" indent="-171450">
              <a:buFont typeface="Arial"/>
              <a:buChar char="•"/>
            </a:pPr>
            <a:r>
              <a:rPr lang="en-US" sz="1200" b="1" kern="1200" dirty="0" smtClean="0">
                <a:solidFill>
                  <a:schemeClr val="tx1"/>
                </a:solidFill>
                <a:effectLst/>
                <a:latin typeface="+mn-lt"/>
                <a:ea typeface="+mn-ea"/>
                <a:cs typeface="+mn-cs"/>
              </a:rPr>
              <a:t>Enteric diseases. </a:t>
            </a:r>
            <a:r>
              <a:rPr lang="en-US" sz="1200" kern="1200" dirty="0" smtClean="0">
                <a:solidFill>
                  <a:schemeClr val="tx1"/>
                </a:solidFill>
                <a:effectLst/>
                <a:latin typeface="+mn-lt"/>
                <a:ea typeface="+mn-ea"/>
                <a:cs typeface="+mn-cs"/>
              </a:rPr>
              <a:t>There are many bacterial diseases that are transmitted by some form of fecal contamination of food or water, either directly or indirectly. </a:t>
            </a:r>
          </a:p>
          <a:p>
            <a:pPr marL="171450" lvl="0" indent="-171450">
              <a:buFont typeface="Arial"/>
              <a:buChar char="•"/>
            </a:pPr>
            <a:r>
              <a:rPr lang="en-US" sz="1200" b="1" kern="1200" dirty="0" smtClean="0">
                <a:solidFill>
                  <a:schemeClr val="tx1"/>
                </a:solidFill>
                <a:effectLst/>
                <a:latin typeface="+mn-lt"/>
                <a:ea typeface="+mn-ea"/>
                <a:cs typeface="+mn-cs"/>
              </a:rPr>
              <a:t>Lyme disease. </a:t>
            </a:r>
            <a:r>
              <a:rPr lang="en-US" sz="1200" kern="1200" dirty="0" smtClean="0">
                <a:solidFill>
                  <a:schemeClr val="tx1"/>
                </a:solidFill>
                <a:effectLst/>
                <a:latin typeface="+mn-lt"/>
                <a:ea typeface="+mn-ea"/>
                <a:cs typeface="+mn-cs"/>
              </a:rPr>
              <a:t>This disease is caused by an arachnid, the deer tick, which carries a bacterium called </a:t>
            </a:r>
            <a:r>
              <a:rPr lang="en-US" sz="1200" i="1" kern="1200" dirty="0" err="1" smtClean="0">
                <a:solidFill>
                  <a:schemeClr val="tx1"/>
                </a:solidFill>
                <a:effectLst/>
                <a:latin typeface="+mn-lt"/>
                <a:ea typeface="+mn-ea"/>
                <a:cs typeface="+mn-cs"/>
              </a:rPr>
              <a:t>Borrelia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bugdorferi</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Sleeping Sickness. </a:t>
            </a:r>
          </a:p>
          <a:p>
            <a:pPr marL="171450" lvl="0" indent="-171450">
              <a:buFont typeface="Arial"/>
              <a:buChar char="•"/>
            </a:pPr>
            <a:r>
              <a:rPr lang="en-US" sz="1200" b="1" kern="1200" dirty="0" smtClean="0">
                <a:solidFill>
                  <a:schemeClr val="tx1"/>
                </a:solidFill>
                <a:effectLst/>
                <a:latin typeface="+mn-lt"/>
                <a:ea typeface="+mn-ea"/>
                <a:cs typeface="+mn-cs"/>
              </a:rPr>
              <a:t>American </a:t>
            </a:r>
            <a:r>
              <a:rPr lang="en-US" sz="1200" b="1" kern="1200" dirty="0" err="1" smtClean="0">
                <a:solidFill>
                  <a:schemeClr val="tx1"/>
                </a:solidFill>
                <a:effectLst/>
                <a:latin typeface="+mn-lt"/>
                <a:ea typeface="+mn-ea"/>
                <a:cs typeface="+mn-cs"/>
              </a:rPr>
              <a:t>Trypanosomiasis</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trih</a:t>
            </a:r>
            <a:r>
              <a:rPr lang="en-US" sz="1200" kern="1200" dirty="0" smtClean="0">
                <a:solidFill>
                  <a:schemeClr val="tx1"/>
                </a:solidFill>
                <a:effectLst/>
                <a:latin typeface="+mn-lt"/>
                <a:ea typeface="+mn-ea"/>
                <a:cs typeface="+mn-cs"/>
              </a:rPr>
              <a:t>-pan-uh-</a:t>
            </a:r>
            <a:r>
              <a:rPr lang="en-US" sz="1200" kern="1200" dirty="0" err="1" smtClean="0">
                <a:solidFill>
                  <a:schemeClr val="tx1"/>
                </a:solidFill>
                <a:effectLst/>
                <a:latin typeface="+mn-lt"/>
                <a:ea typeface="+mn-ea"/>
                <a:cs typeface="+mn-cs"/>
              </a:rPr>
              <a:t>soh</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mahy</a:t>
            </a:r>
            <a:r>
              <a:rPr lang="en-US" sz="1200" kern="1200" dirty="0" smtClean="0">
                <a:solidFill>
                  <a:schemeClr val="tx1"/>
                </a:solidFill>
                <a:effectLst/>
                <a:latin typeface="+mn-lt"/>
                <a:ea typeface="+mn-ea"/>
                <a:cs typeface="+mn-cs"/>
              </a:rPr>
              <a:t>-uh-sis)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disease is also known as </a:t>
            </a:r>
            <a:r>
              <a:rPr lang="en-US" sz="1200" kern="1200" dirty="0" err="1" smtClean="0">
                <a:solidFill>
                  <a:schemeClr val="tx1"/>
                </a:solidFill>
                <a:effectLst/>
                <a:latin typeface="+mn-lt"/>
                <a:ea typeface="+mn-ea"/>
                <a:cs typeface="+mn-cs"/>
              </a:rPr>
              <a:t>Chagas</a:t>
            </a:r>
            <a:r>
              <a:rPr lang="en-US" sz="1200" kern="1200" dirty="0" smtClean="0">
                <a:solidFill>
                  <a:schemeClr val="tx1"/>
                </a:solidFill>
                <a:effectLst/>
                <a:latin typeface="+mn-lt"/>
                <a:ea typeface="+mn-ea"/>
                <a:cs typeface="+mn-cs"/>
              </a:rPr>
              <a:t>' Disease and invades the muscle cells of the digestive tract and heart, and sometimes also the skeletal muscle.</a:t>
            </a:r>
          </a:p>
          <a:p>
            <a:pPr lvl="0"/>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Click to reveal second bullet.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know that pests are a common problem in public housing, but who’s responsible for what? The code places responsibility on the tenant for maintaining conditions that do not attract vermin, and says the owner should establish rules requiring tenant to maintain sanitary living conditions. Let’s talk about that for a minute. Who do you think is responsible for public places vs. private places, and who is responsible for the interior of a building vs. the exterior of it?</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Give students a chance to respond, then click to reveal third bullet.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we’ve already seen, there are various codes related to dealing with pests.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Click to reveal fourth bullet and discuss.</a:t>
            </a:r>
            <a:r>
              <a:rPr lang="en-US" dirty="0" smtClean="0">
                <a:effectLst/>
              </a:rPr>
              <a:t> </a:t>
            </a:r>
            <a:endParaRPr lang="en-US" u="none" baseline="0" dirty="0" smtClean="0"/>
          </a:p>
          <a:p>
            <a:pPr defTabSz="909554">
              <a:defRPr/>
            </a:pPr>
            <a:endParaRPr lang="en-US" u="none" baseline="0" dirty="0" smtClean="0"/>
          </a:p>
          <a:p>
            <a:pPr defTabSz="909554">
              <a:defRPr/>
            </a:pPr>
            <a:endParaRPr lang="en-US" u="none" dirty="0" smtClean="0"/>
          </a:p>
          <a:p>
            <a:endParaRPr lang="en-US" u="none" dirty="0" smtClean="0"/>
          </a:p>
        </p:txBody>
      </p:sp>
    </p:spTree>
    <p:extLst>
      <p:ext uri="{BB962C8B-B14F-4D97-AF65-F5344CB8AC3E}">
        <p14:creationId xmlns:p14="http://schemas.microsoft.com/office/powerpoint/2010/main" val="329390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an infestation?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a chance to respond, then click to reveal definition.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extermination?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a chance to respond, then click to reveal definition.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Integrated Pest Management (IPM) is the preferred method of reducing or eliminating pests in a facility. We are eliminating, generally not exterminating, pests in residences as this is safer and healthier for the occupants and has unintended benefits (moisture reduction, increasing energy efficiency). Exterminating generally implies the use of pesticides to kill such as poisons, foggers, sprays which can have unintended consequences to human occupants and pets. Broadcast pesticides or spraying can be an ineffective option because they only reach a small number of pests in a home and pests can become resistant to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Integrated Pest Management consists of:</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Click to reveal each associated bullet point.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Eliminating harborage sites (both inside and outside)</a:t>
            </a:r>
          </a:p>
          <a:p>
            <a:pPr marL="171450" lvl="0" indent="-171450">
              <a:buFont typeface="Arial"/>
              <a:buChar char="•"/>
            </a:pPr>
            <a:r>
              <a:rPr lang="en-US" sz="1200" kern="1200" dirty="0" smtClean="0">
                <a:solidFill>
                  <a:schemeClr val="tx1"/>
                </a:solidFill>
                <a:effectLst/>
                <a:latin typeface="+mn-lt"/>
                <a:ea typeface="+mn-ea"/>
                <a:cs typeface="+mn-cs"/>
              </a:rPr>
              <a:t>Sealing up any gaps, cracks, or other openings where pest can enter/exit the premises</a:t>
            </a:r>
          </a:p>
          <a:p>
            <a:pPr marL="171450" lvl="0" indent="-171450">
              <a:buFont typeface="Arial"/>
              <a:buChar char="•"/>
            </a:pPr>
            <a:r>
              <a:rPr lang="en-US" sz="1200" kern="1200" dirty="0" smtClean="0">
                <a:solidFill>
                  <a:schemeClr val="tx1"/>
                </a:solidFill>
                <a:effectLst/>
                <a:latin typeface="+mn-lt"/>
                <a:ea typeface="+mn-ea"/>
                <a:cs typeface="+mn-cs"/>
              </a:rPr>
              <a:t>Eliminate any food and water sources (primarily referring to inside the residence, however could involve the outside as well)</a:t>
            </a:r>
          </a:p>
          <a:p>
            <a:pPr marL="171450" lvl="0" indent="-171450">
              <a:buFont typeface="Arial"/>
              <a:buChar char="•"/>
            </a:pPr>
            <a:r>
              <a:rPr lang="en-US" sz="1200" kern="1200" dirty="0" smtClean="0">
                <a:solidFill>
                  <a:schemeClr val="tx1"/>
                </a:solidFill>
                <a:effectLst/>
                <a:latin typeface="+mn-lt"/>
                <a:ea typeface="+mn-ea"/>
                <a:cs typeface="+mn-cs"/>
              </a:rPr>
              <a:t>Targeted usage of baits, traps, and gels to minimize pests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If infestation is severe, a pest management professional (PMP) may be required to knock down populations initially)</a:t>
            </a:r>
            <a:r>
              <a:rPr lang="en-US" dirty="0" smtClean="0">
                <a:effectLst/>
              </a:rPr>
              <a:t> </a:t>
            </a:r>
            <a:endParaRPr lang="en-US" dirty="0" smtClean="0"/>
          </a:p>
        </p:txBody>
      </p:sp>
      <p:sp>
        <p:nvSpPr>
          <p:cNvPr id="140292" name="Slide Number Placeholder 3"/>
          <p:cNvSpPr>
            <a:spLocks noGrp="1"/>
          </p:cNvSpPr>
          <p:nvPr>
            <p:ph type="sldNum" sz="quarter" idx="5"/>
          </p:nvPr>
        </p:nvSpPr>
        <p:spPr>
          <a:noFill/>
        </p:spPr>
        <p:txBody>
          <a:bodyPr/>
          <a:lstStyle/>
          <a:p>
            <a:fld id="{99DCE3CC-29B6-42FC-8F5E-7A7928FB1504}" type="slidenum">
              <a:rPr lang="en-US" smtClean="0"/>
              <a:pPr/>
              <a:t>14</a:t>
            </a:fld>
            <a:endParaRPr lang="en-US" dirty="0" smtClean="0"/>
          </a:p>
        </p:txBody>
      </p:sp>
    </p:spTree>
    <p:extLst>
      <p:ext uri="{BB962C8B-B14F-4D97-AF65-F5344CB8AC3E}">
        <p14:creationId xmlns:p14="http://schemas.microsoft.com/office/powerpoint/2010/main" val="236142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Go through the list of codes, and discuss a few of them in a bit more detail.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 ASK:</a:t>
            </a:r>
          </a:p>
          <a:p>
            <a:r>
              <a:rPr lang="en-US" sz="1200" i="0" kern="1200" dirty="0" smtClean="0">
                <a:solidFill>
                  <a:schemeClr val="tx1"/>
                </a:solidFill>
                <a:effectLst/>
                <a:latin typeface="+mn-lt"/>
                <a:ea typeface="+mn-ea"/>
                <a:cs typeface="+mn-cs"/>
              </a:rPr>
              <a:t>Consider whether the codes for your jurisdiction cover these issues. Are there any gaps? Is the language sufficient, or can see ways to improve it?</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15</a:t>
            </a:fld>
            <a:endParaRPr lang="en-US" dirty="0"/>
          </a:p>
        </p:txBody>
      </p:sp>
    </p:spTree>
    <p:extLst>
      <p:ext uri="{BB962C8B-B14F-4D97-AF65-F5344CB8AC3E}">
        <p14:creationId xmlns:p14="http://schemas.microsoft.com/office/powerpoint/2010/main" val="155830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4690"/>
            <a:fld id="{10EEDF37-5415-482D-9BB1-E12A478317A0}" type="slidenum">
              <a:rPr lang="en-US" smtClean="0">
                <a:solidFill>
                  <a:prstClr val="black"/>
                </a:solidFill>
                <a:ea typeface="MS PGothic" pitchFamily="34" charset="-128"/>
              </a:rPr>
              <a:pPr defTabSz="924690"/>
              <a:t>16</a:t>
            </a:fld>
            <a:endParaRPr lang="en-US" dirty="0" smtClean="0">
              <a:solidFill>
                <a:prstClr val="black"/>
              </a:solidFill>
              <a:ea typeface="MS PGothic" pitchFamily="34" charset="-128"/>
            </a:endParaRPr>
          </a:p>
        </p:txBody>
      </p:sp>
      <p:sp>
        <p:nvSpPr>
          <p:cNvPr id="84995" name="Rectangle 2"/>
          <p:cNvSpPr>
            <a:spLocks noGrp="1" noRot="1" noChangeAspect="1" noChangeArrowheads="1" noTextEdit="1"/>
          </p:cNvSpPr>
          <p:nvPr>
            <p:ph type="sldImg"/>
          </p:nvPr>
        </p:nvSpPr>
        <p:spPr>
          <a:xfrm>
            <a:off x="1168400" y="693738"/>
            <a:ext cx="4619625" cy="3465512"/>
          </a:xfrm>
          <a:ln/>
        </p:spPr>
      </p:sp>
      <p:sp>
        <p:nvSpPr>
          <p:cNvPr id="84996" name="Rectangle 3"/>
          <p:cNvSpPr>
            <a:spLocks noGrp="1" noChangeArrowheads="1"/>
          </p:cNvSpPr>
          <p:nvPr>
            <p:ph type="body" idx="1"/>
          </p:nvPr>
        </p:nvSpPr>
        <p:spPr>
          <a:xfrm>
            <a:off x="926053" y="4390031"/>
            <a:ext cx="5102734" cy="4158061"/>
          </a:xfrm>
          <a:noFill/>
          <a:ln/>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pPr eaLnBrk="1" hangingPunct="1">
              <a:spcBef>
                <a:spcPct val="0"/>
              </a:spcBef>
            </a:pPr>
            <a:r>
              <a:rPr lang="en-US" dirty="0" smtClean="0"/>
              <a:t>Local exhausts are easy enough to check – are they there, do they work?  Because most residential buildings assume that operation of the local exhausts, wind and stack driven air flows, and operable windows provide enough general ventilation, it is more difficult to assess general ventilation.  </a:t>
            </a:r>
          </a:p>
          <a:p>
            <a:pPr eaLnBrk="1" hangingPunct="1">
              <a:spcBef>
                <a:spcPct val="0"/>
              </a:spcBef>
            </a:pPr>
            <a:endParaRPr lang="en-US" dirty="0" smtClean="0"/>
          </a:p>
          <a:p>
            <a:pPr eaLnBrk="1" hangingPunct="1">
              <a:spcBef>
                <a:spcPct val="0"/>
              </a:spcBef>
            </a:pPr>
            <a:r>
              <a:rPr lang="en-US" dirty="0" smtClean="0"/>
              <a:t>The simplest way to get an idea is to ask the occupant whether odors linger, windows fog during cold weather, or does the air seem stale?</a:t>
            </a:r>
          </a:p>
          <a:p>
            <a:pPr eaLnBrk="1" hangingPunct="1">
              <a:spcBef>
                <a:spcPct val="0"/>
              </a:spcBef>
            </a:pPr>
            <a:endParaRPr lang="en-US" dirty="0" smtClean="0"/>
          </a:p>
          <a:p>
            <a:pPr eaLnBrk="1" hangingPunct="1">
              <a:spcBef>
                <a:spcPct val="0"/>
              </a:spcBef>
            </a:pPr>
            <a:r>
              <a:rPr lang="en-US" dirty="0" smtClean="0"/>
              <a:t>Refer back to the conversation about checklists and what they are using to inspect the home</a:t>
            </a:r>
            <a:r>
              <a:rPr lang="en-US" baseline="0" dirty="0" smtClean="0"/>
              <a:t> (this is in the notes section of the top 5 citations). </a:t>
            </a:r>
            <a:endParaRPr lang="en-US" dirty="0" smtClean="0"/>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2679686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Go through the list of codes, and discuss a few of them in a bit more detail.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 ASK:</a:t>
            </a:r>
          </a:p>
          <a:p>
            <a:r>
              <a:rPr lang="en-US" sz="1200" i="0" kern="1200" dirty="0" smtClean="0">
                <a:solidFill>
                  <a:schemeClr val="tx1"/>
                </a:solidFill>
                <a:effectLst/>
                <a:latin typeface="+mn-lt"/>
                <a:ea typeface="+mn-ea"/>
                <a:cs typeface="+mn-cs"/>
              </a:rPr>
              <a:t>Consider whether the codes for your jurisdiction cover these issues. Are there any gaps? Is the language sufficient, or can see ways to improve it?</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17</a:t>
            </a:fld>
            <a:endParaRPr lang="en-US" dirty="0"/>
          </a:p>
        </p:txBody>
      </p:sp>
    </p:spTree>
    <p:extLst>
      <p:ext uri="{BB962C8B-B14F-4D97-AF65-F5344CB8AC3E}">
        <p14:creationId xmlns:p14="http://schemas.microsoft.com/office/powerpoint/2010/main" val="155830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DDD2976C-3C5B-4BE7-9F89-605891C554F6}" type="slidenum">
              <a:rPr lang="en-US" smtClean="0">
                <a:latin typeface="Arial" pitchFamily="34" charset="0"/>
              </a:rPr>
              <a:pPr>
                <a:defRPr/>
              </a:pPr>
              <a:t>18</a:t>
            </a:fld>
            <a:endParaRPr lang="en-US" dirty="0" smtClean="0">
              <a:latin typeface="Arial" pitchFamily="34" charset="0"/>
            </a:endParaRPr>
          </a:p>
        </p:txBody>
      </p:sp>
      <p:sp>
        <p:nvSpPr>
          <p:cNvPr id="51203" name="Rectangle 2"/>
          <p:cNvSpPr>
            <a:spLocks noGrp="1" noRot="1" noChangeAspect="1" noChangeArrowheads="1" noTextEdit="1"/>
          </p:cNvSpPr>
          <p:nvPr>
            <p:ph type="sldImg"/>
          </p:nvPr>
        </p:nvSpPr>
        <p:spPr>
          <a:xfrm>
            <a:off x="1168400" y="692150"/>
            <a:ext cx="4619625" cy="3463925"/>
          </a:xfrm>
          <a:ln/>
        </p:spPr>
      </p:sp>
      <p:sp>
        <p:nvSpPr>
          <p:cNvPr id="51204" name="Rectangle 3"/>
          <p:cNvSpPr>
            <a:spLocks noGrp="1" noChangeArrowheads="1"/>
          </p:cNvSpPr>
          <p:nvPr>
            <p:ph type="body" idx="1"/>
          </p:nvPr>
        </p:nvSpPr>
        <p:spPr>
          <a:xfrm>
            <a:off x="926709" y="4389705"/>
            <a:ext cx="5101422" cy="4158989"/>
          </a:xfrm>
          <a:noFill/>
          <a:ln/>
        </p:spPr>
        <p:txBody>
          <a:bodyPr lIns="91431" tIns="45716" rIns="91431" bIns="45716"/>
          <a:lstStyle/>
          <a:p>
            <a:pPr marL="0" marR="0" indent="0" algn="l" defTabSz="914400" rtl="0" eaLnBrk="1" fontAlgn="auto" latinLnBrk="0" hangingPunct="1">
              <a:lnSpc>
                <a:spcPts val="957"/>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pPr>
              <a:lnSpc>
                <a:spcPts val="957"/>
              </a:lnSpc>
            </a:pPr>
            <a:r>
              <a:rPr lang="en-US" dirty="0" smtClean="0"/>
              <a:t>Children and older adults (70 and above) tend to be the most susceptible groups for home injuries:</a:t>
            </a:r>
          </a:p>
          <a:p>
            <a:pPr marL="171450" indent="-171450">
              <a:lnSpc>
                <a:spcPts val="957"/>
              </a:lnSpc>
              <a:buFont typeface="Arial"/>
              <a:buChar char="•"/>
            </a:pPr>
            <a:endParaRPr lang="en-US" dirty="0" smtClean="0"/>
          </a:p>
          <a:p>
            <a:pPr marL="171450" indent="-171450">
              <a:lnSpc>
                <a:spcPts val="957"/>
              </a:lnSpc>
              <a:buFont typeface="Arial"/>
              <a:buChar char="•"/>
            </a:pPr>
            <a:r>
              <a:rPr lang="en-US" dirty="0" smtClean="0"/>
              <a:t>Adults 80+ years of age are at 20 times higher risk of death due to injury (e.g. falls) than younger individuals.  When the elderly do survive a fall, they take longer to recover and often do not fully recover.  </a:t>
            </a:r>
          </a:p>
          <a:p>
            <a:pPr marL="171450" indent="-171450">
              <a:lnSpc>
                <a:spcPts val="957"/>
              </a:lnSpc>
              <a:buFont typeface="Arial"/>
              <a:buChar char="•"/>
            </a:pPr>
            <a:r>
              <a:rPr lang="en-US" dirty="0" smtClean="0"/>
              <a:t>However, falls are leading cause of nonfatal home injury for children from birth through 14 and for older population.</a:t>
            </a:r>
          </a:p>
          <a:p>
            <a:pPr marL="171450" indent="-171450">
              <a:lnSpc>
                <a:spcPts val="957"/>
              </a:lnSpc>
              <a:buFont typeface="Arial"/>
              <a:buChar char="•"/>
            </a:pPr>
            <a:r>
              <a:rPr lang="en-US" dirty="0" smtClean="0"/>
              <a:t>The highest rate of injury death for 1-14 year olds is fires and burns. </a:t>
            </a:r>
          </a:p>
          <a:p>
            <a:pPr marL="171450" indent="-171450">
              <a:lnSpc>
                <a:spcPts val="957"/>
              </a:lnSpc>
              <a:buFont typeface="Arial"/>
              <a:buChar char="•"/>
            </a:pPr>
            <a:r>
              <a:rPr lang="en-US" dirty="0" smtClean="0"/>
              <a:t>For infants, the highest rate of injury death is choking and suffocation.</a:t>
            </a:r>
          </a:p>
          <a:p>
            <a:pPr eaLnBrk="1" hangingPunct="1"/>
            <a:endParaRPr lang="en-US" dirty="0" smtClean="0"/>
          </a:p>
          <a:p>
            <a:pPr eaLnBrk="1" hangingPunct="1"/>
            <a:endParaRPr lang="en-US" dirty="0" smtClean="0"/>
          </a:p>
          <a:p>
            <a:pPr eaLnBrk="1" hangingPunct="1"/>
            <a:endParaRPr lang="en-US" sz="900" dirty="0"/>
          </a:p>
        </p:txBody>
      </p:sp>
    </p:spTree>
    <p:extLst>
      <p:ext uri="{BB962C8B-B14F-4D97-AF65-F5344CB8AC3E}">
        <p14:creationId xmlns:p14="http://schemas.microsoft.com/office/powerpoint/2010/main" val="68738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1C4ED16B-D3FC-4EA3-B349-BC49222FC863}" type="slidenum">
              <a:rPr lang="en-US" smtClean="0">
                <a:latin typeface="Arial" pitchFamily="34" charset="0"/>
              </a:rPr>
              <a:pPr>
                <a:defRPr/>
              </a:pPr>
              <a:t>19</a:t>
            </a:fld>
            <a:endParaRPr lang="en-US" dirty="0" smtClean="0">
              <a:latin typeface="Arial" pitchFamily="34" charset="0"/>
            </a:endParaRPr>
          </a:p>
        </p:txBody>
      </p:sp>
      <p:sp>
        <p:nvSpPr>
          <p:cNvPr id="50179" name="Rectangle 2"/>
          <p:cNvSpPr>
            <a:spLocks noGrp="1" noRot="1" noChangeAspect="1" noChangeArrowheads="1" noTextEdit="1"/>
          </p:cNvSpPr>
          <p:nvPr>
            <p:ph type="sldImg"/>
          </p:nvPr>
        </p:nvSpPr>
        <p:spPr>
          <a:xfrm>
            <a:off x="1168400" y="692150"/>
            <a:ext cx="4619625" cy="3463925"/>
          </a:xfrm>
          <a:ln/>
        </p:spPr>
      </p:sp>
      <p:sp>
        <p:nvSpPr>
          <p:cNvPr id="50180" name="Rectangle 3"/>
          <p:cNvSpPr>
            <a:spLocks noGrp="1" noChangeArrowheads="1"/>
          </p:cNvSpPr>
          <p:nvPr>
            <p:ph type="body" idx="1"/>
          </p:nvPr>
        </p:nvSpPr>
        <p:spPr>
          <a:xfrm>
            <a:off x="926709" y="4389705"/>
            <a:ext cx="5101422" cy="4158989"/>
          </a:xfrm>
          <a:noFill/>
          <a:ln/>
        </p:spPr>
        <p:txBody>
          <a:bodyPr/>
          <a:lstStyle/>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think are the most common causes of home injury deaths?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a chance to respond, then click to reveal pie chart.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falls, poisonings, and fires/burns, are the top three causes of home injury deaths. Falls account for 43% of all deaths, poisoning 34%, and fires 9%.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similar are your local statistics to these ones? What are the top three in this area, and why?</a:t>
            </a:r>
            <a:r>
              <a:rPr lang="en-US" dirty="0" smtClean="0">
                <a:effectLst/>
              </a:rPr>
              <a:t> </a:t>
            </a:r>
            <a:endParaRPr lang="en-US" dirty="0" smtClean="0"/>
          </a:p>
          <a:p>
            <a:pPr eaLnBrk="1" hangingPunct="1"/>
            <a:endParaRPr lang="en-US" baseline="30000" dirty="0" smtClean="0"/>
          </a:p>
          <a:p>
            <a:pPr eaLnBrk="1" hangingPunct="1"/>
            <a:endParaRPr lang="en-US" baseline="30000" dirty="0" smtClean="0"/>
          </a:p>
        </p:txBody>
      </p:sp>
    </p:spTree>
    <p:extLst>
      <p:ext uri="{BB962C8B-B14F-4D97-AF65-F5344CB8AC3E}">
        <p14:creationId xmlns:p14="http://schemas.microsoft.com/office/powerpoint/2010/main" val="272468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not the exhaustive list of codes related to moisture in either of these sources. And remember, these are just tow of many code sources available. But this gives you a sense of the type of issues covered in each.</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Go through the list of codes, and discuss a few of them in a bit more detail.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 ASK:</a:t>
            </a:r>
          </a:p>
          <a:p>
            <a:r>
              <a:rPr lang="en-US" sz="1200" i="0" kern="1200" dirty="0" smtClean="0">
                <a:solidFill>
                  <a:schemeClr val="tx1"/>
                </a:solidFill>
                <a:effectLst/>
                <a:latin typeface="+mn-lt"/>
                <a:ea typeface="+mn-ea"/>
                <a:cs typeface="+mn-cs"/>
              </a:rPr>
              <a:t>Consider whether the codes for your jurisdiction cover these issues. Are there any gaps? Is the language sufficient, or can see ways to improve it?</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2</a:t>
            </a:fld>
            <a:endParaRPr lang="en-US" dirty="0"/>
          </a:p>
        </p:txBody>
      </p:sp>
    </p:spTree>
    <p:extLst>
      <p:ext uri="{BB962C8B-B14F-4D97-AF65-F5344CB8AC3E}">
        <p14:creationId xmlns:p14="http://schemas.microsoft.com/office/powerpoint/2010/main" val="155830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kind of chemical issues might be related to safety?</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a chance to respond, then click to reveal first bullet.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Everyone is familiar with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hand smoke, the smoke actually coming from the cigarette. Now there is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hand smoke which is the off-gassing of particles and gases from an object and item that has absorbed smoke such as furniture, walls, carpet, people (clothing, hair), upholstery in cars, etc. This off-gassing is temperature related which is what causes the off-gassing.</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Click to reveal second bullet.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number of hazardous or unsafe products are routinely used for cleaning of home without reading the label and understanding the impact on health. If Code officials could recommend using a safer alternative focusing on the signal words on the label:  caution, warning, danger, poison with caution being the least toxic and poison being the most toxic.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Provide examples of alternative cleaning resources that code officials could provide to occupants.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Click to reveal third bullet.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Hobbies/working from home:  Code officials may encounter more hazardous conditions than they routinely would when they stumble across jobs performed inside the home such as a hair stylist or manicurist. Jobs such as these may expose occupants to toxic chemicals and fumes and lead to worsening health conditions. Same would apply to hobbies because of the products use to get their end results, pottery, stained glass, etc.</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Tell students there are links to resources in the reference section of their binder</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20</a:t>
            </a:fld>
            <a:endParaRPr lang="en-US" dirty="0"/>
          </a:p>
        </p:txBody>
      </p:sp>
    </p:spTree>
    <p:extLst>
      <p:ext uri="{BB962C8B-B14F-4D97-AF65-F5344CB8AC3E}">
        <p14:creationId xmlns:p14="http://schemas.microsoft.com/office/powerpoint/2010/main" val="733672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Signal words indicated the level of potential danger or harm that can occur, and in this case, it is referring to ingestion.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This</a:t>
            </a:r>
            <a:r>
              <a:rPr lang="en-US" baseline="0" dirty="0" smtClean="0">
                <a:latin typeface="Arial" pitchFamily="34" charset="0"/>
                <a:cs typeface="Arial" pitchFamily="34" charset="0"/>
              </a:rPr>
              <a:t> particular slide is focused on ingestion as the source of exposure. There may be other associations between expected exposures and particular types of hazards.</a:t>
            </a:r>
          </a:p>
        </p:txBody>
      </p:sp>
      <p:sp>
        <p:nvSpPr>
          <p:cNvPr id="4" name="Slide Number Placeholder 3"/>
          <p:cNvSpPr>
            <a:spLocks noGrp="1"/>
          </p:cNvSpPr>
          <p:nvPr>
            <p:ph type="sldNum" sz="quarter" idx="10"/>
          </p:nvPr>
        </p:nvSpPr>
        <p:spPr/>
        <p:txBody>
          <a:bodyPr/>
          <a:lstStyle/>
          <a:p>
            <a:pPr>
              <a:defRPr/>
            </a:pPr>
            <a:fld id="{4708C455-8B22-4DAF-99E4-3838DCE86465}" type="slidenum">
              <a:rPr lang="en-US" smtClean="0"/>
              <a:pPr>
                <a:defRPr/>
              </a:pPr>
              <a:t>21</a:t>
            </a:fld>
            <a:endParaRPr lang="en-US" dirty="0"/>
          </a:p>
        </p:txBody>
      </p:sp>
    </p:spTree>
    <p:extLst>
      <p:ext uri="{BB962C8B-B14F-4D97-AF65-F5344CB8AC3E}">
        <p14:creationId xmlns:p14="http://schemas.microsoft.com/office/powerpoint/2010/main" val="3348469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Personal Protective Equipment: You need to keep yourself safe as well!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often do you use this equipment? What other equipment do you use?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F107157-D0D0-4340-A439-23AA1E32A8A6}" type="slidenum">
              <a:rPr lang="en-US" smtClean="0"/>
              <a:pPr/>
              <a:t>22</a:t>
            </a:fld>
            <a:endParaRPr lang="en-US" dirty="0"/>
          </a:p>
        </p:txBody>
      </p:sp>
    </p:spTree>
    <p:extLst>
      <p:ext uri="{BB962C8B-B14F-4D97-AF65-F5344CB8AC3E}">
        <p14:creationId xmlns:p14="http://schemas.microsoft.com/office/powerpoint/2010/main" val="2002807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05E8069-C30A-8F45-A8A4-4457436FAD90}" type="slidenum">
              <a:rPr lang="en-US">
                <a:latin typeface="Arial" pitchFamily="1" charset="0"/>
              </a:rPr>
              <a:pPr/>
              <a:t>23</a:t>
            </a:fld>
            <a:endParaRPr lang="en-US" dirty="0">
              <a:latin typeface="Arial" pitchFamily="1" charset="0"/>
            </a:endParaRPr>
          </a:p>
        </p:txBody>
      </p:sp>
      <p:sp>
        <p:nvSpPr>
          <p:cNvPr id="31747" name="Rectangle 7"/>
          <p:cNvSpPr txBox="1">
            <a:spLocks noGrp="1" noChangeArrowheads="1"/>
          </p:cNvSpPr>
          <p:nvPr/>
        </p:nvSpPr>
        <p:spPr bwMode="auto">
          <a:xfrm>
            <a:off x="4026803" y="8924179"/>
            <a:ext cx="3081045" cy="469121"/>
          </a:xfrm>
          <a:prstGeom prst="rect">
            <a:avLst/>
          </a:prstGeom>
          <a:noFill/>
          <a:ln w="9525">
            <a:noFill/>
            <a:miter lim="800000"/>
            <a:headEnd/>
            <a:tailEnd/>
          </a:ln>
        </p:spPr>
        <p:txBody>
          <a:bodyPr lIns="92536" tIns="46268" rIns="92536" bIns="46268" anchor="b">
            <a:prstTxWarp prst="textNoShape">
              <a:avLst/>
            </a:prstTxWarp>
          </a:bodyPr>
          <a:lstStyle/>
          <a:p>
            <a:pPr algn="r" defTabSz="924579"/>
            <a:fld id="{2F117461-4484-3947-BBA6-01082DF33BFA}" type="slidenum">
              <a:rPr lang="en-US" sz="1300"/>
              <a:pPr algn="r" defTabSz="924579"/>
              <a:t>23</a:t>
            </a:fld>
            <a:endParaRPr lang="en-US" sz="1300" dirty="0"/>
          </a:p>
        </p:txBody>
      </p:sp>
      <p:sp>
        <p:nvSpPr>
          <p:cNvPr id="31748" name="Rectangle 2"/>
          <p:cNvSpPr>
            <a:spLocks noGrp="1" noRot="1" noChangeAspect="1" noChangeArrowheads="1" noTextEdit="1"/>
          </p:cNvSpPr>
          <p:nvPr>
            <p:ph type="sldImg"/>
          </p:nvPr>
        </p:nvSpPr>
        <p:spPr>
          <a:xfrm>
            <a:off x="1165225" y="696913"/>
            <a:ext cx="4727575" cy="3544887"/>
          </a:xfrm>
          <a:solidFill>
            <a:srgbClr val="FFFFFF"/>
          </a:solidFill>
          <a:ln/>
        </p:spPr>
      </p:sp>
      <p:sp>
        <p:nvSpPr>
          <p:cNvPr id="31749" name="Rectangle 3"/>
          <p:cNvSpPr>
            <a:spLocks noGrp="1" noChangeArrowheads="1"/>
          </p:cNvSpPr>
          <p:nvPr>
            <p:ph type="body" idx="1"/>
          </p:nvPr>
        </p:nvSpPr>
        <p:spPr>
          <a:xfrm>
            <a:off x="718565" y="4472187"/>
            <a:ext cx="5775638" cy="4242284"/>
          </a:xfrm>
          <a:solidFill>
            <a:srgbClr val="FFFFFF"/>
          </a:solidFill>
          <a:ln>
            <a:noFill/>
          </a:ln>
        </p:spPr>
        <p:txBody>
          <a:bodyPr lIns="94285" tIns="47144" rIns="94285" bIns="47144"/>
          <a:lstStyle/>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wearing the right equipment, you need to be on the look out for unsafe situations.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Click to reveal the three bullet points, discussing each briefly.</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types of unsafe situations have you encountered in your work?</a:t>
            </a:r>
            <a:r>
              <a:rPr lang="en-US" sz="1400" dirty="0" smtClean="0">
                <a:effectLst/>
              </a:rPr>
              <a:t> </a:t>
            </a:r>
            <a:endParaRPr lang="en-US" sz="1400" dirty="0"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600807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Go through the list of codes, and discuss a few of them in a bit more detail.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 ASK:</a:t>
            </a:r>
          </a:p>
          <a:p>
            <a:r>
              <a:rPr lang="en-US" sz="1200" i="0" kern="1200" dirty="0" smtClean="0">
                <a:solidFill>
                  <a:schemeClr val="tx1"/>
                </a:solidFill>
                <a:effectLst/>
                <a:latin typeface="+mn-lt"/>
                <a:ea typeface="+mn-ea"/>
                <a:cs typeface="+mn-cs"/>
              </a:rPr>
              <a:t>Consider whether the codes for your jurisdiction cover these issues. Are there any gaps? Is the language sufficient, or can see ways to improve it?</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24</a:t>
            </a:fld>
            <a:endParaRPr lang="en-US" dirty="0"/>
          </a:p>
        </p:txBody>
      </p:sp>
    </p:spTree>
    <p:extLst>
      <p:ext uri="{BB962C8B-B14F-4D97-AF65-F5344CB8AC3E}">
        <p14:creationId xmlns:p14="http://schemas.microsoft.com/office/powerpoint/2010/main" val="1558304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25</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types of contaminants are you looking for during an inspection?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a chance to respond, then click to reveal the five bullet points, discussing each briefly.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ea typeface="+mn-ea"/>
                <a:cs typeface="+mn-cs"/>
              </a:rPr>
              <a:t>For this section, we are not specifically talking about how the hazard affects health, but rather what role the code inspector plays as far as addressing these issues. Once these issues are discussed, it would be good to mention that issues such as lead, CO, radon, chemicals, clutter and hoarding are examples of the core healthy home principles discussed early and in other healthy home courses.</a:t>
            </a:r>
            <a:endParaRPr lang="en-US" sz="1200" kern="1200" dirty="0" smtClean="0">
              <a:solidFill>
                <a:schemeClr val="tx1"/>
              </a:solidFill>
              <a:effectLst/>
              <a:latin typeface="+mn-lt"/>
              <a:ea typeface="+mn-ea"/>
              <a:cs typeface="+mn-cs"/>
            </a:endParaRPr>
          </a:p>
          <a:p>
            <a:pPr marL="171450" indent="-171450">
              <a:buFont typeface="Arial"/>
              <a:buChar char="•"/>
            </a:pPr>
            <a:r>
              <a:rPr lang="en-US" sz="1200" i="1" kern="1200" dirty="0" smtClean="0">
                <a:solidFill>
                  <a:schemeClr val="tx1"/>
                </a:solidFill>
                <a:effectLst/>
                <a:latin typeface="+mn-lt"/>
                <a:ea typeface="+mn-ea"/>
                <a:cs typeface="+mn-cs"/>
              </a:rPr>
              <a:t>What are considered special issues in the area that the training is being delivered in?  For example…are chemical contaminants  a “special issue”?</a:t>
            </a:r>
            <a:r>
              <a:rPr lang="en-US" sz="1200" kern="1200" dirty="0" smtClean="0">
                <a:solidFill>
                  <a:schemeClr val="tx1"/>
                </a:solidFill>
                <a:effectLst/>
                <a:latin typeface="+mn-lt"/>
                <a:ea typeface="+mn-ea"/>
                <a:cs typeface="+mn-cs"/>
              </a:rPr>
              <a:t> </a:t>
            </a:r>
            <a:endParaRPr lang="en-US" sz="1000" b="1" i="1" dirty="0"/>
          </a:p>
        </p:txBody>
      </p:sp>
    </p:spTree>
    <p:extLst>
      <p:ext uri="{BB962C8B-B14F-4D97-AF65-F5344CB8AC3E}">
        <p14:creationId xmlns:p14="http://schemas.microsoft.com/office/powerpoint/2010/main" val="2803771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26</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is flaking paint a code violation?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Give students a chance to share their thoughts. Write their responses on a flip chart. Even the following are not mentioned, add them to the list: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allows rot of siding materials</a:t>
            </a:r>
          </a:p>
          <a:p>
            <a:pPr marL="171450" lvl="0" indent="-171450">
              <a:buFont typeface="Arial"/>
              <a:buChar char="•"/>
            </a:pPr>
            <a:r>
              <a:rPr lang="en-US" sz="1200" kern="1200" dirty="0" smtClean="0">
                <a:solidFill>
                  <a:schemeClr val="tx1"/>
                </a:solidFill>
                <a:effectLst/>
                <a:latin typeface="+mn-lt"/>
                <a:ea typeface="+mn-ea"/>
                <a:cs typeface="+mn-cs"/>
              </a:rPr>
              <a:t>allows water penetration into structure</a:t>
            </a:r>
          </a:p>
          <a:p>
            <a:pPr marL="171450" lvl="0" indent="-171450">
              <a:buFont typeface="Arial"/>
              <a:buChar char="•"/>
            </a:pPr>
            <a:r>
              <a:rPr lang="en-US" sz="1200" kern="1200" dirty="0" smtClean="0">
                <a:solidFill>
                  <a:schemeClr val="tx1"/>
                </a:solidFill>
                <a:effectLst/>
                <a:latin typeface="+mn-lt"/>
                <a:ea typeface="+mn-ea"/>
                <a:cs typeface="+mn-cs"/>
              </a:rPr>
              <a:t>allows vermin an access point into building</a:t>
            </a:r>
          </a:p>
          <a:p>
            <a:pPr marL="171450" lvl="0" indent="-171450">
              <a:buFont typeface="Arial"/>
              <a:buChar char="•"/>
            </a:pPr>
            <a:r>
              <a:rPr lang="en-US" sz="1200" kern="1200" dirty="0" smtClean="0">
                <a:solidFill>
                  <a:schemeClr val="tx1"/>
                </a:solidFill>
                <a:effectLst/>
                <a:latin typeface="+mn-lt"/>
                <a:ea typeface="+mn-ea"/>
                <a:cs typeface="+mn-cs"/>
              </a:rPr>
              <a:t>if leaded, this is poisonous, especially to the brain and body of young children.</a:t>
            </a:r>
          </a:p>
          <a:p>
            <a:pPr marL="0" indent="0">
              <a:buFont typeface="Arial"/>
              <a:buNone/>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ea typeface="+mn-ea"/>
                <a:cs typeface="+mn-cs"/>
              </a:rPr>
              <a:t>Is there additional urgency when children are in the home?</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ea typeface="+mn-ea"/>
                <a:cs typeface="+mn-cs"/>
              </a:rPr>
              <a:t>Is there any way to verify landlords have provided lead disclosure information to tenants in pre-1978 homes?</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ea typeface="+mn-ea"/>
                <a:cs typeface="+mn-cs"/>
              </a:rPr>
              <a:t>Can you cite landlords for lack of lead disclosure?</a:t>
            </a:r>
            <a:endParaRPr lang="en-US" sz="1200" kern="1200" dirty="0" smtClean="0">
              <a:solidFill>
                <a:schemeClr val="tx1"/>
              </a:solidFill>
              <a:effectLst/>
              <a:latin typeface="+mn-lt"/>
              <a:ea typeface="+mn-ea"/>
              <a:cs typeface="+mn-cs"/>
            </a:endParaRPr>
          </a:p>
          <a:p>
            <a:pPr marL="0" indent="0">
              <a:buFont typeface="Arial"/>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children are in the home, what moral responsibility does the code inspector have to refer the family to the local health department who could follow up for case management?</a:t>
            </a:r>
            <a:r>
              <a:rPr lang="en-US" dirty="0" smtClean="0">
                <a:effectLst/>
              </a:rPr>
              <a:t> </a:t>
            </a:r>
            <a:endParaRPr lang="en-US" b="0" i="0" baseline="0" dirty="0" smtClean="0">
              <a:solidFill>
                <a:srgbClr val="FF0000"/>
              </a:solidFill>
            </a:endParaRPr>
          </a:p>
        </p:txBody>
      </p:sp>
    </p:spTree>
    <p:extLst>
      <p:ext uri="{BB962C8B-B14F-4D97-AF65-F5344CB8AC3E}">
        <p14:creationId xmlns:p14="http://schemas.microsoft.com/office/powerpoint/2010/main" val="3493440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normAutofit fontScale="85000" lnSpcReduction="20000"/>
          </a:bodyPr>
          <a:lstStyle/>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local code officials are not required to perform RRP (Renovation, Repair, and Painting) enforcement unless it’s locally adopted, you can take supportive action. You can inform contractors about the requirements and refer them to training.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permit application can require RRP firm and renovation certification numbers for work done on pre-1978 homes and child-occupied facilities. Unsafe practices can be stopped through local codes or referrals to EPA for federal enforcement.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Those enforcing the rule may be the state health department.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Click to reveal the first bullet</a:t>
            </a:r>
            <a:r>
              <a:rPr lang="en-US" sz="1200" i="1" kern="1200" baseline="0" dirty="0" smtClean="0">
                <a:solidFill>
                  <a:schemeClr val="tx1"/>
                </a:solidFill>
                <a:effectLst/>
                <a:latin typeface="+mn-lt"/>
                <a:ea typeface="+mn-ea"/>
                <a:cs typeface="+mn-cs"/>
              </a:rPr>
              <a:t> point.</a:t>
            </a:r>
          </a:p>
          <a:p>
            <a:endParaRPr lang="en-US" sz="1200" b="1"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EXPLAIN:</a:t>
            </a:r>
            <a:endParaRPr lang="en-US" sz="1200" b="1"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disturb in homes built prior to 1978, each company that receives compensation for their renovation work must register as a lead-safe certified firm with the EPA or enforcement state. This includes large companies and solo practitioners, general and  subcontractors, and landlords and property management companies. The EPA registration certificate is good for five years; individual states require renewal anywhere from annual to every five years. </a:t>
            </a:r>
            <a:r>
              <a:rPr lang="en-US" sz="1200" b="1" kern="1200" dirty="0" smtClean="0">
                <a:solidFill>
                  <a:schemeClr val="tx1"/>
                </a:solidFill>
                <a:effectLst/>
                <a:latin typeface="+mn-lt"/>
                <a:ea typeface="+mn-ea"/>
                <a:cs typeface="+mn-cs"/>
              </a:rPr>
              <a:t> </a:t>
            </a:r>
          </a:p>
          <a:p>
            <a:endParaRPr lang="en-US" sz="2300" dirty="0" smtClean="0">
              <a:latin typeface="Arial" pitchFamily="34" charset="0"/>
            </a:endParaRPr>
          </a:p>
          <a:p>
            <a:r>
              <a:rPr lang="en-US" sz="800" i="1" kern="1200" dirty="0" smtClean="0">
                <a:solidFill>
                  <a:schemeClr val="tx1"/>
                </a:solidFill>
                <a:effectLst/>
                <a:latin typeface="+mn-lt"/>
                <a:ea typeface="+mn-ea"/>
                <a:cs typeface="+mn-cs"/>
              </a:rPr>
              <a:t>Click to reveal the second bullet</a:t>
            </a:r>
            <a:r>
              <a:rPr lang="en-US" sz="800" i="1" kern="1200" baseline="0" dirty="0" smtClean="0">
                <a:solidFill>
                  <a:schemeClr val="tx1"/>
                </a:solidFill>
                <a:effectLst/>
                <a:latin typeface="+mn-lt"/>
                <a:ea typeface="+mn-ea"/>
                <a:cs typeface="+mn-cs"/>
              </a:rPr>
              <a:t> point.</a:t>
            </a:r>
          </a:p>
          <a:p>
            <a:endParaRPr lang="en-US" sz="800" b="1" i="0" kern="1200" baseline="0" dirty="0" smtClean="0">
              <a:solidFill>
                <a:schemeClr val="tx1"/>
              </a:solidFill>
              <a:effectLst/>
              <a:latin typeface="+mn-lt"/>
              <a:ea typeface="+mn-ea"/>
              <a:cs typeface="+mn-cs"/>
            </a:endParaRPr>
          </a:p>
          <a:p>
            <a:r>
              <a:rPr lang="en-US" sz="800" b="1" i="0" kern="1200" baseline="0" dirty="0" smtClean="0">
                <a:solidFill>
                  <a:schemeClr val="tx1"/>
                </a:solidFill>
                <a:effectLst/>
                <a:latin typeface="+mn-lt"/>
                <a:ea typeface="+mn-ea"/>
                <a:cs typeface="+mn-cs"/>
              </a:rPr>
              <a:t>EXPLAIN:</a:t>
            </a:r>
            <a:endParaRPr lang="en-US" sz="800" b="1" i="0" kern="1200" dirty="0" smtClean="0">
              <a:solidFill>
                <a:schemeClr val="tx1"/>
              </a:solidFill>
              <a:effectLst/>
              <a:latin typeface="+mn-lt"/>
              <a:ea typeface="+mn-ea"/>
              <a:cs typeface="+mn-cs"/>
            </a:endParaRPr>
          </a:p>
          <a:p>
            <a:r>
              <a:rPr lang="en-US" sz="1200" dirty="0" smtClean="0"/>
              <a:t>Each lead-safe certified firm must have at least one EPA-certified renovator supervising the job site, ensuring that correct lead-safe work practices are being followed. To become a certified renovator, students must attend an EPA-approved training session and pass an exam every five years (some states require recertification every three years). </a:t>
            </a:r>
            <a:endParaRPr lang="en-US" dirty="0" smtClean="0">
              <a:latin typeface="Arial" pitchFamily="34" charset="0"/>
            </a:endParaRPr>
          </a:p>
          <a:p>
            <a:endParaRPr lang="en-US" dirty="0" smtClean="0">
              <a:latin typeface="Arial" pitchFamily="34" charset="0"/>
            </a:endParaRPr>
          </a:p>
          <a:p>
            <a:r>
              <a:rPr lang="en-US" sz="800" i="1" kern="1200" dirty="0" smtClean="0">
                <a:solidFill>
                  <a:schemeClr val="tx1"/>
                </a:solidFill>
                <a:effectLst/>
                <a:latin typeface="+mn-lt"/>
                <a:ea typeface="+mn-ea"/>
                <a:cs typeface="+mn-cs"/>
              </a:rPr>
              <a:t>Click to reveal the third bullet</a:t>
            </a:r>
            <a:r>
              <a:rPr lang="en-US" sz="800" i="1" kern="1200" baseline="0" dirty="0" smtClean="0">
                <a:solidFill>
                  <a:schemeClr val="tx1"/>
                </a:solidFill>
                <a:effectLst/>
                <a:latin typeface="+mn-lt"/>
                <a:ea typeface="+mn-ea"/>
                <a:cs typeface="+mn-cs"/>
              </a:rPr>
              <a:t> point.</a:t>
            </a:r>
          </a:p>
          <a:p>
            <a:endParaRPr lang="en-US" sz="800" b="1" i="0" kern="1200" baseline="0" dirty="0" smtClean="0">
              <a:solidFill>
                <a:schemeClr val="tx1"/>
              </a:solidFill>
              <a:effectLst/>
              <a:latin typeface="+mn-lt"/>
              <a:ea typeface="+mn-ea"/>
              <a:cs typeface="+mn-cs"/>
            </a:endParaRPr>
          </a:p>
          <a:p>
            <a:r>
              <a:rPr lang="en-US" sz="800" b="1" i="0" kern="1200" baseline="0" dirty="0" smtClean="0">
                <a:solidFill>
                  <a:schemeClr val="tx1"/>
                </a:solidFill>
                <a:effectLst/>
                <a:latin typeface="+mn-lt"/>
                <a:ea typeface="+mn-ea"/>
                <a:cs typeface="+mn-cs"/>
              </a:rPr>
              <a:t>EXPLAIN:</a:t>
            </a:r>
            <a:endParaRPr lang="en-US" sz="800" b="1"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Among the most important lessons taught in RRP training are to isolate the work area, so that no dust escapes to other areas of the house or apartment; to contain dust while working, using plastic sheathing, sticky mats, </a:t>
            </a:r>
            <a:r>
              <a:rPr lang="en-US" sz="1200" kern="1200" dirty="0" err="1" smtClean="0">
                <a:solidFill>
                  <a:schemeClr val="tx1"/>
                </a:solidFill>
                <a:effectLst/>
                <a:latin typeface="+mn-lt"/>
                <a:ea typeface="+mn-ea"/>
                <a:cs typeface="+mn-cs"/>
              </a:rPr>
              <a:t>ZipWalls</a:t>
            </a:r>
            <a:r>
              <a:rPr lang="en-US" sz="1200" kern="1200" dirty="0" smtClean="0">
                <a:solidFill>
                  <a:schemeClr val="tx1"/>
                </a:solidFill>
                <a:effectLst/>
                <a:latin typeface="+mn-lt"/>
                <a:ea typeface="+mn-ea"/>
                <a:cs typeface="+mn-cs"/>
              </a:rPr>
              <a:t>, et cetera; and to clean up the work area thoroughly for debris and dust, using HEPA vacuums.</a:t>
            </a:r>
          </a:p>
          <a:p>
            <a:r>
              <a:rPr lang="en-US" sz="1200" kern="1200" dirty="0" smtClean="0">
                <a:solidFill>
                  <a:schemeClr val="tx1"/>
                </a:solidFill>
                <a:effectLst/>
                <a:latin typeface="+mn-lt"/>
                <a:ea typeface="+mn-ea"/>
                <a:cs typeface="+mn-cs"/>
              </a:rPr>
              <a:t> </a:t>
            </a:r>
            <a:endParaRPr lang="en-US" dirty="0" smtClean="0">
              <a:latin typeface="Arial" pitchFamily="34" charset="0"/>
            </a:endParaRPr>
          </a:p>
          <a:p>
            <a:r>
              <a:rPr lang="en-US" sz="800" i="1" kern="1200" dirty="0" smtClean="0">
                <a:solidFill>
                  <a:schemeClr val="tx1"/>
                </a:solidFill>
                <a:effectLst/>
                <a:latin typeface="+mn-lt"/>
                <a:ea typeface="+mn-ea"/>
                <a:cs typeface="+mn-cs"/>
              </a:rPr>
              <a:t>Click to reveal the fourth bullet</a:t>
            </a:r>
            <a:r>
              <a:rPr lang="en-US" sz="800" i="1" kern="1200" baseline="0" dirty="0" smtClean="0">
                <a:solidFill>
                  <a:schemeClr val="tx1"/>
                </a:solidFill>
                <a:effectLst/>
                <a:latin typeface="+mn-lt"/>
                <a:ea typeface="+mn-ea"/>
                <a:cs typeface="+mn-cs"/>
              </a:rPr>
              <a:t> point.</a:t>
            </a:r>
          </a:p>
          <a:p>
            <a:endParaRPr lang="en-US" sz="800" b="1" i="0" kern="1200" baseline="0" dirty="0" smtClean="0">
              <a:solidFill>
                <a:schemeClr val="tx1"/>
              </a:solidFill>
              <a:effectLst/>
              <a:latin typeface="+mn-lt"/>
              <a:ea typeface="+mn-ea"/>
              <a:cs typeface="+mn-cs"/>
            </a:endParaRPr>
          </a:p>
          <a:p>
            <a:r>
              <a:rPr lang="en-US" sz="800" b="1" i="0" kern="1200" baseline="0" dirty="0" smtClean="0">
                <a:solidFill>
                  <a:schemeClr val="tx1"/>
                </a:solidFill>
                <a:effectLst/>
                <a:latin typeface="+mn-lt"/>
                <a:ea typeface="+mn-ea"/>
                <a:cs typeface="+mn-cs"/>
              </a:rPr>
              <a:t>EXPLAIN:</a:t>
            </a:r>
            <a:endParaRPr lang="en-US" sz="800" b="1"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the work is complete and the area appears to be clean, the RRP rule requires a cleaning verification test to ensure that only trace amounts of construction dust remain. Each certified renovator receives a laminated cleaning verification card depicting the minimum allowable residue on a dust wipe pad.</a:t>
            </a:r>
          </a:p>
          <a:p>
            <a:endParaRPr lang="en-US" sz="1200" kern="1200" dirty="0" smtClean="0">
              <a:solidFill>
                <a:schemeClr val="tx1"/>
              </a:solidFill>
              <a:effectLst/>
              <a:latin typeface="+mn-lt"/>
              <a:ea typeface="+mn-ea"/>
              <a:cs typeface="+mn-cs"/>
            </a:endParaRPr>
          </a:p>
          <a:p>
            <a:r>
              <a:rPr lang="en-US" sz="800" i="1" kern="1200" dirty="0" smtClean="0">
                <a:solidFill>
                  <a:schemeClr val="tx1"/>
                </a:solidFill>
                <a:effectLst/>
                <a:latin typeface="+mn-lt"/>
                <a:ea typeface="+mn-ea"/>
                <a:cs typeface="+mn-cs"/>
              </a:rPr>
              <a:t>Click to reveal the fifth bullet</a:t>
            </a:r>
            <a:r>
              <a:rPr lang="en-US" sz="800" i="1" kern="1200" baseline="0" dirty="0" smtClean="0">
                <a:solidFill>
                  <a:schemeClr val="tx1"/>
                </a:solidFill>
                <a:effectLst/>
                <a:latin typeface="+mn-lt"/>
                <a:ea typeface="+mn-ea"/>
                <a:cs typeface="+mn-cs"/>
              </a:rPr>
              <a:t> point.</a:t>
            </a:r>
          </a:p>
          <a:p>
            <a:endParaRPr lang="en-US" sz="800" b="1" i="0" kern="1200" baseline="0" dirty="0" smtClean="0">
              <a:solidFill>
                <a:schemeClr val="tx1"/>
              </a:solidFill>
              <a:effectLst/>
              <a:latin typeface="+mn-lt"/>
              <a:ea typeface="+mn-ea"/>
              <a:cs typeface="+mn-cs"/>
            </a:endParaRPr>
          </a:p>
          <a:p>
            <a:r>
              <a:rPr lang="en-US" sz="800" b="1" i="0" kern="1200" baseline="0" dirty="0" smtClean="0">
                <a:solidFill>
                  <a:schemeClr val="tx1"/>
                </a:solidFill>
                <a:effectLst/>
                <a:latin typeface="+mn-lt"/>
                <a:ea typeface="+mn-ea"/>
                <a:cs typeface="+mn-cs"/>
              </a:rPr>
              <a:t>EXPLAIN:</a:t>
            </a:r>
            <a:endParaRPr lang="en-US" sz="800" b="1"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audited by the EPA, the renovation firm will need to prove that they educated their customer about lead poisoning and how it relates to the work they’ll be doing. Renovation firms must give each client a copy of </a:t>
            </a:r>
            <a:r>
              <a:rPr lang="en-US" sz="1200" i="1" kern="1200" dirty="0" smtClean="0">
                <a:solidFill>
                  <a:schemeClr val="tx1"/>
                </a:solidFill>
                <a:effectLst/>
                <a:latin typeface="+mn-lt"/>
                <a:ea typeface="+mn-ea"/>
                <a:cs typeface="+mn-cs"/>
              </a:rPr>
              <a:t>Protect Your Family from Lead in Your Home</a:t>
            </a:r>
            <a:r>
              <a:rPr lang="en-US" sz="1200" kern="1200" dirty="0" smtClean="0">
                <a:solidFill>
                  <a:schemeClr val="tx1"/>
                </a:solidFill>
                <a:effectLst/>
                <a:latin typeface="+mn-lt"/>
                <a:ea typeface="+mn-ea"/>
                <a:cs typeface="+mn-cs"/>
              </a:rPr>
              <a:t> and document that it was received by the client. </a:t>
            </a:r>
          </a:p>
        </p:txBody>
      </p:sp>
      <p:sp>
        <p:nvSpPr>
          <p:cNvPr id="89092" name="Slide Number Placeholder 3"/>
          <p:cNvSpPr>
            <a:spLocks noGrp="1"/>
          </p:cNvSpPr>
          <p:nvPr>
            <p:ph type="sldNum" sz="quarter" idx="5"/>
          </p:nvPr>
        </p:nvSpPr>
        <p:spPr/>
        <p:txBody>
          <a:bodyPr/>
          <a:lstStyle/>
          <a:p>
            <a:pPr>
              <a:defRPr/>
            </a:pPr>
            <a:fld id="{B1A3E991-8F7F-4768-81CD-35AD731E1D98}" type="slidenum">
              <a:rPr lang="en-US" smtClean="0">
                <a:latin typeface="Arial" pitchFamily="34" charset="0"/>
              </a:rPr>
              <a:pPr>
                <a:defRPr/>
              </a:pPr>
              <a:t>27</a:t>
            </a:fld>
            <a:endParaRPr lang="en-US" dirty="0" smtClean="0">
              <a:latin typeface="Arial" pitchFamily="34" charset="0"/>
            </a:endParaRPr>
          </a:p>
        </p:txBody>
      </p:sp>
    </p:spTree>
    <p:extLst>
      <p:ext uri="{BB962C8B-B14F-4D97-AF65-F5344CB8AC3E}">
        <p14:creationId xmlns:p14="http://schemas.microsoft.com/office/powerpoint/2010/main" val="2936352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28</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asbestos?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time to respond, then click to reveal definition.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Click to reveal second bullet point, and discuss briefly.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the health issues associated with asbestos?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time to respond. Answers should include: mesothelioma, asbestosis, respiratory/breathing problems, lung cancer, etc.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experiences have you had in dealing with asbestos?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time to respond.</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Note that common places for asbestos are insulation (such as pipe and boiler insulation), siding, floors roofing shingles and popcorn ceilings.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there code requirements related to asbestos and if so, how often are they cited?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time to respond, then explain.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there are health issues related to long term exposure, asbestos is largely exempted by the federal rules for a single family home. There would be no code violation in finding friable asbestos. In fact, even disposal of friable (easily crumbled) asbestos is exempted from the federal regulations for single family homes.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Click to reveal third bullet point.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Note that disposing of asbestos should be done by an accredited asbestos inspector.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Codes inspectors inspect single family homes as well as multi-family dwellings. Is their responsibility different when it comes to multi-family dwellings? What is the law?</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time to discuss.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43603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29</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lstStyle/>
          <a:p>
            <a:pPr marL="0" marR="0" indent="0" algn="l" defTabSz="909554"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pPr defTabSz="909554">
              <a:defRPr/>
            </a:pPr>
            <a:r>
              <a:rPr lang="en-US" dirty="0" smtClean="0">
                <a:solidFill>
                  <a:srgbClr val="FF0000"/>
                </a:solidFill>
              </a:rPr>
              <a:t>Known as "the silent killer," Carbon Monoxide (CO) is a colorless, tasteless, odorless gas that comes from the incomplete burning of fuel. Just about anything you might burn in or around your home -- whether it's gasoline, wood, coal, propane, natural gas or oil -- can produce carbon monoxide in the right conditions. Without enough ventilation, the gas can build up to deadly levels. And it doesn't take much fuel to be dangerous: Even small tools like chainsaws can release enough CO to make you sick.</a:t>
            </a:r>
          </a:p>
          <a:p>
            <a:pPr defTabSz="909554">
              <a:defRPr/>
            </a:pPr>
            <a:endParaRPr lang="en-US" dirty="0" smtClean="0">
              <a:solidFill>
                <a:srgbClr val="FF0000"/>
              </a:solidFill>
            </a:endParaRPr>
          </a:p>
          <a:p>
            <a:pPr defTabSz="909554">
              <a:defRPr/>
            </a:pPr>
            <a:r>
              <a:rPr lang="en-US" dirty="0" smtClean="0">
                <a:solidFill>
                  <a:srgbClr val="FF0000"/>
                </a:solidFill>
              </a:rPr>
              <a:t>So then why aren’t residents using CO alarms?</a:t>
            </a:r>
          </a:p>
          <a:p>
            <a:pPr defTabSz="909554">
              <a:defRPr/>
            </a:pPr>
            <a:endParaRPr lang="en-US" dirty="0" smtClean="0">
              <a:solidFill>
                <a:srgbClr val="FF0000"/>
              </a:solidFill>
            </a:endParaRPr>
          </a:p>
          <a:p>
            <a:pPr defTabSz="909554">
              <a:defRPr/>
            </a:pPr>
            <a:r>
              <a:rPr lang="en-US" i="1" dirty="0" smtClean="0">
                <a:solidFill>
                  <a:srgbClr val="FF0000"/>
                </a:solidFill>
              </a:rPr>
              <a:t>Click to reveal the statistics</a:t>
            </a:r>
            <a:r>
              <a:rPr lang="en-US" i="1" baseline="0" dirty="0" smtClean="0">
                <a:solidFill>
                  <a:srgbClr val="FF0000"/>
                </a:solidFill>
              </a:rPr>
              <a:t> related to smoke detectors, then click to reveal the statistics for carbon monoxide alarms.</a:t>
            </a:r>
            <a:endParaRPr lang="en-US" i="1" dirty="0" smtClean="0">
              <a:solidFill>
                <a:srgbClr val="FF0000"/>
              </a:solidFill>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2011 AHS data says that 41.6% of homes have working carbon monoxide detectors (their term) and 92.9% of homes have a working smoke detector.</a:t>
            </a:r>
            <a:endParaRPr lang="en-US" dirty="0" smtClean="0"/>
          </a:p>
          <a:p>
            <a:endParaRPr lang="en-US" b="1" i="0" dirty="0" smtClean="0"/>
          </a:p>
          <a:p>
            <a:r>
              <a:rPr lang="en-US" sz="1200" b="1" i="0" kern="1200" dirty="0" smtClean="0">
                <a:solidFill>
                  <a:schemeClr val="tx1"/>
                </a:solidFill>
                <a:effectLst/>
                <a:latin typeface="+mn-lt"/>
                <a:ea typeface="+mn-ea"/>
                <a:cs typeface="+mn-cs"/>
              </a:rPr>
              <a:t>ASK:</a:t>
            </a:r>
          </a:p>
          <a:p>
            <a:r>
              <a:rPr lang="en-US" sz="1200" i="0" kern="1200" dirty="0" smtClean="0">
                <a:solidFill>
                  <a:schemeClr val="tx1"/>
                </a:solidFill>
                <a:effectLst/>
                <a:latin typeface="+mn-lt"/>
                <a:ea typeface="+mn-ea"/>
                <a:cs typeface="+mn-cs"/>
              </a:rPr>
              <a:t>What do you think is going on</a:t>
            </a:r>
            <a:r>
              <a:rPr lang="en-US" sz="1200" i="0" kern="1200" baseline="0" dirty="0" smtClean="0">
                <a:solidFill>
                  <a:schemeClr val="tx1"/>
                </a:solidFill>
                <a:effectLst/>
                <a:latin typeface="+mn-lt"/>
                <a:ea typeface="+mn-ea"/>
                <a:cs typeface="+mn-cs"/>
              </a:rPr>
              <a:t> here?</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Give</a:t>
            </a:r>
            <a:r>
              <a:rPr lang="en-US" sz="1200" i="1" kern="1200" baseline="0" dirty="0" smtClean="0">
                <a:solidFill>
                  <a:schemeClr val="tx1"/>
                </a:solidFill>
                <a:effectLst/>
                <a:latin typeface="+mn-lt"/>
                <a:ea typeface="+mn-ea"/>
                <a:cs typeface="+mn-cs"/>
              </a:rPr>
              <a:t> students time to discuss briefly, then click to reveal the answer.</a:t>
            </a:r>
          </a:p>
          <a:p>
            <a:endParaRPr lang="en-US" sz="120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has to do with smoke alarms being part of the code and carbon monoxide alarms not being part of the code. </a:t>
            </a:r>
          </a:p>
        </p:txBody>
      </p:sp>
    </p:spTree>
    <p:extLst>
      <p:ext uri="{BB962C8B-B14F-4D97-AF65-F5344CB8AC3E}">
        <p14:creationId xmlns:p14="http://schemas.microsoft.com/office/powerpoint/2010/main" val="139487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3</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mold a code violation?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a chance to respond, then click to reveal, “Mold is a hazard, not a violation.”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remember that although mold is definitely a health hazard, it is NOT a code violation mold. It is, however, the RESULT of a code violation, most likely related to moisture or inadequate ventilation.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Click to reveal message “Look for the source!”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 the mold to the moisture source to find the violation.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inspectors currently detect dampness and mold? Water stains, puddles, humid feeling, </a:t>
            </a:r>
            <a:r>
              <a:rPr lang="en-US" sz="1200" kern="1200" dirty="0" err="1" smtClean="0">
                <a:solidFill>
                  <a:schemeClr val="tx1"/>
                </a:solidFill>
                <a:effectLst/>
                <a:latin typeface="+mn-lt"/>
                <a:ea typeface="+mn-ea"/>
                <a:cs typeface="+mn-cs"/>
              </a:rPr>
              <a:t>condensating</a:t>
            </a:r>
            <a:r>
              <a:rPr lang="en-US" sz="1200" kern="1200" dirty="0" smtClean="0">
                <a:solidFill>
                  <a:schemeClr val="tx1"/>
                </a:solidFill>
                <a:effectLst/>
                <a:latin typeface="+mn-lt"/>
                <a:ea typeface="+mn-ea"/>
                <a:cs typeface="+mn-cs"/>
              </a:rPr>
              <a:t> windows?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it hasn’t already been discussed, you can talk about how “mold” calls are passed around and who (what department) ultimately handles these types of issues. As mentioned above, it should always be referred to as a moisture-related issue.</a:t>
            </a:r>
          </a:p>
          <a:p>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Always focus on moisture issues rather than on mold (No moisture = no mold)</a:t>
            </a:r>
          </a:p>
          <a:p>
            <a:pPr marL="171450" lvl="0" indent="-171450">
              <a:buFont typeface="Arial"/>
              <a:buChar char="•"/>
            </a:pPr>
            <a:r>
              <a:rPr lang="en-US" sz="1200" kern="1200" dirty="0" smtClean="0">
                <a:solidFill>
                  <a:schemeClr val="tx1"/>
                </a:solidFill>
                <a:effectLst/>
                <a:latin typeface="+mn-lt"/>
                <a:ea typeface="+mn-ea"/>
                <a:cs typeface="+mn-cs"/>
              </a:rPr>
              <a:t>What happens to callers who are concerned about or mention mold?</a:t>
            </a:r>
          </a:p>
          <a:p>
            <a:pPr marL="171450" lvl="0" indent="-171450">
              <a:buFont typeface="Arial"/>
              <a:buChar char="•"/>
            </a:pPr>
            <a:r>
              <a:rPr lang="en-US" sz="1200" kern="1200" dirty="0" smtClean="0">
                <a:solidFill>
                  <a:schemeClr val="tx1"/>
                </a:solidFill>
                <a:effectLst/>
                <a:latin typeface="+mn-lt"/>
                <a:ea typeface="+mn-ea"/>
                <a:cs typeface="+mn-cs"/>
              </a:rPr>
              <a:t>Associated commonly with leaks or surface degradation, which are code violations</a:t>
            </a:r>
          </a:p>
          <a:p>
            <a:pPr marL="171450" lvl="0" indent="-171450">
              <a:buFont typeface="Arial"/>
              <a:buChar char="•"/>
            </a:pPr>
            <a:r>
              <a:rPr lang="en-US" sz="1200" kern="1200" dirty="0" smtClean="0">
                <a:solidFill>
                  <a:schemeClr val="tx1"/>
                </a:solidFill>
                <a:effectLst/>
                <a:latin typeface="+mn-lt"/>
                <a:ea typeface="+mn-ea"/>
                <a:cs typeface="+mn-cs"/>
              </a:rPr>
              <a:t>Is this always a landlord citation, or can tenants be cited as well?  Examples?</a:t>
            </a:r>
          </a:p>
          <a:p>
            <a:pPr marL="171450" lvl="0" indent="-171450">
              <a:buFont typeface="Arial"/>
              <a:buChar char="•"/>
            </a:pPr>
            <a:r>
              <a:rPr lang="en-US" sz="1200" kern="1200" dirty="0" smtClean="0">
                <a:solidFill>
                  <a:schemeClr val="tx1"/>
                </a:solidFill>
                <a:effectLst/>
                <a:latin typeface="+mn-lt"/>
                <a:ea typeface="+mn-ea"/>
                <a:cs typeface="+mn-cs"/>
              </a:rPr>
              <a:t>List one hazard related to moisture found inside or outside the home that may impact occupant health?</a:t>
            </a:r>
          </a:p>
          <a:p>
            <a:pPr marL="171450" lvl="0" indent="-171450">
              <a:buFont typeface="Arial"/>
              <a:buChar char="•"/>
            </a:pPr>
            <a:r>
              <a:rPr lang="en-US" sz="1200" kern="1200" dirty="0" smtClean="0">
                <a:solidFill>
                  <a:schemeClr val="tx1"/>
                </a:solidFill>
                <a:effectLst/>
                <a:latin typeface="+mn-lt"/>
                <a:ea typeface="+mn-ea"/>
                <a:cs typeface="+mn-cs"/>
              </a:rPr>
              <a:t>Do your codes have a mechanism to address the hazard?</a:t>
            </a:r>
          </a:p>
          <a:p>
            <a:pPr marL="171450" indent="-171450">
              <a:buFont typeface="Arial"/>
              <a:buChar char="•"/>
            </a:pPr>
            <a:r>
              <a:rPr lang="en-US" sz="1200" kern="1200" dirty="0" smtClean="0">
                <a:solidFill>
                  <a:schemeClr val="tx1"/>
                </a:solidFill>
                <a:effectLst/>
                <a:latin typeface="+mn-lt"/>
                <a:ea typeface="+mn-ea"/>
                <a:cs typeface="+mn-cs"/>
              </a:rPr>
              <a:t>Are there additional resources or guidance you could provide to the family before leaving the home.</a:t>
            </a:r>
            <a:r>
              <a:rPr lang="en-US" dirty="0" smtClean="0">
                <a:effectLst/>
              </a:rPr>
              <a:t> </a:t>
            </a:r>
            <a:endParaRPr lang="en-US" u="none" dirty="0" smtClean="0"/>
          </a:p>
        </p:txBody>
      </p:sp>
    </p:spTree>
    <p:extLst>
      <p:ext uri="{BB962C8B-B14F-4D97-AF65-F5344CB8AC3E}">
        <p14:creationId xmlns:p14="http://schemas.microsoft.com/office/powerpoint/2010/main" val="1306651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9554">
              <a:defRPr/>
            </a:pPr>
            <a:r>
              <a:rPr lang="en-US" b="0" i="0" u="none" dirty="0" smtClean="0"/>
              <a:t>Trainers should always verify if the state they are teaching in</a:t>
            </a:r>
            <a:r>
              <a:rPr lang="en-US" b="0" i="0" u="none" baseline="0" dirty="0" smtClean="0"/>
              <a:t> requires CO alarms to be installed. If it is the state law, is the law retroactive for existing homes or does it apply to new homes only? Ask if local codes call for hard wiring of CO alarms.</a:t>
            </a:r>
          </a:p>
          <a:p>
            <a:pPr defTabSz="909554">
              <a:defRPr/>
            </a:pPr>
            <a:endParaRPr lang="en-US" b="0" i="0" u="none" baseline="0" dirty="0" smtClean="0">
              <a:solidFill>
                <a:srgbClr val="FF0000"/>
              </a:solidFill>
            </a:endParaRPr>
          </a:p>
          <a:p>
            <a:r>
              <a:rPr lang="en-US" sz="1200" i="1" kern="1200" dirty="0" smtClean="0">
                <a:solidFill>
                  <a:schemeClr val="tx1"/>
                </a:solidFill>
                <a:effectLst/>
                <a:latin typeface="+mn-lt"/>
                <a:ea typeface="+mn-ea"/>
                <a:cs typeface="+mn-cs"/>
              </a:rPr>
              <a:t>NOTE: Laws tend to change</a:t>
            </a:r>
            <a:r>
              <a:rPr lang="en-US" sz="1200" b="1" i="1" kern="1200" dirty="0" smtClean="0">
                <a:solidFill>
                  <a:schemeClr val="tx1"/>
                </a:solidFill>
                <a:effectLst/>
                <a:latin typeface="+mn-lt"/>
                <a:ea typeface="+mn-ea"/>
                <a:cs typeface="+mn-cs"/>
              </a:rPr>
              <a:t>. Per the National Council of State Legislatures: “As of August 2015, 29 states have enacted statutes regarding carbon monoxide detectors, and another 11 have promulgated regulations on CO detectors.“</a:t>
            </a:r>
            <a:endParaRPr lang="en-US" sz="1200" b="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Unfortunately this map is already out-of-date. There was not a new map available when this document was printed, but trainers should check online prior to training to see if they can find a current map.</a:t>
            </a:r>
            <a:r>
              <a:rPr lang="en-US" dirty="0" smtClean="0">
                <a:effectLst/>
              </a:rPr>
              <a:t> </a:t>
            </a:r>
            <a:endParaRPr lang="en-US" b="0" i="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30</a:t>
            </a:fld>
            <a:endParaRPr lang="en-US" dirty="0"/>
          </a:p>
        </p:txBody>
      </p:sp>
    </p:spTree>
    <p:extLst>
      <p:ext uri="{BB962C8B-B14F-4D97-AF65-F5344CB8AC3E}">
        <p14:creationId xmlns:p14="http://schemas.microsoft.com/office/powerpoint/2010/main" val="2683093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Discuss this diagram, which illustrates the variety of potential sources for carbon monoxide in the home.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F107157-D0D0-4340-A439-23AA1E32A8A6}" type="slidenum">
              <a:rPr lang="en-US" smtClean="0"/>
              <a:pPr/>
              <a:t>31</a:t>
            </a:fld>
            <a:endParaRPr lang="en-US" dirty="0"/>
          </a:p>
        </p:txBody>
      </p:sp>
    </p:spTree>
    <p:extLst>
      <p:ext uri="{BB962C8B-B14F-4D97-AF65-F5344CB8AC3E}">
        <p14:creationId xmlns:p14="http://schemas.microsoft.com/office/powerpoint/2010/main" val="4201487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24690"/>
            <a:fld id="{85B2729C-3218-42B4-8166-ACB70AB23264}" type="slidenum">
              <a:rPr lang="en-US" smtClean="0">
                <a:ea typeface="MS PGothic" pitchFamily="34" charset="-128"/>
              </a:rPr>
              <a:pPr defTabSz="924690"/>
              <a:t>32</a:t>
            </a:fld>
            <a:endParaRPr lang="en-US" dirty="0" smtClean="0">
              <a:ea typeface="MS PGothic" pitchFamily="34"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724464" y="4390029"/>
            <a:ext cx="5101160" cy="4156483"/>
          </a:xfrm>
          <a:noFill/>
          <a:ln/>
        </p:spPr>
        <p:txBody>
          <a:bodyPr>
            <a:normAutofit fontScale="92500" lnSpcReduction="10000"/>
          </a:bodyPr>
          <a:lstStyle/>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many of you have a working carbon monoxide alarm in your home?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Proper placement of a carbon monoxide alarm is important. If you are installing only one carbon monoxide alarm, the Consumer Product Safety Commission (CPSC) recommends it be located near the sleeping area, where it can wake you if you are asleep. Additional alarms on every level and in every bedroom of a home provides extra protection.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Install a battery-operated CO alarm in your home and check or replace the battery when you change the time on your clocks each spring and fall.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Homeowners should remember not to install carbon monoxide alarms directly above or beside fuel-burning appliances, as appliances may emit a small amount of carbon monoxide upon start-up. A alarm should not be placed within fifteen feet of heating or cooking appliances or in or near very humid areas such as bathrooms. </a:t>
            </a:r>
          </a:p>
          <a:p>
            <a:endParaRPr lang="en-US" sz="1200" kern="1200" dirty="0" smtClean="0">
              <a:solidFill>
                <a:schemeClr val="tx1"/>
              </a:solidFill>
              <a:effectLst/>
              <a:latin typeface="+mn-lt"/>
              <a:ea typeface="+mn-ea"/>
              <a:cs typeface="+mn-cs"/>
            </a:endParaRPr>
          </a:p>
          <a:p>
            <a:r>
              <a:rPr lang="en-US" dirty="0" smtClean="0"/>
              <a:t>Carbon Monoxide alarms should not be thought of as</a:t>
            </a:r>
            <a:r>
              <a:rPr lang="en-US" i="1" dirty="0" smtClean="0"/>
              <a:t> a REPLACEMENT </a:t>
            </a:r>
            <a:r>
              <a:rPr lang="en-US" dirty="0" smtClean="0"/>
              <a:t>for proper use and maintenance of fuel-burning appliances. It is important for students to know that the technology of CO alarms is still developing, that there are several types on the market, and that they are not generally considered to be as reliable as the smoke detectors found in homes today. Some CO alarms have been laboratory-tested, and their performance varied. Some performed well, others failed to alarm even at very high CO levels, and still others alarmed even at very low levels that don’t pose any immediate health risk. And unlike a smoke detector, where you can easily confirm the cause of the alarm, CO is invisible and odorless, so it’s harder to tell if an alarm is false or a real emergency.</a:t>
            </a:r>
          </a:p>
        </p:txBody>
      </p:sp>
    </p:spTree>
    <p:extLst>
      <p:ext uri="{BB962C8B-B14F-4D97-AF65-F5344CB8AC3E}">
        <p14:creationId xmlns:p14="http://schemas.microsoft.com/office/powerpoint/2010/main" val="4102258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33</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radon and why is it harmful?</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time to respond, and discuss briefly.</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Note how radon levels can vary from house to house and how bare soil and crawlspaces can increase levels.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Click to reveal first bullet point.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Although it is a building code rather than property maintenance code, the code inspector has a moral responsibility to handle radon issues.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illustration is useful to help you understand the mitigation process rather than focus on legal issues.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Discuss, referencing the diagram.</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Click to reveal second bullet. Discuss. </a:t>
            </a:r>
            <a:endParaRPr lang="en-US" b="0" i="0" u="none" baseline="0" dirty="0" smtClean="0"/>
          </a:p>
        </p:txBody>
      </p:sp>
    </p:spTree>
    <p:extLst>
      <p:ext uri="{BB962C8B-B14F-4D97-AF65-F5344CB8AC3E}">
        <p14:creationId xmlns:p14="http://schemas.microsoft.com/office/powerpoint/2010/main" val="26139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C032655C-D1B3-48A5-9D8B-78ECEA24AB9A}" type="slidenum">
              <a:rPr lang="en-US" smtClean="0">
                <a:latin typeface="Arial" pitchFamily="34" charset="0"/>
              </a:rPr>
              <a:pPr>
                <a:defRPr/>
              </a:pPr>
              <a:t>34</a:t>
            </a:fld>
            <a:endParaRPr lang="en-US" dirty="0" smtClean="0">
              <a:latin typeface="Arial" pitchFamily="34" charset="0"/>
            </a:endParaRPr>
          </a:p>
        </p:txBody>
      </p:sp>
      <p:sp>
        <p:nvSpPr>
          <p:cNvPr id="110595" name="Rectangle 2"/>
          <p:cNvSpPr>
            <a:spLocks noGrp="1" noRot="1" noChangeAspect="1" noChangeArrowheads="1" noTextEdit="1"/>
          </p:cNvSpPr>
          <p:nvPr>
            <p:ph type="sldImg"/>
          </p:nvPr>
        </p:nvSpPr>
        <p:spPr>
          <a:xfrm>
            <a:off x="1169988" y="693738"/>
            <a:ext cx="4616450" cy="3463925"/>
          </a:xfrm>
          <a:ln/>
        </p:spPr>
      </p:sp>
      <p:sp>
        <p:nvSpPr>
          <p:cNvPr id="110596" name="Rectangle 3"/>
          <p:cNvSpPr>
            <a:spLocks noGrp="1" noChangeArrowheads="1"/>
          </p:cNvSpPr>
          <p:nvPr>
            <p:ph type="body" idx="1"/>
          </p:nvPr>
        </p:nvSpPr>
        <p:spPr>
          <a:xfrm>
            <a:off x="695787" y="4241497"/>
            <a:ext cx="5640241" cy="4696815"/>
          </a:xfrm>
          <a:noFill/>
          <a:ln/>
        </p:spPr>
        <p:txBody>
          <a:bodyPr>
            <a:normAutofit lnSpcReduction="10000"/>
          </a:bodyPr>
          <a:lstStyle/>
          <a:p>
            <a:pPr marL="182214" indent="-182214">
              <a:lnSpc>
                <a:spcPct val="90000"/>
              </a:lnSpc>
            </a:pPr>
            <a:r>
              <a:rPr lang="en-US" dirty="0" smtClean="0">
                <a:latin typeface="Arial" pitchFamily="34" charset="0"/>
              </a:rPr>
              <a:t>This slide is taken from EPA’s webpage at www.epa.gov/radon/</a:t>
            </a:r>
            <a:r>
              <a:rPr lang="en-US" dirty="0" err="1" smtClean="0">
                <a:latin typeface="Arial" pitchFamily="34" charset="0"/>
              </a:rPr>
              <a:t>construc.html</a:t>
            </a:r>
            <a:endParaRPr lang="en-US" dirty="0" smtClean="0">
              <a:latin typeface="Arial" pitchFamily="34" charset="0"/>
            </a:endParaRPr>
          </a:p>
          <a:p>
            <a:pPr marL="182214" indent="-182214">
              <a:lnSpc>
                <a:spcPct val="90000"/>
              </a:lnSpc>
            </a:pPr>
            <a:endParaRPr lang="en-US" dirty="0" smtClean="0">
              <a:latin typeface="Arial" pitchFamily="34" charset="0"/>
            </a:endParaRPr>
          </a:p>
          <a:p>
            <a:pPr marL="182214" indent="-182214">
              <a:lnSpc>
                <a:spcPct val="90000"/>
              </a:lnSpc>
            </a:pPr>
            <a:r>
              <a:rPr lang="en-US" dirty="0" smtClean="0">
                <a:latin typeface="Arial" pitchFamily="34" charset="0"/>
              </a:rPr>
              <a:t>This system should be used for new construction.  EPA does not recommend a passive system for existing sub-slab construction.</a:t>
            </a:r>
          </a:p>
          <a:p>
            <a:pPr marL="182214" indent="-182214">
              <a:lnSpc>
                <a:spcPct val="90000"/>
              </a:lnSpc>
            </a:pPr>
            <a:endParaRPr lang="en-US" dirty="0" smtClean="0">
              <a:latin typeface="Arial" pitchFamily="34" charset="0"/>
            </a:endParaRPr>
          </a:p>
          <a:p>
            <a:pPr marL="182214" indent="-182214">
              <a:lnSpc>
                <a:spcPct val="90000"/>
              </a:lnSpc>
            </a:pPr>
            <a:r>
              <a:rPr lang="en-US" dirty="0" smtClean="0">
                <a:latin typeface="Arial" pitchFamily="34" charset="0"/>
              </a:rPr>
              <a:t>Five important steps in a passive system:</a:t>
            </a:r>
          </a:p>
          <a:p>
            <a:pPr marL="182214" indent="-182214">
              <a:lnSpc>
                <a:spcPct val="90000"/>
              </a:lnSpc>
              <a:buFontTx/>
              <a:buAutoNum type="alphaUcPeriod"/>
            </a:pPr>
            <a:r>
              <a:rPr lang="en-US" dirty="0" smtClean="0">
                <a:latin typeface="Arial" pitchFamily="34" charset="0"/>
              </a:rPr>
              <a:t>Put a gas permeable layer beneath the slab or flooring system to allow soil gas to move freely underneath the house.</a:t>
            </a:r>
          </a:p>
          <a:p>
            <a:pPr marL="182214" indent="-182214">
              <a:lnSpc>
                <a:spcPct val="90000"/>
              </a:lnSpc>
              <a:buFontTx/>
              <a:buAutoNum type="alphaUcPeriod"/>
            </a:pPr>
            <a:r>
              <a:rPr lang="en-US" dirty="0" smtClean="0">
                <a:latin typeface="Arial" pitchFamily="34" charset="0"/>
              </a:rPr>
              <a:t>On top of the gas permeable layer, put plastic sheeting to help prevent the soil gas from entering the home.</a:t>
            </a:r>
          </a:p>
          <a:p>
            <a:pPr marL="182214" indent="-182214">
              <a:lnSpc>
                <a:spcPct val="90000"/>
              </a:lnSpc>
              <a:buFontTx/>
              <a:buAutoNum type="alphaUcPeriod"/>
            </a:pPr>
            <a:r>
              <a:rPr lang="en-US" dirty="0" smtClean="0">
                <a:latin typeface="Arial" pitchFamily="34" charset="0"/>
              </a:rPr>
              <a:t>Seal and caulk all below grade openings in the foundation and walls to reduce soil gas entry into the home.</a:t>
            </a:r>
          </a:p>
          <a:p>
            <a:pPr marL="182214" indent="-182214">
              <a:lnSpc>
                <a:spcPct val="90000"/>
              </a:lnSpc>
              <a:buFontTx/>
              <a:buAutoNum type="alphaUcPeriod"/>
            </a:pPr>
            <a:r>
              <a:rPr lang="en-US" dirty="0" smtClean="0">
                <a:latin typeface="Arial" pitchFamily="34" charset="0"/>
              </a:rPr>
              <a:t>Install vent pipe – 4 inches preferred – from gas permeable layer to roof to safely vent radon and other soil gases to the outside.</a:t>
            </a:r>
          </a:p>
          <a:p>
            <a:pPr marL="182214" indent="-182214">
              <a:lnSpc>
                <a:spcPct val="90000"/>
              </a:lnSpc>
              <a:buFontTx/>
              <a:buAutoNum type="alphaUcPeriod"/>
            </a:pPr>
            <a:r>
              <a:rPr lang="en-US" dirty="0" smtClean="0">
                <a:latin typeface="Arial" pitchFamily="34" charset="0"/>
              </a:rPr>
              <a:t>Install junction boxes to make wiring and installation of a vent fan for an active system easier.  Active systems are recommended for existing homes.</a:t>
            </a:r>
          </a:p>
          <a:p>
            <a:pPr marL="182214" indent="-182214">
              <a:lnSpc>
                <a:spcPct val="90000"/>
              </a:lnSpc>
            </a:pPr>
            <a:endParaRPr lang="en-US" dirty="0" smtClean="0">
              <a:latin typeface="Arial" pitchFamily="34" charset="0"/>
            </a:endParaRPr>
          </a:p>
          <a:p>
            <a:pPr marL="182214" indent="-182214">
              <a:lnSpc>
                <a:spcPct val="90000"/>
              </a:lnSpc>
            </a:pPr>
            <a:r>
              <a:rPr lang="en-US" dirty="0" smtClean="0">
                <a:latin typeface="Arial" pitchFamily="34" charset="0"/>
              </a:rPr>
              <a:t>For systems in crawl spaces, cover the floor with poly sheeting, lay a perforated collection pipe below the poly sheeting and connect the pipe to a radon vent riser. It is also important to close openings between the crawl space and basement or crawl space and the living areas. The recommended installation is a T- joint at the bottom of the stack with corrugated pipe running in both directions. </a:t>
            </a:r>
          </a:p>
          <a:p>
            <a:pPr marL="182214" indent="-182214">
              <a:lnSpc>
                <a:spcPct val="90000"/>
              </a:lnSpc>
            </a:pPr>
            <a:endParaRPr lang="en-US" dirty="0" smtClean="0">
              <a:latin typeface="Arial" pitchFamily="34" charset="0"/>
            </a:endParaRPr>
          </a:p>
          <a:p>
            <a:pPr marL="182214" indent="-182214">
              <a:lnSpc>
                <a:spcPct val="90000"/>
              </a:lnSpc>
            </a:pPr>
            <a:r>
              <a:rPr lang="en-US" dirty="0" smtClean="0">
                <a:latin typeface="Arial" pitchFamily="34" charset="0"/>
              </a:rPr>
              <a:t>Please note that the pipe (stub up) must be connected to a vent pipe that goes through the interior of the house and vents to the outside.  Otherwise, it is not a passive system and radon is vented in the house instead of outside or creating a situation where the pipe (stub up) could be misused for something else such as a commode.  Vent pipes passing through the house are required to be labeled. </a:t>
            </a:r>
          </a:p>
          <a:p>
            <a:pPr marL="182214" indent="-182214">
              <a:lnSpc>
                <a:spcPct val="90000"/>
              </a:lnSpc>
            </a:pPr>
            <a:endParaRPr lang="en-US" dirty="0" smtClean="0">
              <a:latin typeface="Arial" pitchFamily="34" charset="0"/>
            </a:endParaRPr>
          </a:p>
          <a:p>
            <a:pPr marL="182214" indent="-182214">
              <a:lnSpc>
                <a:spcPct val="90000"/>
              </a:lnSpc>
            </a:pPr>
            <a:endParaRPr lang="en-US" b="0" i="0" u="none" dirty="0" smtClean="0">
              <a:latin typeface="Arial" pitchFamily="34" charset="0"/>
            </a:endParaRPr>
          </a:p>
        </p:txBody>
      </p:sp>
    </p:spTree>
    <p:extLst>
      <p:ext uri="{BB962C8B-B14F-4D97-AF65-F5344CB8AC3E}">
        <p14:creationId xmlns:p14="http://schemas.microsoft.com/office/powerpoint/2010/main" val="164773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EXPLAIN:</a:t>
            </a:r>
          </a:p>
          <a:p>
            <a:r>
              <a:rPr lang="en-US" sz="1200" i="1" kern="1200" dirty="0" smtClean="0">
                <a:solidFill>
                  <a:schemeClr val="tx1"/>
                </a:solidFill>
                <a:effectLst/>
                <a:latin typeface="+mn-lt"/>
                <a:ea typeface="+mn-ea"/>
                <a:cs typeface="+mn-cs"/>
              </a:rPr>
              <a:t>Go through the list of codes, and discuss a few of them in a bit more detail.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 ASK:</a:t>
            </a:r>
          </a:p>
          <a:p>
            <a:r>
              <a:rPr lang="en-US" sz="1200" i="0" kern="1200" dirty="0" smtClean="0">
                <a:solidFill>
                  <a:schemeClr val="tx1"/>
                </a:solidFill>
                <a:effectLst/>
                <a:latin typeface="+mn-lt"/>
                <a:ea typeface="+mn-ea"/>
                <a:cs typeface="+mn-cs"/>
              </a:rPr>
              <a:t>Consider whether the codes for your jurisdiction cover these issues. Are there any gaps? Is the language sufficient, or can see ways to improve it?</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35</a:t>
            </a:fld>
            <a:endParaRPr lang="en-US" dirty="0"/>
          </a:p>
        </p:txBody>
      </p:sp>
    </p:spTree>
    <p:extLst>
      <p:ext uri="{BB962C8B-B14F-4D97-AF65-F5344CB8AC3E}">
        <p14:creationId xmlns:p14="http://schemas.microsoft.com/office/powerpoint/2010/main" val="1558304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36</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lstStyle/>
          <a:p>
            <a:r>
              <a:rPr lang="en-US" sz="1200" b="1" kern="1200" smtClean="0">
                <a:solidFill>
                  <a:schemeClr val="tx1"/>
                </a:solidFill>
                <a:effectLst/>
                <a:latin typeface="+mn-lt"/>
                <a:ea typeface="+mn-ea"/>
                <a:cs typeface="+mn-cs"/>
              </a:rPr>
              <a:t>ASK</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types of things are we talking about when we say, “Keep it maintained”?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Give students a change to answer, then reveal the three bullet points.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Encourage students to share their own stories on this topic.</a:t>
            </a:r>
            <a:r>
              <a:rPr lang="en-US" sz="1000" dirty="0" smtClean="0">
                <a:effectLst/>
              </a:rPr>
              <a:t> </a:t>
            </a:r>
            <a:endParaRPr lang="en-US" sz="1000" b="1" i="1" dirty="0"/>
          </a:p>
        </p:txBody>
      </p:sp>
    </p:spTree>
    <p:extLst>
      <p:ext uri="{BB962C8B-B14F-4D97-AF65-F5344CB8AC3E}">
        <p14:creationId xmlns:p14="http://schemas.microsoft.com/office/powerpoint/2010/main" val="280377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14386"/>
            <a:fld id="{A9DDFA4C-9CE7-49E2-BB07-82139D6ADA26}" type="slidenum">
              <a:rPr lang="en-US" smtClean="0">
                <a:latin typeface="Arial" pitchFamily="34" charset="0"/>
              </a:rPr>
              <a:pPr defTabSz="914386"/>
              <a:t>4</a:t>
            </a:fld>
            <a:endParaRPr lang="en-US"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normAutofit fontScale="92500" lnSpcReduction="20000"/>
          </a:bodyPr>
          <a:lstStyle/>
          <a:p>
            <a:r>
              <a:rPr lang="en-US" sz="1200" i="1" kern="1200" dirty="0" smtClean="0">
                <a:solidFill>
                  <a:schemeClr val="tx1"/>
                </a:solidFill>
                <a:effectLst/>
                <a:latin typeface="+mn-lt"/>
                <a:ea typeface="+mn-ea"/>
                <a:cs typeface="+mn-cs"/>
              </a:rPr>
              <a:t>NOTE: Replace with local data if available.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What % of homes had interior water leakage in a 12 month period?  </a:t>
            </a:r>
            <a:r>
              <a:rPr lang="en-US" sz="1200" kern="1200" dirty="0" smtClean="0">
                <a:solidFill>
                  <a:schemeClr val="tx1"/>
                </a:solidFill>
                <a:effectLst/>
                <a:latin typeface="+mn-lt"/>
                <a:ea typeface="+mn-ea"/>
                <a:cs typeface="+mn-cs"/>
              </a:rPr>
              <a:t>8.5%, right? Although this table doesn’t show it, the 2011 American Housing Survey tells us that most of those homes were occupied by renters (11.2%) and those living below poverty (11.0%).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if I tell you that these statistics are based on 114.9 million homes, how many homes does that 8.5% represent? That’s 114.9 million homes with water leakage in 2011. </a:t>
            </a:r>
            <a:endParaRPr lang="en-US" dirty="0" smtClean="0"/>
          </a:p>
          <a:p>
            <a:pPr eaLnBrk="1" hangingPunct="1"/>
            <a:endParaRPr lang="en-US" baseline="0" dirty="0" smtClean="0"/>
          </a:p>
        </p:txBody>
      </p:sp>
    </p:spTree>
    <p:extLst>
      <p:ext uri="{BB962C8B-B14F-4D97-AF65-F5344CB8AC3E}">
        <p14:creationId xmlns:p14="http://schemas.microsoft.com/office/powerpoint/2010/main" val="424434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normAutofit fontScale="47500" lnSpcReduction="20000"/>
          </a:bodyPr>
          <a:lstStyle/>
          <a:p>
            <a:r>
              <a:rPr lang="en-US" sz="1200" i="1" kern="1200" dirty="0" smtClean="0">
                <a:solidFill>
                  <a:schemeClr val="tx1"/>
                </a:solidFill>
                <a:effectLst/>
                <a:latin typeface="+mn-lt"/>
                <a:ea typeface="+mn-ea"/>
                <a:cs typeface="+mn-cs"/>
              </a:rPr>
              <a:t>Refer students to the Institute of Medicine reports in the Reference section of their Student Manuals.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beginning of the day, we looked at some data from the World Health Organization that showed factors for which there was sufficient, some, or insufficient evidence of a link to health.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your binder, you have an NCHH Summary Report for that data. You also have a copy of two Institute of Medicine reports addressing the same issue. This 2000 IOM report, called “Clearing the Air,” addresses the connection between asthma and exposures in the home.  It laid the foundation for the healthy homes effort.  </a:t>
            </a:r>
            <a:r>
              <a:rPr lang="en-US" sz="1000" dirty="0" smtClean="0">
                <a:effectLst/>
              </a:rPr>
              <a:t> </a:t>
            </a:r>
            <a:endParaRPr lang="en-US" sz="1000" dirty="0"/>
          </a:p>
        </p:txBody>
      </p:sp>
      <p:sp>
        <p:nvSpPr>
          <p:cNvPr id="79876" name="Slide Number Placeholder 3"/>
          <p:cNvSpPr>
            <a:spLocks noGrp="1"/>
          </p:cNvSpPr>
          <p:nvPr>
            <p:ph type="sldNum" sz="quarter" idx="5"/>
          </p:nvPr>
        </p:nvSpPr>
        <p:spPr>
          <a:noFill/>
        </p:spPr>
        <p:txBody>
          <a:bodyPr/>
          <a:lstStyle/>
          <a:p>
            <a:pPr defTabSz="915917"/>
            <a:r>
              <a:rPr lang="en-US" dirty="0" smtClean="0"/>
              <a:t>Page </a:t>
            </a:r>
            <a:fld id="{E577C5DD-9C7C-4099-815A-DD7938E34B17}" type="slidenum">
              <a:rPr lang="en-US" smtClean="0"/>
              <a:pPr defTabSz="915917"/>
              <a:t>5</a:t>
            </a:fld>
            <a:endParaRPr lang="en-US" dirty="0" smtClean="0"/>
          </a:p>
        </p:txBody>
      </p:sp>
    </p:spTree>
    <p:extLst>
      <p:ext uri="{BB962C8B-B14F-4D97-AF65-F5344CB8AC3E}">
        <p14:creationId xmlns:p14="http://schemas.microsoft.com/office/powerpoint/2010/main" val="287972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2000 IOM report and this 2004 IOM reports represent the authoritative sources for research findings showing the association between asthma and biological and chemical exposures in the home and between asthma and damp indoor environments. There are a number of more recent papers published that support the IOM conclusions and provide small updates.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of these updates show:</a:t>
            </a:r>
          </a:p>
          <a:p>
            <a:pPr marL="171450" lvl="0" indent="-171450">
              <a:buFont typeface="Arial"/>
              <a:buChar char="•"/>
            </a:pPr>
            <a:r>
              <a:rPr lang="en-US" sz="1200" b="1" kern="1200" dirty="0" smtClean="0">
                <a:solidFill>
                  <a:schemeClr val="tx1"/>
                </a:solidFill>
                <a:effectLst/>
                <a:latin typeface="+mn-lt"/>
                <a:ea typeface="+mn-ea"/>
                <a:cs typeface="+mn-cs"/>
              </a:rPr>
              <a:t>Stronger evidence on the association between asthma and mice</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b="1" kern="1200" dirty="0" smtClean="0">
                <a:solidFill>
                  <a:schemeClr val="tx1"/>
                </a:solidFill>
                <a:effectLst/>
                <a:latin typeface="+mn-lt"/>
                <a:ea typeface="+mn-ea"/>
                <a:cs typeface="+mn-cs"/>
              </a:rPr>
              <a:t>Stronger evidence on the association between asthma and rats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a complete list of updates, please refer to the addendum in your student binder.</a:t>
            </a:r>
            <a:r>
              <a:rPr lang="en-US" dirty="0" smtClean="0">
                <a:effectLst/>
              </a:rPr>
              <a:t> </a:t>
            </a:r>
            <a:endParaRPr lang="en-US" dirty="0" smtClean="0"/>
          </a:p>
        </p:txBody>
      </p:sp>
      <p:sp>
        <p:nvSpPr>
          <p:cNvPr id="80900" name="Slide Number Placeholder 3"/>
          <p:cNvSpPr>
            <a:spLocks noGrp="1"/>
          </p:cNvSpPr>
          <p:nvPr>
            <p:ph type="sldNum" sz="quarter" idx="5"/>
          </p:nvPr>
        </p:nvSpPr>
        <p:spPr>
          <a:noFill/>
        </p:spPr>
        <p:txBody>
          <a:bodyPr/>
          <a:lstStyle/>
          <a:p>
            <a:pPr defTabSz="915917"/>
            <a:r>
              <a:rPr lang="en-US" dirty="0" smtClean="0"/>
              <a:t>Page </a:t>
            </a:r>
            <a:fld id="{B5B2576F-A5AB-4CF8-87BF-AE9E2DAC0D31}" type="slidenum">
              <a:rPr lang="en-US" smtClean="0"/>
              <a:pPr defTabSz="915917"/>
              <a:t>6</a:t>
            </a:fld>
            <a:endParaRPr lang="en-US" dirty="0" smtClean="0"/>
          </a:p>
        </p:txBody>
      </p:sp>
    </p:spTree>
    <p:extLst>
      <p:ext uri="{BB962C8B-B14F-4D97-AF65-F5344CB8AC3E}">
        <p14:creationId xmlns:p14="http://schemas.microsoft.com/office/powerpoint/2010/main" val="223600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Go through the list of codes, and discuss a few of them in a bit more detail.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 ASK:</a:t>
            </a:r>
          </a:p>
          <a:p>
            <a:r>
              <a:rPr lang="en-US" sz="1200" i="0" kern="1200" dirty="0" smtClean="0">
                <a:solidFill>
                  <a:schemeClr val="tx1"/>
                </a:solidFill>
                <a:effectLst/>
                <a:latin typeface="+mn-lt"/>
                <a:ea typeface="+mn-ea"/>
                <a:cs typeface="+mn-cs"/>
              </a:rPr>
              <a:t>Consider whether the codes for your jurisdiction cover these issues. Are there any gaps? Is the language sufficient, or can see ways to improve it?</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07157-D0D0-4340-A439-23AA1E32A8A6}" type="slidenum">
              <a:rPr lang="en-US" smtClean="0"/>
              <a:pPr/>
              <a:t>7</a:t>
            </a:fld>
            <a:endParaRPr lang="en-US" dirty="0"/>
          </a:p>
        </p:txBody>
      </p:sp>
    </p:spTree>
    <p:extLst>
      <p:ext uri="{BB962C8B-B14F-4D97-AF65-F5344CB8AC3E}">
        <p14:creationId xmlns:p14="http://schemas.microsoft.com/office/powerpoint/2010/main" val="155830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8</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normAutofit fontScale="92500" lnSpcReduction="20000"/>
          </a:bodyPr>
          <a:lstStyle/>
          <a:p>
            <a:pPr eaLnBrk="1" hangingPunct="1"/>
            <a:r>
              <a:rPr lang="en-US" dirty="0" smtClean="0"/>
              <a:t>In this module emphasize that cleaning is important.  But an essential aspect of Keeping It Clean is that it be cleanable.  Many surfaces are tough to clean.  And corners and cubbyholes are tough to clean too.  You could say that the goal is to keep it clean AND CLEANABLE.</a:t>
            </a:r>
          </a:p>
          <a:p>
            <a:pPr eaLnBrk="1" hangingPunct="1"/>
            <a:endParaRPr lang="en-US" dirty="0" smtClean="0"/>
          </a:p>
          <a:p>
            <a:pPr eaLnBrk="1" hangingPunct="1"/>
            <a:r>
              <a:rPr lang="en-US" dirty="0" smtClean="0"/>
              <a:t>These are steps to reduce household hazards.  People are not born knowing that they must brush their teeth to prevent decay, they must learn it.  So with household hazards, they must learn how to take care of themselves.  Occupants know things about the building and themselves that can be learned nowhere else.  Start with the people.</a:t>
            </a:r>
          </a:p>
          <a:p>
            <a:pPr eaLnBrk="1" hangingPunct="1"/>
            <a:endParaRPr lang="en-US" dirty="0" smtClean="0"/>
          </a:p>
          <a:p>
            <a:pPr eaLnBrk="1" hangingPunct="1">
              <a:spcBef>
                <a:spcPct val="65000"/>
              </a:spcBef>
            </a:pPr>
            <a:r>
              <a:rPr lang="en-US" dirty="0" smtClean="0"/>
              <a:t>The second step is to keep the household in a certain condition:</a:t>
            </a:r>
          </a:p>
          <a:p>
            <a:pPr eaLnBrk="1" hangingPunct="1">
              <a:spcBef>
                <a:spcPct val="65000"/>
              </a:spcBef>
              <a:buFontTx/>
              <a:buChar char="•"/>
            </a:pPr>
            <a:r>
              <a:rPr lang="en-US" dirty="0" smtClean="0"/>
              <a:t>  limit moisture related problems, </a:t>
            </a:r>
          </a:p>
          <a:p>
            <a:pPr eaLnBrk="1" hangingPunct="1">
              <a:spcBef>
                <a:spcPct val="65000"/>
              </a:spcBef>
              <a:buFontTx/>
              <a:buChar char="•"/>
            </a:pPr>
            <a:r>
              <a:rPr lang="en-US" dirty="0" smtClean="0"/>
              <a:t>  limit dust and allergens, </a:t>
            </a:r>
          </a:p>
          <a:p>
            <a:pPr eaLnBrk="1" hangingPunct="1">
              <a:spcBef>
                <a:spcPct val="65000"/>
              </a:spcBef>
              <a:buFontTx/>
              <a:buChar char="•"/>
            </a:pPr>
            <a:r>
              <a:rPr lang="en-US" dirty="0" smtClean="0"/>
              <a:t>  limit pest borne disease,</a:t>
            </a:r>
          </a:p>
          <a:p>
            <a:pPr eaLnBrk="1" hangingPunct="1">
              <a:spcBef>
                <a:spcPct val="65000"/>
              </a:spcBef>
              <a:buFontTx/>
              <a:buChar char="•"/>
            </a:pPr>
            <a:r>
              <a:rPr lang="en-US" dirty="0" smtClean="0"/>
              <a:t>  provide local exhaust ventilation and general dilution ventilation to control unavoidable air contaminants,</a:t>
            </a:r>
          </a:p>
          <a:p>
            <a:pPr eaLnBrk="1" hangingPunct="1">
              <a:spcBef>
                <a:spcPct val="65000"/>
              </a:spcBef>
              <a:buFontTx/>
              <a:buChar char="•"/>
            </a:pPr>
            <a:r>
              <a:rPr lang="en-US" dirty="0" smtClean="0"/>
              <a:t>  provide a comfortable space by limiting hazards related to slips, falls, electric shock, drowning and poisoning.</a:t>
            </a:r>
          </a:p>
          <a:p>
            <a:pPr eaLnBrk="1" hangingPunct="1"/>
            <a:endParaRPr lang="en-US" dirty="0" smtClean="0"/>
          </a:p>
          <a:p>
            <a:pPr eaLnBrk="1" hangingPunct="1"/>
            <a:r>
              <a:rPr lang="en-US" dirty="0" smtClean="0"/>
              <a:t>Third, limit sources of contaminants like lead, asbestos, combustion fumes, VOCs (Volatile organic compounds) and radon. Note that products </a:t>
            </a:r>
            <a:r>
              <a:rPr lang="en-US" baseline="0" dirty="0" smtClean="0"/>
              <a:t>like scented candles and air fresheners release VOCs.</a:t>
            </a:r>
            <a:endParaRPr lang="en-US" dirty="0" smtClean="0"/>
          </a:p>
          <a:p>
            <a:pPr eaLnBrk="1" hangingPunct="1"/>
            <a:endParaRPr lang="en-US" dirty="0" smtClean="0"/>
          </a:p>
          <a:p>
            <a:pPr eaLnBrk="1" hangingPunct="1"/>
            <a:r>
              <a:rPr lang="en-US" dirty="0" smtClean="0"/>
              <a:t>Fourth, maintain the house so it continues to provide dry, clean, comfortable and safe conditions.</a:t>
            </a:r>
          </a:p>
          <a:p>
            <a:endParaRPr lang="en-US" dirty="0" smtClean="0"/>
          </a:p>
          <a:p>
            <a:endParaRPr lang="en-US" u="none" dirty="0" smtClean="0"/>
          </a:p>
        </p:txBody>
      </p:sp>
    </p:spTree>
    <p:extLst>
      <p:ext uri="{BB962C8B-B14F-4D97-AF65-F5344CB8AC3E}">
        <p14:creationId xmlns:p14="http://schemas.microsoft.com/office/powerpoint/2010/main" val="99806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r>
              <a:rPr lang="en-US" dirty="0" smtClean="0"/>
              <a:t>Page </a:t>
            </a:r>
            <a:fld id="{A31267BF-091B-4279-80F0-440EAAF5C498}" type="slidenum">
              <a:rPr lang="en-US" smtClean="0"/>
              <a:pPr/>
              <a:t>9</a:t>
            </a:fld>
            <a:endParaRPr lang="en-US" dirty="0" smtClean="0"/>
          </a:p>
        </p:txBody>
      </p:sp>
      <p:sp>
        <p:nvSpPr>
          <p:cNvPr id="114691" name="Rectangle 2"/>
          <p:cNvSpPr>
            <a:spLocks noGrp="1" noRot="1" noChangeAspect="1" noChangeArrowheads="1" noTextEdit="1"/>
          </p:cNvSpPr>
          <p:nvPr>
            <p:ph type="sldImg"/>
          </p:nvPr>
        </p:nvSpPr>
        <p:spPr>
          <a:xfrm>
            <a:off x="1169988" y="693738"/>
            <a:ext cx="4616450" cy="3463925"/>
          </a:xfrm>
          <a:ln/>
        </p:spPr>
      </p:sp>
      <p:sp>
        <p:nvSpPr>
          <p:cNvPr id="114692" name="Rectangle 3"/>
          <p:cNvSpPr>
            <a:spLocks noGrp="1" noChangeArrowheads="1"/>
          </p:cNvSpPr>
          <p:nvPr>
            <p:ph type="body" idx="1"/>
          </p:nvPr>
        </p:nvSpPr>
        <p:spPr>
          <a:noFill/>
          <a:ln/>
        </p:spPr>
        <p:txBody>
          <a:bodyPr>
            <a:normAutofit fontScale="92500" lnSpcReduction="20000"/>
          </a:bodyPr>
          <a:lstStyle/>
          <a:p>
            <a:r>
              <a:rPr lang="en-US" sz="1200" b="1" kern="1200" dirty="0" smtClean="0">
                <a:solidFill>
                  <a:schemeClr val="tx1"/>
                </a:solidFill>
                <a:effectLst/>
                <a:latin typeface="+mn-lt"/>
                <a:ea typeface="+mn-ea"/>
                <a:cs typeface="+mn-cs"/>
              </a:rPr>
              <a:t>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Remind residents that keeping it clean does not mean going out and buying every cleaning product on the market. In fact, many of the things consumers are encouraged to buy for the well-being of their homes and families may actually cause health issues.</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Click to reveal first bulleted list and discuss what type of products we’re talking about here.</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Click again to reveal the arrow and the list of potential complications.</a:t>
            </a:r>
            <a:r>
              <a:rPr lang="en-US" dirty="0" smtClean="0">
                <a:effectLst/>
              </a:rPr>
              <a:t> </a:t>
            </a:r>
            <a:endParaRPr lang="en-US" dirty="0" smtClean="0"/>
          </a:p>
        </p:txBody>
      </p:sp>
    </p:spTree>
    <p:extLst>
      <p:ext uri="{BB962C8B-B14F-4D97-AF65-F5344CB8AC3E}">
        <p14:creationId xmlns:p14="http://schemas.microsoft.com/office/powerpoint/2010/main" val="998063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444">
    <p:spTree>
      <p:nvGrpSpPr>
        <p:cNvPr id="1" name=""/>
        <p:cNvGrpSpPr/>
        <p:nvPr/>
      </p:nvGrpSpPr>
      <p:grpSpPr>
        <a:xfrm>
          <a:off x="0" y="0"/>
          <a:ext cx="0" cy="0"/>
          <a:chOff x="0" y="0"/>
          <a:chExt cx="0" cy="0"/>
        </a:xfrm>
      </p:grpSpPr>
      <p:pic>
        <p:nvPicPr>
          <p:cNvPr id="6" name="Picture 5" descr="hhtc_titleslide_swoosh.pn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a:xfrm>
            <a:off x="-1" y="0"/>
            <a:ext cx="9144001" cy="5860473"/>
          </a:xfrm>
          <a:prstGeom prst="rect">
            <a:avLst/>
          </a:prstGeom>
        </p:spPr>
      </p:pic>
      <p:sp>
        <p:nvSpPr>
          <p:cNvPr id="7" name="Title 1"/>
          <p:cNvSpPr>
            <a:spLocks noGrp="1"/>
          </p:cNvSpPr>
          <p:nvPr>
            <p:ph type="ctrTitle"/>
          </p:nvPr>
        </p:nvSpPr>
        <p:spPr>
          <a:xfrm>
            <a:off x="253088" y="310232"/>
            <a:ext cx="8335741" cy="1118517"/>
          </a:xfrm>
        </p:spPr>
        <p:txBody>
          <a:bodyPr/>
          <a:lstStyle>
            <a:lvl1pPr>
              <a:defRPr b="0">
                <a:solidFill>
                  <a:schemeClr val="accent4">
                    <a:lumMod val="20000"/>
                    <a:lumOff val="80000"/>
                  </a:schemeClr>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53088" y="1233260"/>
            <a:ext cx="8327575" cy="669017"/>
          </a:xfrm>
        </p:spPr>
        <p:txBody>
          <a:bodyPr/>
          <a:lstStyle>
            <a:lvl1pPr marL="0" indent="0" algn="l">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HHTC_map_2013_nonumbers-(lower-48_cleanedges).gif"/>
          <p:cNvPicPr>
            <a:picLocks noChangeAspect="1"/>
          </p:cNvPicPr>
          <p:nvPr userDrawn="1"/>
        </p:nvPicPr>
        <p:blipFill>
          <a:blip r:embed="rId3" cstate="screen"/>
          <a:stretch>
            <a:fillRect/>
          </a:stretch>
        </p:blipFill>
        <p:spPr>
          <a:xfrm>
            <a:off x="4359728" y="5096539"/>
            <a:ext cx="1828800" cy="1142191"/>
          </a:xfrm>
          <a:prstGeom prst="rect">
            <a:avLst/>
          </a:prstGeom>
          <a:effectLst>
            <a:outerShdw blurRad="50800" dist="38100" dir="2700000" algn="tl" rotWithShape="0">
              <a:prstClr val="black">
                <a:alpha val="40000"/>
              </a:prstClr>
            </a:outerShdw>
          </a:effectLst>
        </p:spPr>
      </p:pic>
      <p:pic>
        <p:nvPicPr>
          <p:cNvPr id="11" name="Picture 10" descr="HHTC_title slide logo text.png"/>
          <p:cNvPicPr>
            <a:picLocks noChangeAspect="1"/>
          </p:cNvPicPr>
          <p:nvPr userDrawn="1"/>
        </p:nvPicPr>
        <p:blipFill>
          <a:blip r:embed="rId4" cstate="print"/>
          <a:stretch>
            <a:fillRect/>
          </a:stretch>
        </p:blipFill>
        <p:spPr>
          <a:xfrm>
            <a:off x="4200584" y="3816346"/>
            <a:ext cx="3977640" cy="13490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 layout (with column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548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556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5"/>
          <p:cNvSpPr>
            <a:spLocks noGrp="1"/>
          </p:cNvSpPr>
          <p:nvPr>
            <p:ph type="ftr" sz="quarter" idx="10"/>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8" name="Slide Number Placeholder 7"/>
          <p:cNvSpPr>
            <a:spLocks noGrp="1"/>
          </p:cNvSpPr>
          <p:nvPr>
            <p:ph type="sldNum" sz="quarter" idx="11"/>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e and contra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9" y="2174875"/>
            <a:ext cx="4043363" cy="3376839"/>
          </a:xfrm>
        </p:spPr>
        <p:txBody>
          <a:bodyPr/>
          <a:lstStyle>
            <a:lvl1pPr>
              <a:buSzPct val="95000"/>
              <a:buFont typeface="Calibri" pitchFamily="34" charset="0"/>
              <a:buChar char="▪"/>
              <a:defRPr sz="2400">
                <a:solidFill>
                  <a:schemeClr val="tx2"/>
                </a:solidFill>
              </a:defRPr>
            </a:lvl1pPr>
            <a:lvl2pPr>
              <a:buFont typeface="Courier New" pitchFamily="49" charset="0"/>
              <a:buChar char="o"/>
              <a:defRPr sz="2000">
                <a:solidFill>
                  <a:schemeClr val="tx2"/>
                </a:solidFill>
              </a:defRPr>
            </a:lvl2pPr>
            <a:lvl3pPr>
              <a:buFont typeface="Courier New" pitchFamily="49" charset="0"/>
              <a:buChar char="o"/>
              <a:defRPr sz="1800">
                <a:solidFill>
                  <a:schemeClr val="tx2"/>
                </a:solidFill>
              </a:defRPr>
            </a:lvl3pPr>
            <a:lvl4pPr>
              <a:buFont typeface="Courier New" pitchFamily="49" charset="0"/>
              <a:buChar char="o"/>
              <a:defRPr sz="1600">
                <a:solidFill>
                  <a:schemeClr val="tx2"/>
                </a:solidFill>
              </a:defRPr>
            </a:lvl4pPr>
            <a:lvl5pPr>
              <a:buFont typeface="Courier New" pitchFamily="49" charset="0"/>
              <a:buChar char="o"/>
              <a:defRPr sz="16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4645025" y="1535113"/>
            <a:ext cx="4041775" cy="639762"/>
          </a:xfrm>
          <a:solidFill>
            <a:schemeClr val="tx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73437"/>
          </a:xfrm>
          <a:solidFill>
            <a:schemeClr val="tx2"/>
          </a:solidFill>
        </p:spPr>
        <p:txBody>
          <a:bodyPr/>
          <a:lstStyle>
            <a:lvl1pPr>
              <a:buSzPct val="95000"/>
              <a:buFont typeface="Calibri" pitchFamily="34" charset="0"/>
              <a:buChar char="▪"/>
              <a:defRPr sz="2400">
                <a:solidFill>
                  <a:schemeClr val="bg1"/>
                </a:solidFill>
              </a:defRPr>
            </a:lvl1pPr>
            <a:lvl2pPr>
              <a:buFont typeface="Courier New" pitchFamily="49" charset="0"/>
              <a:buChar char="o"/>
              <a:defRPr sz="2000">
                <a:solidFill>
                  <a:schemeClr val="bg1"/>
                </a:solidFill>
              </a:defRPr>
            </a:lvl2pPr>
            <a:lvl3pPr>
              <a:buFont typeface="Courier New" pitchFamily="49" charset="0"/>
              <a:buChar char="o"/>
              <a:defRPr sz="1800">
                <a:solidFill>
                  <a:schemeClr val="bg1"/>
                </a:solidFill>
              </a:defRPr>
            </a:lvl3pPr>
            <a:lvl4pPr>
              <a:buFont typeface="Courier New" pitchFamily="49" charset="0"/>
              <a:buChar char="o"/>
              <a:defRPr sz="1600">
                <a:solidFill>
                  <a:schemeClr val="bg1"/>
                </a:solidFill>
              </a:defRPr>
            </a:lvl4pPr>
            <a:lvl5pPr>
              <a:buFont typeface="Courier New" pitchFamily="49" charset="0"/>
              <a:buChar char="o"/>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Rectangle 8"/>
          <p:cNvSpPr/>
          <p:nvPr userDrawn="1"/>
        </p:nvSpPr>
        <p:spPr>
          <a:xfrm>
            <a:off x="457200" y="1562100"/>
            <a:ext cx="4038600" cy="395695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15"/>
          <p:cNvSpPr>
            <a:spLocks noGrp="1"/>
          </p:cNvSpPr>
          <p:nvPr>
            <p:ph type="ftr" sz="quarter" idx="10"/>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10" name="Slide Number Placeholder 7"/>
          <p:cNvSpPr>
            <a:spLocks noGrp="1"/>
          </p:cNvSpPr>
          <p:nvPr>
            <p:ph type="sldNum" sz="quarter" idx="11"/>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4"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ox with captioned vertical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19047" y="5363948"/>
            <a:ext cx="3037115" cy="702115"/>
          </a:xfrm>
        </p:spPr>
        <p:txBody>
          <a:bodyPr anchor="t">
            <a:noAutofit/>
          </a:bodyPr>
          <a:lstStyle>
            <a:lvl1pPr algn="l" defTabSz="914400" rtl="0" eaLnBrk="1" latinLnBrk="0" hangingPunct="1">
              <a:spcBef>
                <a:spcPct val="0"/>
              </a:spcBef>
              <a:buNone/>
              <a:defRPr lang="en-US" sz="2000" b="1" i="1" kern="1200" cap="none" baseline="0" dirty="0">
                <a:solidFill>
                  <a:schemeClr val="tx2"/>
                </a:solidFill>
                <a:effectLst/>
                <a:latin typeface="+mn-lt"/>
                <a:ea typeface="+mj-ea"/>
                <a:cs typeface="Aharoni" pitchFamily="2" charset="-79"/>
              </a:defRPr>
            </a:lvl1pPr>
          </a:lstStyle>
          <a:p>
            <a:r>
              <a:rPr lang="en-US" dirty="0" smtClean="0"/>
              <a:t>Click to edit caption</a:t>
            </a:r>
            <a:endParaRPr lang="en-US" dirty="0"/>
          </a:p>
        </p:txBody>
      </p:sp>
      <p:sp>
        <p:nvSpPr>
          <p:cNvPr id="5" name="Title 1"/>
          <p:cNvSpPr txBox="1">
            <a:spLocks/>
          </p:cNvSpPr>
          <p:nvPr userDrawn="1"/>
        </p:nvSpPr>
        <p:spPr>
          <a:xfrm>
            <a:off x="457200" y="274638"/>
            <a:ext cx="7079942" cy="1143000"/>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b="1" kern="1200" cap="small" baseline="0" noProof="0" dirty="0">
              <a:solidFill>
                <a:schemeClr val="tx2"/>
              </a:solidFill>
              <a:effectLst/>
              <a:latin typeface="Aharoni" pitchFamily="2" charset="-79"/>
              <a:ea typeface="+mj-ea"/>
              <a:cs typeface="Aharoni" pitchFamily="2" charset="-79"/>
            </a:endParaRPr>
          </a:p>
        </p:txBody>
      </p:sp>
      <p:sp>
        <p:nvSpPr>
          <p:cNvPr id="6" name="Text Placeholder 2"/>
          <p:cNvSpPr>
            <a:spLocks noGrp="1"/>
          </p:cNvSpPr>
          <p:nvPr>
            <p:ph type="body" idx="1"/>
          </p:nvPr>
        </p:nvSpPr>
        <p:spPr>
          <a:xfrm>
            <a:off x="457199" y="1535113"/>
            <a:ext cx="44250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10"/>
          </p:nvPr>
        </p:nvSpPr>
        <p:spPr>
          <a:xfrm>
            <a:off x="457199" y="2174874"/>
            <a:ext cx="4416879" cy="3548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2"/>
          <p:cNvSpPr>
            <a:spLocks noGrp="1"/>
          </p:cNvSpPr>
          <p:nvPr>
            <p:ph type="pic" idx="11"/>
          </p:nvPr>
        </p:nvSpPr>
        <p:spPr>
          <a:xfrm>
            <a:off x="5494564" y="1738993"/>
            <a:ext cx="3028950" cy="3575956"/>
          </a:xfrm>
          <a:effectLst>
            <a:outerShdw blurRad="50800" dist="38100" dir="5400000" algn="t"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ext Placeholder 9"/>
          <p:cNvSpPr>
            <a:spLocks noGrp="1"/>
          </p:cNvSpPr>
          <p:nvPr>
            <p:ph type="body" sz="quarter" idx="12" hasCustomPrompt="1"/>
          </p:nvPr>
        </p:nvSpPr>
        <p:spPr>
          <a:xfrm>
            <a:off x="457200" y="274320"/>
            <a:ext cx="6997700" cy="1208088"/>
          </a:xfrm>
        </p:spPr>
        <p:txBody>
          <a:bodyPr anchor="ctr"/>
          <a:lstStyle>
            <a:lvl1pPr>
              <a:buNone/>
              <a:defRPr/>
            </a:lvl1pPr>
          </a:lstStyle>
          <a:p>
            <a:pPr lvl="0"/>
            <a:r>
              <a:rPr kumimoji="0" lang="en-US" sz="4000" b="0" i="0" u="none" strike="noStrike" kern="1200" cap="small" spc="0" normalizeH="0" baseline="0" noProof="0" dirty="0" smtClean="0">
                <a:ln>
                  <a:noFill/>
                </a:ln>
                <a:solidFill>
                  <a:srgbClr val="005DA2"/>
                </a:solidFill>
                <a:effectLst/>
                <a:uLnTx/>
                <a:uFillTx/>
                <a:latin typeface="Aharoni" pitchFamily="2" charset="-79"/>
                <a:ea typeface="+mj-ea"/>
                <a:cs typeface="Aharoni" pitchFamily="2" charset="-79"/>
              </a:rPr>
              <a:t>Click to edit Master title style</a:t>
            </a:r>
            <a:endParaRPr lang="en-US" dirty="0"/>
          </a:p>
        </p:txBody>
      </p:sp>
      <p:sp>
        <p:nvSpPr>
          <p:cNvPr id="9"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11"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ox with captioned horizontal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054" y="4620998"/>
            <a:ext cx="3689375" cy="1094001"/>
          </a:xfrm>
        </p:spPr>
        <p:txBody>
          <a:bodyPr anchor="t">
            <a:noAutofit/>
          </a:bodyPr>
          <a:lstStyle>
            <a:lvl1pPr algn="l" defTabSz="914400" rtl="0" eaLnBrk="1" latinLnBrk="0" hangingPunct="1">
              <a:spcBef>
                <a:spcPct val="0"/>
              </a:spcBef>
              <a:buNone/>
              <a:defRPr lang="en-US" sz="2000" b="1" i="1" kern="1200" cap="none" baseline="0" dirty="0">
                <a:solidFill>
                  <a:schemeClr val="tx2"/>
                </a:solidFill>
                <a:effectLst/>
                <a:latin typeface="+mn-lt"/>
                <a:ea typeface="+mj-ea"/>
                <a:cs typeface="Aharoni" pitchFamily="2" charset="-79"/>
              </a:defRPr>
            </a:lvl1pPr>
          </a:lstStyle>
          <a:p>
            <a:r>
              <a:rPr lang="en-US" dirty="0" smtClean="0"/>
              <a:t>Click to edit caption</a:t>
            </a:r>
            <a:endParaRPr lang="en-US" dirty="0"/>
          </a:p>
        </p:txBody>
      </p:sp>
      <p:sp>
        <p:nvSpPr>
          <p:cNvPr id="5" name="Title 1"/>
          <p:cNvSpPr txBox="1">
            <a:spLocks/>
          </p:cNvSpPr>
          <p:nvPr userDrawn="1"/>
        </p:nvSpPr>
        <p:spPr>
          <a:xfrm>
            <a:off x="457200" y="274638"/>
            <a:ext cx="7079942" cy="1143000"/>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b="1" kern="1200" cap="small" baseline="0" noProof="0" dirty="0">
              <a:solidFill>
                <a:schemeClr val="tx2"/>
              </a:solidFill>
              <a:effectLst/>
              <a:latin typeface="Aharoni" pitchFamily="2" charset="-79"/>
              <a:ea typeface="+mj-ea"/>
              <a:cs typeface="Aharoni" pitchFamily="2" charset="-79"/>
            </a:endParaRPr>
          </a:p>
        </p:txBody>
      </p:sp>
      <p:sp>
        <p:nvSpPr>
          <p:cNvPr id="6" name="Text Placeholder 2"/>
          <p:cNvSpPr>
            <a:spLocks noGrp="1"/>
          </p:cNvSpPr>
          <p:nvPr>
            <p:ph type="body" idx="1"/>
          </p:nvPr>
        </p:nvSpPr>
        <p:spPr>
          <a:xfrm>
            <a:off x="457199" y="1535113"/>
            <a:ext cx="44250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10"/>
          </p:nvPr>
        </p:nvSpPr>
        <p:spPr>
          <a:xfrm>
            <a:off x="457199" y="2174874"/>
            <a:ext cx="4416879" cy="3548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2"/>
          <p:cNvSpPr>
            <a:spLocks noGrp="1"/>
          </p:cNvSpPr>
          <p:nvPr>
            <p:ph type="pic" idx="11"/>
          </p:nvPr>
        </p:nvSpPr>
        <p:spPr>
          <a:xfrm>
            <a:off x="5103341" y="2016578"/>
            <a:ext cx="3689595" cy="2530928"/>
          </a:xfrm>
          <a:effectLst>
            <a:outerShdw blurRad="50800" dist="38100" dir="5400000" algn="t"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ext Placeholder 9"/>
          <p:cNvSpPr>
            <a:spLocks noGrp="1"/>
          </p:cNvSpPr>
          <p:nvPr>
            <p:ph type="body" sz="quarter" idx="12" hasCustomPrompt="1"/>
          </p:nvPr>
        </p:nvSpPr>
        <p:spPr>
          <a:xfrm>
            <a:off x="457200" y="274319"/>
            <a:ext cx="7077456" cy="1143000"/>
          </a:xfrm>
        </p:spPr>
        <p:txBody>
          <a:bodyPr anchor="ctr"/>
          <a:lstStyle>
            <a:lvl1pPr marL="342900" marR="0" indent="-342900" algn="l" defTabSz="914400" rtl="0" eaLnBrk="1" fontAlgn="auto" latinLnBrk="0" hangingPunct="1">
              <a:lnSpc>
                <a:spcPct val="100000"/>
              </a:lnSpc>
              <a:spcBef>
                <a:spcPct val="20000"/>
              </a:spcBef>
              <a:spcAft>
                <a:spcPts val="0"/>
              </a:spcAft>
              <a:buClrTx/>
              <a:buSzPct val="55000"/>
              <a:buFontTx/>
              <a:buNone/>
              <a:tabLst/>
              <a:defRPr/>
            </a:lvl1pPr>
          </a:lstStyle>
          <a:p>
            <a:pPr marL="342900" marR="0" lvl="0" indent="-342900" algn="l" defTabSz="914400" rtl="0" eaLnBrk="1" fontAlgn="auto" latinLnBrk="0" hangingPunct="1">
              <a:lnSpc>
                <a:spcPct val="100000"/>
              </a:lnSpc>
              <a:spcBef>
                <a:spcPct val="20000"/>
              </a:spcBef>
              <a:spcAft>
                <a:spcPts val="0"/>
              </a:spcAft>
              <a:buClrTx/>
              <a:buSzPct val="55000"/>
              <a:buFontTx/>
              <a:buNone/>
              <a:tabLst/>
              <a:defRPr/>
            </a:pPr>
            <a:r>
              <a:rPr kumimoji="0" lang="en-US" sz="4000" b="0" i="0" u="none" strike="noStrike" kern="1200" cap="small" spc="0" normalizeH="0" baseline="0" noProof="0" dirty="0" smtClean="0">
                <a:ln>
                  <a:noFill/>
                </a:ln>
                <a:solidFill>
                  <a:srgbClr val="005DA2"/>
                </a:solidFill>
                <a:effectLst/>
                <a:uLnTx/>
                <a:uFillTx/>
                <a:latin typeface="Aharoni" pitchFamily="2" charset="-79"/>
                <a:ea typeface="+mj-ea"/>
                <a:cs typeface="Aharoni" pitchFamily="2" charset="-79"/>
              </a:rPr>
              <a:t>Click to edit Master title style</a:t>
            </a:r>
            <a:endParaRPr lang="en-US" dirty="0"/>
          </a:p>
        </p:txBody>
      </p:sp>
      <p:sp>
        <p:nvSpPr>
          <p:cNvPr id="9"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11"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tical photo with caption">
    <p:spTree>
      <p:nvGrpSpPr>
        <p:cNvPr id="1" name=""/>
        <p:cNvGrpSpPr/>
        <p:nvPr/>
      </p:nvGrpSpPr>
      <p:grpSpPr>
        <a:xfrm>
          <a:off x="0" y="0"/>
          <a:ext cx="0" cy="0"/>
          <a:chOff x="0" y="0"/>
          <a:chExt cx="0" cy="0"/>
        </a:xfrm>
      </p:grpSpPr>
      <p:pic>
        <p:nvPicPr>
          <p:cNvPr id="6" name="Picture 5" descr="Background-Template.tif"/>
          <p:cNvPicPr>
            <a:picLocks noChangeAspect="1"/>
          </p:cNvPicPr>
          <p:nvPr userDrawn="1"/>
        </p:nvPicPr>
        <p:blipFill>
          <a:blip r:embed="rId2" cstate="screen"/>
          <a:srcRect/>
          <a:stretch>
            <a:fillRect/>
          </a:stretch>
        </p:blipFill>
        <p:spPr>
          <a:xfrm>
            <a:off x="7053943" y="0"/>
            <a:ext cx="2090057" cy="2743200"/>
          </a:xfrm>
          <a:prstGeom prst="rect">
            <a:avLst/>
          </a:prstGeom>
        </p:spPr>
      </p:pic>
      <p:sp>
        <p:nvSpPr>
          <p:cNvPr id="2" name="Title 1"/>
          <p:cNvSpPr>
            <a:spLocks noGrp="1"/>
          </p:cNvSpPr>
          <p:nvPr>
            <p:ph type="title" hasCustomPrompt="1"/>
          </p:nvPr>
        </p:nvSpPr>
        <p:spPr>
          <a:xfrm>
            <a:off x="523359" y="1739559"/>
            <a:ext cx="3288769" cy="953468"/>
          </a:xfrm>
        </p:spPr>
        <p:txBody>
          <a:bodyPr anchor="t">
            <a:noAutofit/>
          </a:bodyPr>
          <a:lstStyle>
            <a:lvl1pPr algn="l">
              <a:defRPr sz="2000" b="1" i="1" cap="none" baseline="0">
                <a:latin typeface="+mn-lt"/>
              </a:defRPr>
            </a:lvl1pPr>
          </a:lstStyle>
          <a:p>
            <a:r>
              <a:rPr lang="en-US" dirty="0" smtClean="0"/>
              <a:t>Click to edit caption</a:t>
            </a:r>
            <a:endParaRPr lang="en-US" dirty="0"/>
          </a:p>
        </p:txBody>
      </p:sp>
      <p:sp>
        <p:nvSpPr>
          <p:cNvPr id="3" name="Picture Placeholder 2"/>
          <p:cNvSpPr>
            <a:spLocks noGrp="1"/>
          </p:cNvSpPr>
          <p:nvPr>
            <p:ph type="pic" idx="1"/>
          </p:nvPr>
        </p:nvSpPr>
        <p:spPr>
          <a:xfrm>
            <a:off x="4201297" y="398506"/>
            <a:ext cx="4510217" cy="5433883"/>
          </a:xfrm>
          <a:effectLst>
            <a:outerShdw blurRad="50800" dist="38100" dir="5400000" algn="t"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Footer Placeholder 15"/>
          <p:cNvSpPr>
            <a:spLocks noGrp="1"/>
          </p:cNvSpPr>
          <p:nvPr>
            <p:ph type="ftr" sz="quarter" idx="3"/>
          </p:nvPr>
        </p:nvSpPr>
        <p:spPr>
          <a:xfrm>
            <a:off x="274320"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7"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orizontal photo with caption">
    <p:spTree>
      <p:nvGrpSpPr>
        <p:cNvPr id="1" name=""/>
        <p:cNvGrpSpPr/>
        <p:nvPr/>
      </p:nvGrpSpPr>
      <p:grpSpPr>
        <a:xfrm>
          <a:off x="0" y="0"/>
          <a:ext cx="0" cy="0"/>
          <a:chOff x="0" y="0"/>
          <a:chExt cx="0" cy="0"/>
        </a:xfrm>
      </p:grpSpPr>
      <p:pic>
        <p:nvPicPr>
          <p:cNvPr id="6" name="Picture 5" descr="Background-Template.tif"/>
          <p:cNvPicPr>
            <a:picLocks noChangeAspect="1"/>
          </p:cNvPicPr>
          <p:nvPr userDrawn="1"/>
        </p:nvPicPr>
        <p:blipFill>
          <a:blip r:embed="rId2" cstate="screen"/>
          <a:srcRect/>
          <a:stretch>
            <a:fillRect/>
          </a:stretch>
        </p:blipFill>
        <p:spPr>
          <a:xfrm>
            <a:off x="7045779" y="8164"/>
            <a:ext cx="2090057" cy="2743200"/>
          </a:xfrm>
          <a:prstGeom prst="rect">
            <a:avLst/>
          </a:prstGeom>
        </p:spPr>
      </p:pic>
      <p:sp>
        <p:nvSpPr>
          <p:cNvPr id="2" name="Title 1"/>
          <p:cNvSpPr>
            <a:spLocks noGrp="1"/>
          </p:cNvSpPr>
          <p:nvPr>
            <p:ph type="title" hasCustomPrompt="1"/>
          </p:nvPr>
        </p:nvSpPr>
        <p:spPr>
          <a:xfrm>
            <a:off x="1631092" y="5092958"/>
            <a:ext cx="7191631" cy="809821"/>
          </a:xfrm>
        </p:spPr>
        <p:txBody>
          <a:bodyPr anchor="t">
            <a:normAutofit/>
          </a:bodyPr>
          <a:lstStyle>
            <a:lvl1pPr algn="l" defTabSz="914400" rtl="0" eaLnBrk="1" latinLnBrk="0" hangingPunct="1">
              <a:spcBef>
                <a:spcPct val="0"/>
              </a:spcBef>
              <a:buNone/>
              <a:defRPr lang="en-US" sz="2000" b="1" i="1" kern="1200" cap="none" baseline="0" dirty="0">
                <a:solidFill>
                  <a:schemeClr val="tx2"/>
                </a:solidFill>
                <a:effectLst/>
                <a:latin typeface="+mn-lt"/>
                <a:ea typeface="+mj-ea"/>
                <a:cs typeface="Aharoni" pitchFamily="2" charset="-79"/>
              </a:defRPr>
            </a:lvl1pPr>
          </a:lstStyle>
          <a:p>
            <a:r>
              <a:rPr lang="en-US" dirty="0" smtClean="0"/>
              <a:t>Click to edit caption</a:t>
            </a:r>
            <a:endParaRPr lang="en-US" dirty="0"/>
          </a:p>
        </p:txBody>
      </p:sp>
      <p:sp>
        <p:nvSpPr>
          <p:cNvPr id="3" name="Picture Placeholder 2"/>
          <p:cNvSpPr>
            <a:spLocks noGrp="1"/>
          </p:cNvSpPr>
          <p:nvPr>
            <p:ph type="pic" idx="1"/>
          </p:nvPr>
        </p:nvSpPr>
        <p:spPr>
          <a:xfrm>
            <a:off x="1631091" y="395416"/>
            <a:ext cx="7191633" cy="4670854"/>
          </a:xfrm>
          <a:effectLst>
            <a:outerShdw blurRad="50800" dist="38100" dir="5400000" algn="t"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Footer Placeholder 15"/>
          <p:cNvSpPr>
            <a:spLocks noGrp="1"/>
          </p:cNvSpPr>
          <p:nvPr>
            <p:ph type="ftr" sz="quarter" idx="3"/>
          </p:nvPr>
        </p:nvSpPr>
        <p:spPr>
          <a:xfrm>
            <a:off x="274320"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7"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_use XXXXX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89856" y="1836963"/>
            <a:ext cx="8196943" cy="3404507"/>
          </a:xfrm>
        </p:spPr>
        <p:txBody>
          <a:bodyPr/>
          <a:lstStyle/>
          <a:p>
            <a:r>
              <a:rPr lang="en-US" dirty="0" smtClean="0"/>
              <a:t>Click icon to add table</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line) basic_use HHTC_LINE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6" name="Chart Placeholder 5"/>
          <p:cNvSpPr>
            <a:spLocks noGrp="1"/>
          </p:cNvSpPr>
          <p:nvPr>
            <p:ph type="chart" sz="quarter" idx="10"/>
          </p:nvPr>
        </p:nvSpPr>
        <p:spPr>
          <a:xfrm>
            <a:off x="490538" y="1571625"/>
            <a:ext cx="8212137" cy="4148138"/>
          </a:xfrm>
        </p:spPr>
        <p:txBody>
          <a:bodyPr/>
          <a:lstStyle/>
          <a:p>
            <a:r>
              <a:rPr lang="en-US" dirty="0" smtClean="0"/>
              <a:t>Click icon to add chart</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line) with extended title and source_use HHTC_LINE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7" name="Chart Placeholder 6"/>
          <p:cNvSpPr>
            <a:spLocks noGrp="1"/>
          </p:cNvSpPr>
          <p:nvPr>
            <p:ph type="chart" sz="quarter" idx="10"/>
          </p:nvPr>
        </p:nvSpPr>
        <p:spPr>
          <a:xfrm>
            <a:off x="448887" y="2019300"/>
            <a:ext cx="8371263" cy="4314825"/>
          </a:xfrm>
        </p:spPr>
        <p:txBody>
          <a:bodyPr/>
          <a:lstStyle/>
          <a:p>
            <a:r>
              <a:rPr lang="en-US" dirty="0" smtClean="0"/>
              <a:t>Click icon to add chart</a:t>
            </a:r>
            <a:endParaRPr lang="en-US" dirty="0"/>
          </a:p>
        </p:txBody>
      </p:sp>
      <p:sp>
        <p:nvSpPr>
          <p:cNvPr id="12" name="Text Placeholder 11"/>
          <p:cNvSpPr>
            <a:spLocks noGrp="1"/>
          </p:cNvSpPr>
          <p:nvPr>
            <p:ph type="body" sz="quarter" idx="11" hasCustomPrompt="1"/>
          </p:nvPr>
        </p:nvSpPr>
        <p:spPr>
          <a:xfrm>
            <a:off x="448733" y="1473731"/>
            <a:ext cx="8398933" cy="566736"/>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20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2"/>
                </a:solidFill>
                <a:effectLst/>
                <a:uLnTx/>
                <a:uFillTx/>
                <a:latin typeface="+mn-lt"/>
                <a:ea typeface="+mn-ea"/>
                <a:cs typeface="Aharoni" pitchFamily="2" charset="-79"/>
              </a:rPr>
              <a:t>If you cannot shorten the graph title, use this line to enter a longer title.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1" i="1" u="none" strike="noStrike" kern="1200" cap="none" spc="0" normalizeH="0" baseline="0" noProof="0" dirty="0" smtClean="0">
                <a:ln>
                  <a:noFill/>
                </a:ln>
                <a:solidFill>
                  <a:schemeClr val="tx2"/>
                </a:solidFill>
                <a:effectLst/>
                <a:uLnTx/>
                <a:uFillTx/>
                <a:latin typeface="+mn-lt"/>
                <a:ea typeface="+mn-ea"/>
                <a:cs typeface="Aharoni" pitchFamily="2" charset="-79"/>
              </a:rPr>
              <a:t>Source: Enter here or put in notes.</a:t>
            </a:r>
          </a:p>
        </p:txBody>
      </p:sp>
      <p:sp>
        <p:nvSpPr>
          <p:cNvPr id="5"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ie)_use HHTC_PIE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5" name="Chart Placeholder 4"/>
          <p:cNvSpPr>
            <a:spLocks noGrp="1"/>
          </p:cNvSpPr>
          <p:nvPr>
            <p:ph type="chart" sz="quarter" idx="10"/>
          </p:nvPr>
        </p:nvSpPr>
        <p:spPr>
          <a:xfrm>
            <a:off x="2000250" y="1592716"/>
            <a:ext cx="7143750" cy="4799919"/>
          </a:xfrm>
        </p:spPr>
        <p:txBody>
          <a:bodyPr/>
          <a:lstStyle/>
          <a:p>
            <a:r>
              <a:rPr lang="en-US" dirty="0" smtClean="0"/>
              <a:t>Click icon to add chart</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ie) with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7" name="Content Placeholder 3"/>
          <p:cNvSpPr>
            <a:spLocks noGrp="1"/>
          </p:cNvSpPr>
          <p:nvPr>
            <p:ph sz="half" idx="10"/>
          </p:nvPr>
        </p:nvSpPr>
        <p:spPr>
          <a:xfrm>
            <a:off x="469557" y="1828884"/>
            <a:ext cx="2755336" cy="31594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Chart Placeholder 8"/>
          <p:cNvSpPr>
            <a:spLocks noGrp="1"/>
          </p:cNvSpPr>
          <p:nvPr>
            <p:ph type="chart" sz="quarter" idx="11"/>
          </p:nvPr>
        </p:nvSpPr>
        <p:spPr>
          <a:xfrm>
            <a:off x="3251201" y="1643062"/>
            <a:ext cx="5570538" cy="4757737"/>
          </a:xfrm>
        </p:spPr>
        <p:txBody>
          <a:bodyPr/>
          <a:lstStyle/>
          <a:p>
            <a:r>
              <a:rPr lang="en-US" dirty="0" smtClean="0"/>
              <a:t>Click icon to add chart</a:t>
            </a:r>
            <a:endParaRPr lang="en-US" dirty="0"/>
          </a:p>
        </p:txBody>
      </p:sp>
      <p:sp>
        <p:nvSpPr>
          <p:cNvPr id="8" name="Text Placeholder 7"/>
          <p:cNvSpPr>
            <a:spLocks noGrp="1"/>
          </p:cNvSpPr>
          <p:nvPr>
            <p:ph type="body" sz="quarter" idx="12" hasCustomPrompt="1"/>
          </p:nvPr>
        </p:nvSpPr>
        <p:spPr>
          <a:xfrm>
            <a:off x="465138" y="5021263"/>
            <a:ext cx="2776537" cy="293687"/>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3200"/>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1" i="1" u="none" strike="noStrike" kern="1200" cap="none" spc="0" normalizeH="0" baseline="0" noProof="0" dirty="0" smtClean="0">
                <a:ln>
                  <a:noFill/>
                </a:ln>
                <a:solidFill>
                  <a:schemeClr val="tx2"/>
                </a:solidFill>
                <a:effectLst/>
                <a:uLnTx/>
                <a:uFillTx/>
                <a:latin typeface="+mn-lt"/>
                <a:ea typeface="+mn-ea"/>
                <a:cs typeface="Aharoni" pitchFamily="2" charset="-79"/>
              </a:rPr>
              <a:t>Source: Enter here or put in notes.</a:t>
            </a:r>
          </a:p>
        </p:txBody>
      </p:sp>
      <p:sp>
        <p:nvSpPr>
          <p:cNvPr id="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10"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document or large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6" name="Picture Placeholder 5"/>
          <p:cNvSpPr>
            <a:spLocks noGrp="1"/>
          </p:cNvSpPr>
          <p:nvPr>
            <p:ph type="pic" sz="quarter" idx="10"/>
          </p:nvPr>
        </p:nvSpPr>
        <p:spPr>
          <a:xfrm>
            <a:off x="4006850" y="1463675"/>
            <a:ext cx="4713288" cy="4911725"/>
          </a:xfrm>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7"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241423" y="1648959"/>
            <a:ext cx="6914698" cy="3886427"/>
          </a:xfrm>
        </p:spPr>
        <p:txBody>
          <a:bodyPr/>
          <a:lstStyle>
            <a:lvl1pPr marL="0" marR="0" indent="0" algn="r" defTabSz="914400" rtl="0" eaLnBrk="1" fontAlgn="auto" latinLnBrk="0" hangingPunct="1">
              <a:lnSpc>
                <a:spcPct val="100000"/>
              </a:lnSpc>
              <a:spcBef>
                <a:spcPts val="1200"/>
              </a:spcBef>
              <a:spcAft>
                <a:spcPts val="0"/>
              </a:spcAft>
              <a:buClrTx/>
              <a:buSzTx/>
              <a:buFontTx/>
              <a:buNone/>
              <a:tabLst/>
              <a:defRPr sz="2000" baseline="0">
                <a:latin typeface="Segoe Print" pitchFamily="2" charset="0"/>
              </a:defRPr>
            </a:lvl1pPr>
            <a:lvl2pPr>
              <a:defRPr/>
            </a:lvl2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aseline="0" dirty="0" smtClean="0">
                <a:latin typeface="Segoe Print" pitchFamily="2" charset="0"/>
                <a:cs typeface="MV Boli" pitchFamily="2" charset="0"/>
              </a:rPr>
              <a:t>“Enter the text of the quotation here, using color and size to emphasize important words or phrases.”</a:t>
            </a:r>
          </a:p>
          <a:p>
            <a:pPr marL="0" marR="0" indent="0" algn="r" defTabSz="914400" rtl="0" eaLnBrk="1" fontAlgn="auto" latinLnBrk="0" hangingPunct="1">
              <a:lnSpc>
                <a:spcPct val="100000"/>
              </a:lnSpc>
              <a:spcBef>
                <a:spcPts val="1200"/>
              </a:spcBef>
              <a:spcAft>
                <a:spcPts val="0"/>
              </a:spcAft>
              <a:buClrTx/>
              <a:buSzTx/>
              <a:buFontTx/>
              <a:buNone/>
              <a:tabLst/>
              <a:defRPr/>
            </a:pPr>
            <a:r>
              <a:rPr lang="en-US" sz="2400" baseline="0" dirty="0" smtClean="0">
                <a:latin typeface="Segoe Print" pitchFamily="2" charset="0"/>
                <a:cs typeface="MV Boli" pitchFamily="2" charset="0"/>
              </a:rPr>
              <a:t>-Attribution</a:t>
            </a:r>
            <a:endParaRPr lang="en-US" sz="2400" dirty="0" smtClean="0">
              <a:latin typeface="Segoe Print" pitchFamily="2" charset="0"/>
              <a:cs typeface="MV Boli" pitchFamily="2" charset="0"/>
            </a:endParaRPr>
          </a:p>
          <a:p>
            <a:pPr lvl="0"/>
            <a:endParaRPr lang="en-US" dirty="0" smtClean="0"/>
          </a:p>
        </p:txBody>
      </p:sp>
      <p:sp>
        <p:nvSpPr>
          <p:cNvPr id="3"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4"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Background-Template.tif"/>
          <p:cNvPicPr>
            <a:picLocks noChangeAspect="1"/>
          </p:cNvPicPr>
          <p:nvPr userDrawn="1"/>
        </p:nvPicPr>
        <p:blipFill>
          <a:blip r:embed="rId2" cstate="screen"/>
          <a:srcRect/>
          <a:stretch>
            <a:fillRect/>
          </a:stretch>
        </p:blipFill>
        <p:spPr>
          <a:xfrm>
            <a:off x="7045779" y="8164"/>
            <a:ext cx="2090057" cy="2743200"/>
          </a:xfrm>
          <a:prstGeom prst="rect">
            <a:avLst/>
          </a:prstGeom>
        </p:spPr>
      </p:pic>
      <p:sp>
        <p:nvSpPr>
          <p:cNvPr id="3" name="Footer Placeholder 15"/>
          <p:cNvSpPr>
            <a:spLocks noGrp="1"/>
          </p:cNvSpPr>
          <p:nvPr>
            <p:ph type="ftr" sz="quarter" idx="3"/>
          </p:nvPr>
        </p:nvSpPr>
        <p:spPr>
          <a:xfrm>
            <a:off x="274320"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Background-Template.tif"/>
          <p:cNvPicPr>
            <a:picLocks noChangeAspect="1"/>
          </p:cNvPicPr>
          <p:nvPr userDrawn="1"/>
        </p:nvPicPr>
        <p:blipFill>
          <a:blip r:embed="rId2" cstate="screen"/>
          <a:srcRect/>
          <a:stretch>
            <a:fillRect/>
          </a:stretch>
        </p:blipFill>
        <p:spPr>
          <a:xfrm>
            <a:off x="7045779" y="8164"/>
            <a:ext cx="2090057" cy="2743200"/>
          </a:xfrm>
          <a:prstGeom prst="rect">
            <a:avLst/>
          </a:prstGeom>
        </p:spPr>
      </p:pic>
      <p:sp>
        <p:nvSpPr>
          <p:cNvPr id="2" name="Title 1"/>
          <p:cNvSpPr>
            <a:spLocks noGrp="1"/>
          </p:cNvSpPr>
          <p:nvPr>
            <p:ph type="title"/>
          </p:nvPr>
        </p:nvSpPr>
        <p:spPr>
          <a:xfrm>
            <a:off x="673328" y="2551467"/>
            <a:ext cx="8307388"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73328" y="1518557"/>
            <a:ext cx="8299223" cy="1032910"/>
          </a:xfrm>
        </p:spPr>
        <p:txBody>
          <a:bodyPr anchor="b"/>
          <a:lstStyle>
            <a:lvl1pPr marL="0" indent="0">
              <a:buNone/>
              <a:defRPr sz="2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_house background(MSclipar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73328" y="2551467"/>
            <a:ext cx="8307388"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673328" y="1518557"/>
            <a:ext cx="8299223" cy="1032910"/>
          </a:xfrm>
        </p:spPr>
        <p:txBody>
          <a:bodyPr anchor="b"/>
          <a:lstStyle>
            <a:lvl1pPr marL="0" indent="0">
              <a:buNone/>
              <a:defRPr sz="2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_asthma (MSclipart)">
    <p:bg>
      <p:bgPr>
        <a:blipFill dpi="0" rotWithShape="1">
          <a:blip r:embed="rId2" cstate="screen">
            <a:alphaModFix amt="14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_house (MS Clipart)">
    <p:bg>
      <p:bgPr>
        <a:blipFill dpi="0" rotWithShape="1">
          <a:blip r:embed="rId2" cstate="screen">
            <a:alphaModFix amt="11000"/>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_house (MS Clipart)">
    <p:bg>
      <p:bgPr>
        <a:blipFill dpi="0" rotWithShape="1">
          <a:blip r:embed="rId2" cstate="screen">
            <a:alphaModFix amt="10000"/>
            <a:lum/>
          </a:blip>
          <a:srcRect/>
          <a:stretch>
            <a:fillRect l="-30000" t="-13000" r="30000" b="-28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276070" y="2150533"/>
            <a:ext cx="5469996" cy="3920067"/>
          </a:xfrm>
        </p:spPr>
        <p:txBody>
          <a:bodyPr/>
          <a:lstStyle>
            <a:lvl1pPr marL="0" marR="0" indent="0" algn="r" defTabSz="914400" rtl="0" eaLnBrk="1" fontAlgn="auto" latinLnBrk="0" hangingPunct="1">
              <a:lnSpc>
                <a:spcPct val="100000"/>
              </a:lnSpc>
              <a:spcBef>
                <a:spcPts val="1200"/>
              </a:spcBef>
              <a:spcAft>
                <a:spcPts val="0"/>
              </a:spcAft>
              <a:buClrTx/>
              <a:buSzTx/>
              <a:buFontTx/>
              <a:buNone/>
              <a:tabLst/>
              <a:defRPr sz="2000"/>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aseline="0" dirty="0" smtClean="0">
                <a:latin typeface="Segoe Print" pitchFamily="2" charset="0"/>
                <a:cs typeface="MV Boli" pitchFamily="2" charset="0"/>
              </a:rPr>
              <a:t>“The </a:t>
            </a:r>
            <a:r>
              <a:rPr lang="en-US" sz="4400" b="1" baseline="0" dirty="0" smtClean="0">
                <a:solidFill>
                  <a:schemeClr val="accent1">
                    <a:lumMod val="75000"/>
                  </a:schemeClr>
                </a:solidFill>
                <a:latin typeface="Segoe Print" pitchFamily="2" charset="0"/>
                <a:cs typeface="MV Boli" pitchFamily="2" charset="0"/>
              </a:rPr>
              <a:t>connection between health and dwelling </a:t>
            </a:r>
            <a:r>
              <a:rPr lang="en-US" sz="3600" baseline="0" dirty="0" smtClean="0">
                <a:latin typeface="Segoe Print" pitchFamily="2" charset="0"/>
                <a:cs typeface="MV Boli" pitchFamily="2" charset="0"/>
              </a:rPr>
              <a:t>is one of the most important that exists.”</a:t>
            </a:r>
          </a:p>
          <a:p>
            <a:pPr marL="0" marR="0" indent="0" algn="r" defTabSz="914400" rtl="0" eaLnBrk="1" fontAlgn="auto" latinLnBrk="0" hangingPunct="1">
              <a:lnSpc>
                <a:spcPct val="100000"/>
              </a:lnSpc>
              <a:spcBef>
                <a:spcPts val="1200"/>
              </a:spcBef>
              <a:spcAft>
                <a:spcPts val="0"/>
              </a:spcAft>
              <a:buClrTx/>
              <a:buSzTx/>
              <a:buFontTx/>
              <a:buNone/>
              <a:tabLst/>
              <a:defRPr/>
            </a:pPr>
            <a:r>
              <a:rPr lang="en-US" sz="2400" baseline="0" dirty="0" smtClean="0">
                <a:latin typeface="Segoe Print" pitchFamily="2" charset="0"/>
                <a:cs typeface="MV Boli" pitchFamily="2" charset="0"/>
              </a:rPr>
              <a:t>-Florence Nightingale</a:t>
            </a:r>
            <a:endParaRPr lang="en-US" sz="2400" dirty="0">
              <a:latin typeface="Segoe Print" pitchFamily="2" charset="0"/>
              <a:cs typeface="MV Boli" pitchFamily="2" charset="0"/>
            </a:endParaRPr>
          </a:p>
        </p:txBody>
      </p:sp>
      <p:sp>
        <p:nvSpPr>
          <p:cNvPr id="3"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cente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26670" y="1520301"/>
            <a:ext cx="7560129" cy="3868445"/>
          </a:xfrm>
        </p:spPr>
        <p:txBody>
          <a:bodyPr anchor="ctr"/>
          <a:lstStyle>
            <a:lvl1pPr>
              <a:defRPr baseline="0"/>
            </a:lvl1pPr>
            <a:lvl2pPr>
              <a:defRPr baseline="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_hammer (MS Clipart)">
    <p:bg>
      <p:bgPr>
        <a:blipFill dpi="0" rotWithShape="1">
          <a:blip r:embed="rId2" cstate="screen">
            <a:alphaModFix amt="10000"/>
            <a:lum/>
          </a:blip>
          <a:srcRect/>
          <a:stretch>
            <a:fillRect l="7000" t="-9000" r="-7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_cigarettes (PHIL)">
    <p:bg>
      <p:bgPr>
        <a:blipFill dpi="0" rotWithShape="1">
          <a:blip r:embed="rId2" cstate="print">
            <a:alphaModFix amt="15000"/>
            <a:lum/>
          </a:blip>
          <a:srcRect/>
          <a:stretch>
            <a:fillRect r="-28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a:solidFill>
            <a:srgbClr val="D9D9D9">
              <a:alpha val="25000"/>
            </a:srgbClr>
          </a:solidFill>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6164036" cy="3714750"/>
          </a:xfrm>
          <a:solidFill>
            <a:srgbClr val="D9D9D9">
              <a:alpha val="25000"/>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_happy school-age child (MS Clipart)">
    <p:bg>
      <p:bgPr>
        <a:blipFill dpi="0" rotWithShape="1">
          <a:blip r:embed="rId2" cstate="screen">
            <a:alphaModFix amt="40000"/>
            <a:lum/>
          </a:blip>
          <a:srcRect/>
          <a:stretch>
            <a:fillRect t="-5000" r="-22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_partnership (MS Clipart)">
    <p:bg>
      <p:bgPr>
        <a:blipFill dpi="0" rotWithShape="1">
          <a:blip r:embed="rId2" cstate="print">
            <a:alphaModFix amt="25000"/>
            <a:lum/>
          </a:blip>
          <a:srcRect/>
          <a:stretch>
            <a:fillRect r="-29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_maze (of regulations?) (MS Clipart)">
    <p:bg>
      <p:bgPr>
        <a:blipFill dpi="0" rotWithShape="1">
          <a:blip r:embed="rId2" cstate="screen">
            <a:alphaModFix amt="1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a:solidFill>
            <a:schemeClr val="bg1">
              <a:lumMod val="95000"/>
              <a:alpha val="49000"/>
            </a:schemeClr>
          </a:solidFill>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4" name="Content Placeholder 5"/>
          <p:cNvSpPr>
            <a:spLocks noGrp="1"/>
          </p:cNvSpPr>
          <p:nvPr>
            <p:ph sz="quarter" idx="4"/>
          </p:nvPr>
        </p:nvSpPr>
        <p:spPr>
          <a:xfrm>
            <a:off x="456747" y="1962604"/>
            <a:ext cx="8360682" cy="3401332"/>
          </a:xfrm>
          <a:solidFill>
            <a:schemeClr val="tx2">
              <a:alpha val="70000"/>
            </a:schemeClr>
          </a:solidFill>
        </p:spPr>
        <p:txBody>
          <a:bodyPr/>
          <a:lstStyle>
            <a:lvl1pPr>
              <a:buSzPct val="95000"/>
              <a:buFont typeface="Calibri" pitchFamily="34" charset="0"/>
              <a:buChar char="▪"/>
              <a:defRPr sz="3200">
                <a:solidFill>
                  <a:schemeClr val="bg1"/>
                </a:solidFill>
              </a:defRPr>
            </a:lvl1pPr>
            <a:lvl2pPr>
              <a:buFont typeface="Courier New" pitchFamily="49" charset="0"/>
              <a:buChar char="o"/>
              <a:defRPr sz="2800">
                <a:solidFill>
                  <a:schemeClr val="bg1"/>
                </a:solidFill>
              </a:defRPr>
            </a:lvl2pPr>
            <a:lvl3pPr>
              <a:buFont typeface="Courier New" pitchFamily="49" charset="0"/>
              <a:buChar char="o"/>
              <a:defRPr sz="1800">
                <a:solidFill>
                  <a:schemeClr val="bg1"/>
                </a:solidFill>
              </a:defRPr>
            </a:lvl3pPr>
            <a:lvl4pPr>
              <a:buFont typeface="Courier New" pitchFamily="49" charset="0"/>
              <a:buChar char="o"/>
              <a:defRPr sz="1600">
                <a:solidFill>
                  <a:schemeClr val="bg1"/>
                </a:solidFill>
              </a:defRPr>
            </a:lvl4pPr>
            <a:lvl5pPr>
              <a:buFont typeface="Courier New" pitchFamily="49" charset="0"/>
              <a:buChar char="o"/>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6" name="Slide Number Placeholder 7"/>
          <p:cNvSpPr>
            <a:spLocks noGrp="1"/>
          </p:cNvSpPr>
          <p:nvPr>
            <p:ph type="sldNum" sz="quarter" idx="10"/>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_neighborhood (MSclipart)">
    <p:bg>
      <p:bgPr>
        <a:blipFill dpi="0" rotWithShape="1">
          <a:blip r:embed="rId2" cstate="screen">
            <a:alphaModFix amt="13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0_Title and Content_finish line(MSclipart)">
    <p:bg>
      <p:bgPr>
        <a:blipFill dpi="0" rotWithShape="1">
          <a:blip r:embed="rId2" cstate="screen">
            <a:alphaModFix amt="51000"/>
            <a:lum/>
          </a:blip>
          <a:srcRect/>
          <a:stretch>
            <a:fillRect l="50000" t="5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85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810000" cy="4191000"/>
          </a:xfrm>
        </p:spPr>
        <p:txBody>
          <a:bodyPr/>
          <a:lstStyle/>
          <a:p>
            <a:pPr lvl="0"/>
            <a:endParaRPr lang="en-US" noProof="0" dirty="0" smtClean="0"/>
          </a:p>
        </p:txBody>
      </p:sp>
      <p:sp>
        <p:nvSpPr>
          <p:cNvPr id="4" name="Text Placeholder 3"/>
          <p:cNvSpPr>
            <a:spLocks noGrp="1"/>
          </p:cNvSpPr>
          <p:nvPr>
            <p:ph type="body" sz="half" idx="2"/>
          </p:nvPr>
        </p:nvSpPr>
        <p:spPr>
          <a:xfrm>
            <a:off x="50292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3A11E61F-E9BF-43F4-B227-FD702915B746}" type="slidenum">
              <a:rPr lang="en-US" altLang="en-US"/>
              <a:pPr>
                <a:defRPr/>
              </a:pPr>
              <a:t>‹#›</a:t>
            </a:fld>
            <a:endParaRPr lang="en-US" altLang="en-US" dirty="0"/>
          </a:p>
        </p:txBody>
      </p:sp>
    </p:spTree>
    <p:extLst>
      <p:ext uri="{BB962C8B-B14F-4D97-AF65-F5344CB8AC3E}">
        <p14:creationId xmlns:p14="http://schemas.microsoft.com/office/powerpoint/2010/main" val="3520420108"/>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1330325" y="1657350"/>
            <a:ext cx="6613525" cy="3829050"/>
          </a:xfrm>
        </p:spPr>
        <p:txBody>
          <a:bodyPr anchor="ctr" anchorCtr="0"/>
          <a:lstStyle>
            <a:lvl1pPr algn="ctr">
              <a:buNone/>
              <a:defRPr baseline="0"/>
            </a:lvl1pPr>
          </a:lstStyle>
          <a:p>
            <a:pPr lvl="0"/>
            <a:r>
              <a:rPr lang="en-US" dirty="0" smtClean="0"/>
              <a:t>Click to edit Master text styles.  Use color and size to emphasize important words or phrases in the text.</a:t>
            </a:r>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two lines 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lvl1pPr>
              <a:buSzPct val="70000"/>
              <a:buFontTx/>
              <a:buBlip>
                <a:blip r:embed="rId2"/>
              </a:buBlip>
              <a:defRPr/>
            </a:lvl1pPr>
            <a:lvl2pPr>
              <a:buFontTx/>
              <a:buBlip>
                <a:blip r:embed="rId3"/>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two lines 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803049"/>
          </a:xfrm>
        </p:spPr>
        <p:txBody>
          <a:bodyPr/>
          <a:lstStyle>
            <a:lvl1pPr>
              <a:lnSpc>
                <a:spcPts val="4400"/>
              </a:lnSpc>
              <a:defRPr b="1" baseline="0">
                <a:solidFill>
                  <a:schemeClr val="tx2"/>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457200" y="1845129"/>
            <a:ext cx="8229600" cy="3714750"/>
          </a:xfrm>
        </p:spPr>
        <p:txBody>
          <a:bodyPr/>
          <a:lstStyle>
            <a:lvl1pPr>
              <a:buSzPct val="70000"/>
              <a:buFontTx/>
              <a:buBlip>
                <a:blip r:embed="rId2"/>
              </a:buBlip>
              <a:defRPr/>
            </a:lvl1pPr>
            <a:lvl2pPr>
              <a:buFontTx/>
              <a:buBlip>
                <a:blip r:embed="rId3"/>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hasCustomPrompt="1"/>
          </p:nvPr>
        </p:nvSpPr>
        <p:spPr>
          <a:xfrm>
            <a:off x="456974" y="980168"/>
            <a:ext cx="7102475" cy="735013"/>
          </a:xfrm>
        </p:spPr>
        <p:txBody>
          <a:bodyPr>
            <a:normAutofit/>
          </a:bodyPr>
          <a:lstStyle>
            <a:lvl1pPr>
              <a:buNone/>
              <a:defRPr sz="2600" baseline="0">
                <a:solidFill>
                  <a:schemeClr val="accent1"/>
                </a:solidFill>
                <a:latin typeface="Adobe Fan Heiti Std B" pitchFamily="34" charset="-128"/>
                <a:ea typeface="Adobe Fan Heiti Std B" pitchFamily="34" charset="-128"/>
              </a:defRPr>
            </a:lvl1pPr>
          </a:lstStyle>
          <a:p>
            <a:pPr lvl="0"/>
            <a:r>
              <a:rPr lang="en-US" dirty="0" smtClean="0"/>
              <a:t>With second line as a longer subtitle</a:t>
            </a:r>
            <a:endParaRPr lang="en-US" dirty="0"/>
          </a:p>
        </p:txBody>
      </p:sp>
      <p:sp>
        <p:nvSpPr>
          <p:cNvPr id="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7"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Bold headings, centered (use XXXXX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7" name="SmartArt Placeholder 6"/>
          <p:cNvSpPr>
            <a:spLocks noGrp="1"/>
          </p:cNvSpPr>
          <p:nvPr>
            <p:ph type="dgm" sz="quarter" idx="10"/>
          </p:nvPr>
        </p:nvSpPr>
        <p:spPr>
          <a:xfrm>
            <a:off x="1184275" y="1608817"/>
            <a:ext cx="6702425" cy="3861254"/>
          </a:xfrm>
          <a:solidFill>
            <a:schemeClr val="bg1"/>
          </a:solidFill>
        </p:spPr>
        <p:txBody>
          <a:bodyPr/>
          <a:lstStyle/>
          <a:p>
            <a:r>
              <a:rPr lang="en-US" dirty="0" smtClean="0"/>
              <a:t>Click icon to add SmartArt graphic</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two lines 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803049"/>
          </a:xfrm>
        </p:spPr>
        <p:txBody>
          <a:bodyPr/>
          <a:lstStyle>
            <a:lvl1pPr>
              <a:lnSpc>
                <a:spcPts val="4400"/>
              </a:lnSpc>
              <a:defRPr b="1" baseline="0">
                <a:solidFill>
                  <a:schemeClr val="tx2"/>
                </a:solidFill>
              </a:defRPr>
            </a:lvl1pPr>
          </a:lstStyle>
          <a:p>
            <a:r>
              <a:rPr lang="en-US" dirty="0" smtClean="0"/>
              <a:t>Click to edit master style</a:t>
            </a:r>
            <a:endParaRPr lang="en-US" dirty="0"/>
          </a:p>
        </p:txBody>
      </p:sp>
      <p:sp>
        <p:nvSpPr>
          <p:cNvPr id="5" name="Text Placeholder 4"/>
          <p:cNvSpPr>
            <a:spLocks noGrp="1"/>
          </p:cNvSpPr>
          <p:nvPr>
            <p:ph type="body" sz="quarter" idx="10" hasCustomPrompt="1"/>
          </p:nvPr>
        </p:nvSpPr>
        <p:spPr>
          <a:xfrm>
            <a:off x="456974" y="980168"/>
            <a:ext cx="7102475" cy="735013"/>
          </a:xfrm>
        </p:spPr>
        <p:txBody>
          <a:bodyPr>
            <a:normAutofit/>
          </a:bodyPr>
          <a:lstStyle>
            <a:lvl1pPr>
              <a:buNone/>
              <a:defRPr sz="2600" baseline="0">
                <a:solidFill>
                  <a:schemeClr val="accent1"/>
                </a:solidFill>
                <a:latin typeface="Adobe Fan Heiti Std B" pitchFamily="34" charset="-128"/>
                <a:ea typeface="Adobe Fan Heiti Std B" pitchFamily="34" charset="-128"/>
              </a:defRPr>
            </a:lvl1pPr>
          </a:lstStyle>
          <a:p>
            <a:pPr lvl="0"/>
            <a:r>
              <a:rPr lang="en-US" dirty="0" smtClean="0"/>
              <a:t>With second line as a longer subtitle</a:t>
            </a:r>
            <a:endParaRPr lang="en-US" dirty="0"/>
          </a:p>
        </p:txBody>
      </p:sp>
      <p:sp>
        <p:nvSpPr>
          <p:cNvPr id="6" name="SmartArt Placeholder 6"/>
          <p:cNvSpPr>
            <a:spLocks noGrp="1"/>
          </p:cNvSpPr>
          <p:nvPr>
            <p:ph type="dgm" sz="quarter" idx="11"/>
          </p:nvPr>
        </p:nvSpPr>
        <p:spPr>
          <a:xfrm>
            <a:off x="1184275" y="1608817"/>
            <a:ext cx="6702425" cy="3861254"/>
          </a:xfrm>
          <a:solidFill>
            <a:schemeClr val="bg1"/>
          </a:solidFill>
        </p:spPr>
        <p:txBody>
          <a:bodyPr/>
          <a:lstStyle/>
          <a:p>
            <a:r>
              <a:rPr lang="en-US" dirty="0" smtClean="0"/>
              <a:t>Click icon to add SmartArt graphic</a:t>
            </a:r>
            <a:endParaRPr lang="en-US" dirty="0"/>
          </a:p>
        </p:txBody>
      </p:sp>
      <p:sp>
        <p:nvSpPr>
          <p:cNvPr id="7"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layout (without column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139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1556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tif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4.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6.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865AF55-FC08-4CB6-A027-98CBDF10C064}" type="slidenum">
              <a:rPr kumimoji="0" lang="en-US" sz="1400" b="1" i="0" u="none" strike="noStrike" kern="1200" cap="none" spc="0" normalizeH="0" baseline="0" noProof="0" smtClean="0">
                <a:ln>
                  <a:noFill/>
                </a:ln>
                <a:solidFill>
                  <a:schemeClr val="accent5">
                    <a:lumMod val="20000"/>
                    <a:lumOff val="8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pic>
        <p:nvPicPr>
          <p:cNvPr id="10" name="Picture 9" descr="HHTC_map_2013_nonumbers-(lower-48_cleanedges)---THUMB(footer).png"/>
          <p:cNvPicPr>
            <a:picLocks noChangeAspect="1"/>
          </p:cNvPicPr>
          <p:nvPr/>
        </p:nvPicPr>
        <p:blipFill>
          <a:blip r:embed="rId40"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909" r:id="rId3"/>
    <p:sldLayoutId id="2147483848" r:id="rId4"/>
    <p:sldLayoutId id="2147483676" r:id="rId5"/>
    <p:sldLayoutId id="2147483925" r:id="rId6"/>
    <p:sldLayoutId id="2147483850" r:id="rId7"/>
    <p:sldLayoutId id="2147483926"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77" r:id="rId17"/>
    <p:sldLayoutId id="2147483879" r:id="rId18"/>
    <p:sldLayoutId id="2147483871" r:id="rId19"/>
    <p:sldLayoutId id="2147483878" r:id="rId20"/>
    <p:sldLayoutId id="2147483873" r:id="rId21"/>
    <p:sldLayoutId id="2147483930" r:id="rId22"/>
    <p:sldLayoutId id="2147483874" r:id="rId23"/>
    <p:sldLayoutId id="2147483875" r:id="rId24"/>
    <p:sldLayoutId id="2147483859" r:id="rId25"/>
    <p:sldLayoutId id="2147483860" r:id="rId26"/>
    <p:sldLayoutId id="2147483727" r:id="rId27"/>
    <p:sldLayoutId id="2147483726" r:id="rId28"/>
    <p:sldLayoutId id="2147483845" r:id="rId29"/>
    <p:sldLayoutId id="2147483730" r:id="rId30"/>
    <p:sldLayoutId id="2147483789" r:id="rId31"/>
    <p:sldLayoutId id="2147483792" r:id="rId32"/>
    <p:sldLayoutId id="2147483929" r:id="rId33"/>
    <p:sldLayoutId id="2147483790" r:id="rId34"/>
    <p:sldLayoutId id="2147483887" r:id="rId35"/>
    <p:sldLayoutId id="2147483924" r:id="rId36"/>
    <p:sldLayoutId id="2147483931" r:id="rId37"/>
  </p:sldLayoutIdLst>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41"/>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42"/>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41"/>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43"/>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44"/>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3.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8.gif"/><Relationship Id="rId4" Type="http://schemas.openxmlformats.org/officeDocument/2006/relationships/hyperlink" Target="http://www.google.com/url?sa=i&amp;rct=j&amp;q=&amp;esrc=s&amp;frm=1&amp;source=images&amp;cd=&amp;cad=rja&amp;docid=bpA6H0c_SLFaAM&amp;tbnid=w6sQSl4hDwiDyM:&amp;ved=0CAUQjRw&amp;url=http://www.co.kandiyohi.mn.us/departments/public_health/environmental_health/indoor_air_quality_mold.php&amp;ei=Yd6kUp_wCenOyQHJ6YDIBw&amp;psig=AFQjCNG1KACMWldp4TGg2nVmfD0NINdDpg&amp;ust=138662291215359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079942" cy="964526"/>
          </a:xfrm>
        </p:spPr>
        <p:txBody>
          <a:bodyPr>
            <a:normAutofit fontScale="90000"/>
          </a:bodyPr>
          <a:lstStyle/>
          <a:p>
            <a:r>
              <a:rPr lang="en-US" dirty="0" smtClean="0"/>
              <a:t>Healthy Homes Principles</a:t>
            </a:r>
            <a:br>
              <a:rPr lang="en-US" dirty="0" smtClean="0"/>
            </a:br>
            <a:r>
              <a:rPr lang="en-US" sz="3600" dirty="0" smtClean="0"/>
              <a:t>The </a:t>
            </a:r>
            <a:r>
              <a:rPr lang="en-US" sz="3600" i="1" dirty="0" smtClean="0"/>
              <a:t>Keep-Its</a:t>
            </a:r>
            <a:endParaRPr lang="en-US" sz="3600" i="1" dirty="0"/>
          </a:p>
        </p:txBody>
      </p:sp>
      <p:sp>
        <p:nvSpPr>
          <p:cNvPr id="2" name="Slide Number Placeholder 1"/>
          <p:cNvSpPr>
            <a:spLocks noGrp="1"/>
          </p:cNvSpPr>
          <p:nvPr>
            <p:ph type="sldNum" sz="quarter" idx="4"/>
          </p:nvPr>
        </p:nvSpPr>
        <p:spPr/>
        <p:txBody>
          <a:bodyPr/>
          <a:lstStyle/>
          <a:p>
            <a:fld id="{CCC26ED0-37DF-492D-B56A-3B24E41DDF89}" type="slidenum">
              <a:rPr lang="en-US" smtClean="0"/>
              <a:pPr/>
              <a:t>1</a:t>
            </a:fld>
            <a:endParaRPr lang="en-US" dirty="0"/>
          </a:p>
        </p:txBody>
      </p:sp>
      <p:grpSp>
        <p:nvGrpSpPr>
          <p:cNvPr id="35" name="Group 34"/>
          <p:cNvGrpSpPr/>
          <p:nvPr/>
        </p:nvGrpSpPr>
        <p:grpSpPr>
          <a:xfrm>
            <a:off x="3021288" y="1311698"/>
            <a:ext cx="5191279" cy="571354"/>
            <a:chOff x="3021288" y="1311698"/>
            <a:chExt cx="5191279" cy="571354"/>
          </a:xfrm>
        </p:grpSpPr>
        <p:grpSp>
          <p:nvGrpSpPr>
            <p:cNvPr id="36" name="Group 35"/>
            <p:cNvGrpSpPr/>
            <p:nvPr/>
          </p:nvGrpSpPr>
          <p:grpSpPr>
            <a:xfrm>
              <a:off x="3306966" y="1311698"/>
              <a:ext cx="4905601" cy="571354"/>
              <a:chOff x="3306966" y="1311698"/>
              <a:chExt cx="4905601" cy="571354"/>
            </a:xfrm>
          </p:grpSpPr>
          <p:sp>
            <p:nvSpPr>
              <p:cNvPr id="38" name="Pentagon 37"/>
              <p:cNvSpPr/>
              <p:nvPr/>
            </p:nvSpPr>
            <p:spPr>
              <a:xfrm rot="10800000">
                <a:off x="3306966" y="1311698"/>
                <a:ext cx="4905601" cy="57135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Pentagon 4"/>
              <p:cNvSpPr/>
              <p:nvPr/>
            </p:nvSpPr>
            <p:spPr>
              <a:xfrm>
                <a:off x="3449804" y="1311698"/>
                <a:ext cx="4762763" cy="571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951" tIns="99060" rIns="184912" bIns="99060" numCol="1" spcCol="1270" anchor="ctr" anchorCtr="0">
                <a:noAutofit/>
              </a:bodyPr>
              <a:lstStyle/>
              <a:p>
                <a:pPr lvl="0" algn="l" defTabSz="1155700">
                  <a:lnSpc>
                    <a:spcPct val="90000"/>
                  </a:lnSpc>
                  <a:spcBef>
                    <a:spcPct val="0"/>
                  </a:spcBef>
                  <a:spcAft>
                    <a:spcPct val="35000"/>
                  </a:spcAft>
                </a:pPr>
                <a:r>
                  <a:rPr lang="en-US" sz="2600" b="1" kern="1200" dirty="0" smtClean="0"/>
                  <a:t>1. Keep it DRY</a:t>
                </a:r>
                <a:endParaRPr lang="en-US" sz="2600" b="1" kern="1200" dirty="0"/>
              </a:p>
            </p:txBody>
          </p:sp>
        </p:grpSp>
        <p:sp>
          <p:nvSpPr>
            <p:cNvPr id="37" name="Oval 36"/>
            <p:cNvSpPr/>
            <p:nvPr/>
          </p:nvSpPr>
          <p:spPr>
            <a:xfrm>
              <a:off x="3021288" y="1311698"/>
              <a:ext cx="571354" cy="571354"/>
            </a:xfrm>
            <a:prstGeom prst="ellipse">
              <a:avLst/>
            </a:prstGeom>
            <a:blipFill rotWithShape="0">
              <a:blip r:embed="rId3">
                <a:duotone>
                  <a:schemeClr val="accent1">
                    <a:shade val="45000"/>
                    <a:satMod val="135000"/>
                  </a:schemeClr>
                  <a:prstClr val="white"/>
                </a:duotone>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0" name="Group 39"/>
          <p:cNvGrpSpPr/>
          <p:nvPr/>
        </p:nvGrpSpPr>
        <p:grpSpPr>
          <a:xfrm>
            <a:off x="3005799" y="1971423"/>
            <a:ext cx="5206768" cy="571354"/>
            <a:chOff x="3005799" y="1971423"/>
            <a:chExt cx="5206768" cy="571354"/>
          </a:xfrm>
        </p:grpSpPr>
        <p:grpSp>
          <p:nvGrpSpPr>
            <p:cNvPr id="41" name="Group 40"/>
            <p:cNvGrpSpPr/>
            <p:nvPr/>
          </p:nvGrpSpPr>
          <p:grpSpPr>
            <a:xfrm>
              <a:off x="3306966" y="1971423"/>
              <a:ext cx="4905601" cy="571354"/>
              <a:chOff x="1378460" y="660355"/>
              <a:chExt cx="4905601" cy="571354"/>
            </a:xfrm>
          </p:grpSpPr>
          <p:sp>
            <p:nvSpPr>
              <p:cNvPr id="43" name="Pentagon 42"/>
              <p:cNvSpPr/>
              <p:nvPr/>
            </p:nvSpPr>
            <p:spPr>
              <a:xfrm rot="10800000">
                <a:off x="1378460" y="660355"/>
                <a:ext cx="4905601" cy="57135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Pentagon 7"/>
              <p:cNvSpPr/>
              <p:nvPr/>
            </p:nvSpPr>
            <p:spPr>
              <a:xfrm rot="21600000">
                <a:off x="1521298" y="660355"/>
                <a:ext cx="4762763" cy="571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951" tIns="99060" rIns="184912" bIns="99060" numCol="1" spcCol="1270" anchor="ctr" anchorCtr="0">
                <a:noAutofit/>
              </a:bodyPr>
              <a:lstStyle/>
              <a:p>
                <a:pPr lvl="0" algn="l" defTabSz="1155700">
                  <a:lnSpc>
                    <a:spcPct val="90000"/>
                  </a:lnSpc>
                  <a:spcBef>
                    <a:spcPct val="0"/>
                  </a:spcBef>
                  <a:spcAft>
                    <a:spcPct val="35000"/>
                  </a:spcAft>
                </a:pPr>
                <a:r>
                  <a:rPr lang="en-US" sz="2600" b="1" kern="1200" dirty="0" smtClean="0"/>
                  <a:t>2. Keep it CLEAN</a:t>
                </a:r>
                <a:endParaRPr lang="en-US" sz="2600" b="1" kern="1200" dirty="0"/>
              </a:p>
            </p:txBody>
          </p:sp>
        </p:grpSp>
        <p:sp>
          <p:nvSpPr>
            <p:cNvPr id="42" name="Rectangle 41"/>
            <p:cNvSpPr/>
            <p:nvPr/>
          </p:nvSpPr>
          <p:spPr>
            <a:xfrm>
              <a:off x="3005799" y="1971423"/>
              <a:ext cx="571354" cy="571354"/>
            </a:xfrm>
            <a:prstGeom prst="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5" name="Group 44"/>
          <p:cNvGrpSpPr/>
          <p:nvPr/>
        </p:nvGrpSpPr>
        <p:grpSpPr>
          <a:xfrm>
            <a:off x="3021288" y="2631147"/>
            <a:ext cx="5191279" cy="571354"/>
            <a:chOff x="3021288" y="2631147"/>
            <a:chExt cx="5191279" cy="571354"/>
          </a:xfrm>
        </p:grpSpPr>
        <p:grpSp>
          <p:nvGrpSpPr>
            <p:cNvPr id="46" name="Group 45"/>
            <p:cNvGrpSpPr/>
            <p:nvPr/>
          </p:nvGrpSpPr>
          <p:grpSpPr>
            <a:xfrm>
              <a:off x="3306966" y="2631147"/>
              <a:ext cx="4905601" cy="571354"/>
              <a:chOff x="1378460" y="1320079"/>
              <a:chExt cx="4905601" cy="571354"/>
            </a:xfrm>
          </p:grpSpPr>
          <p:sp>
            <p:nvSpPr>
              <p:cNvPr id="48" name="Pentagon 47"/>
              <p:cNvSpPr/>
              <p:nvPr/>
            </p:nvSpPr>
            <p:spPr>
              <a:xfrm rot="10800000">
                <a:off x="1378460" y="1320079"/>
                <a:ext cx="4905601" cy="57135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Pentagon 10"/>
              <p:cNvSpPr/>
              <p:nvPr/>
            </p:nvSpPr>
            <p:spPr>
              <a:xfrm rot="21600000">
                <a:off x="1521298" y="1320079"/>
                <a:ext cx="4762763" cy="571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951" tIns="99060" rIns="184912" bIns="99060" numCol="1" spcCol="1270" anchor="ctr" anchorCtr="0">
                <a:noAutofit/>
              </a:bodyPr>
              <a:lstStyle/>
              <a:p>
                <a:pPr lvl="0" algn="l" defTabSz="1155700">
                  <a:lnSpc>
                    <a:spcPct val="90000"/>
                  </a:lnSpc>
                  <a:spcBef>
                    <a:spcPct val="0"/>
                  </a:spcBef>
                  <a:spcAft>
                    <a:spcPct val="35000"/>
                  </a:spcAft>
                </a:pPr>
                <a:r>
                  <a:rPr lang="en-US" sz="2600" b="1" kern="1200" dirty="0" smtClean="0"/>
                  <a:t>3. Keep it PEST-FREE</a:t>
                </a:r>
                <a:endParaRPr lang="en-US" sz="2600" b="1" kern="1200" dirty="0"/>
              </a:p>
            </p:txBody>
          </p:sp>
        </p:grpSp>
        <p:sp>
          <p:nvSpPr>
            <p:cNvPr id="47" name="Oval 46"/>
            <p:cNvSpPr/>
            <p:nvPr/>
          </p:nvSpPr>
          <p:spPr>
            <a:xfrm>
              <a:off x="3021288" y="2631147"/>
              <a:ext cx="571354" cy="571354"/>
            </a:xfrm>
            <a:prstGeom prst="ellipse">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50" name="Group 49"/>
          <p:cNvGrpSpPr/>
          <p:nvPr/>
        </p:nvGrpSpPr>
        <p:grpSpPr>
          <a:xfrm>
            <a:off x="3021288" y="3270325"/>
            <a:ext cx="5191279" cy="571354"/>
            <a:chOff x="3021288" y="3270325"/>
            <a:chExt cx="5191279" cy="571354"/>
          </a:xfrm>
        </p:grpSpPr>
        <p:grpSp>
          <p:nvGrpSpPr>
            <p:cNvPr id="51" name="Group 50"/>
            <p:cNvGrpSpPr/>
            <p:nvPr/>
          </p:nvGrpSpPr>
          <p:grpSpPr>
            <a:xfrm>
              <a:off x="3306966" y="3270325"/>
              <a:ext cx="4905601" cy="571354"/>
              <a:chOff x="1378460" y="1959257"/>
              <a:chExt cx="4905601" cy="571354"/>
            </a:xfrm>
          </p:grpSpPr>
          <p:sp>
            <p:nvSpPr>
              <p:cNvPr id="53" name="Pentagon 52"/>
              <p:cNvSpPr/>
              <p:nvPr/>
            </p:nvSpPr>
            <p:spPr>
              <a:xfrm rot="10800000">
                <a:off x="1378460" y="1959257"/>
                <a:ext cx="4905601" cy="57135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Pentagon 13"/>
              <p:cNvSpPr/>
              <p:nvPr/>
            </p:nvSpPr>
            <p:spPr>
              <a:xfrm rot="21600000">
                <a:off x="1521298" y="1959257"/>
                <a:ext cx="4762763" cy="571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951" tIns="99060" rIns="184912" bIns="99060" numCol="1" spcCol="1270" anchor="ctr" anchorCtr="0">
                <a:noAutofit/>
              </a:bodyPr>
              <a:lstStyle/>
              <a:p>
                <a:pPr lvl="0" algn="l" defTabSz="1155700">
                  <a:lnSpc>
                    <a:spcPct val="90000"/>
                  </a:lnSpc>
                  <a:spcBef>
                    <a:spcPct val="0"/>
                  </a:spcBef>
                  <a:spcAft>
                    <a:spcPct val="35000"/>
                  </a:spcAft>
                </a:pPr>
                <a:r>
                  <a:rPr lang="en-US" sz="2600" b="1" kern="1200" dirty="0" smtClean="0"/>
                  <a:t>4. Keep it VENTILATED</a:t>
                </a:r>
                <a:endParaRPr lang="en-US" sz="2600" b="1" kern="1200" dirty="0"/>
              </a:p>
            </p:txBody>
          </p:sp>
        </p:grpSp>
        <p:sp>
          <p:nvSpPr>
            <p:cNvPr id="52" name="Oval 51"/>
            <p:cNvSpPr/>
            <p:nvPr/>
          </p:nvSpPr>
          <p:spPr>
            <a:xfrm>
              <a:off x="3021288" y="3270325"/>
              <a:ext cx="571354" cy="571354"/>
            </a:xfrm>
            <a:prstGeom prst="ellipse">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55" name="Group 54"/>
          <p:cNvGrpSpPr/>
          <p:nvPr/>
        </p:nvGrpSpPr>
        <p:grpSpPr>
          <a:xfrm>
            <a:off x="3021288" y="3919776"/>
            <a:ext cx="5191279" cy="571354"/>
            <a:chOff x="3021288" y="3919776"/>
            <a:chExt cx="5191279" cy="571354"/>
          </a:xfrm>
        </p:grpSpPr>
        <p:grpSp>
          <p:nvGrpSpPr>
            <p:cNvPr id="56" name="Group 55"/>
            <p:cNvGrpSpPr/>
            <p:nvPr/>
          </p:nvGrpSpPr>
          <p:grpSpPr>
            <a:xfrm>
              <a:off x="3306966" y="3919776"/>
              <a:ext cx="4905601" cy="571354"/>
              <a:chOff x="1378460" y="2608708"/>
              <a:chExt cx="4905601" cy="571354"/>
            </a:xfrm>
          </p:grpSpPr>
          <p:sp>
            <p:nvSpPr>
              <p:cNvPr id="58" name="Pentagon 57"/>
              <p:cNvSpPr/>
              <p:nvPr/>
            </p:nvSpPr>
            <p:spPr>
              <a:xfrm rot="10800000">
                <a:off x="1378460" y="2608708"/>
                <a:ext cx="4905601" cy="57135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Pentagon 16"/>
              <p:cNvSpPr/>
              <p:nvPr/>
            </p:nvSpPr>
            <p:spPr>
              <a:xfrm rot="21600000">
                <a:off x="1521298" y="2608708"/>
                <a:ext cx="4762763" cy="571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951" tIns="99060" rIns="184912" bIns="99060" numCol="1" spcCol="1270" anchor="ctr" anchorCtr="0">
                <a:noAutofit/>
              </a:bodyPr>
              <a:lstStyle/>
              <a:p>
                <a:pPr lvl="0" algn="l" defTabSz="1155700">
                  <a:lnSpc>
                    <a:spcPct val="90000"/>
                  </a:lnSpc>
                  <a:spcBef>
                    <a:spcPct val="0"/>
                  </a:spcBef>
                  <a:spcAft>
                    <a:spcPct val="35000"/>
                  </a:spcAft>
                </a:pPr>
                <a:r>
                  <a:rPr lang="en-US" sz="2600" b="1" kern="1200" dirty="0" smtClean="0"/>
                  <a:t>5. Keep it SAFE</a:t>
                </a:r>
                <a:endParaRPr lang="en-US" sz="2600" b="1" kern="1200" dirty="0"/>
              </a:p>
            </p:txBody>
          </p:sp>
        </p:grpSp>
        <p:sp>
          <p:nvSpPr>
            <p:cNvPr id="57" name="Oval 56"/>
            <p:cNvSpPr/>
            <p:nvPr/>
          </p:nvSpPr>
          <p:spPr>
            <a:xfrm>
              <a:off x="3021288" y="3919776"/>
              <a:ext cx="571354" cy="571354"/>
            </a:xfrm>
            <a:prstGeom prst="ellipse">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60" name="Group 59"/>
          <p:cNvGrpSpPr/>
          <p:nvPr/>
        </p:nvGrpSpPr>
        <p:grpSpPr>
          <a:xfrm>
            <a:off x="3021288" y="4548682"/>
            <a:ext cx="5191279" cy="600801"/>
            <a:chOff x="3021288" y="4548682"/>
            <a:chExt cx="5191279" cy="600801"/>
          </a:xfrm>
        </p:grpSpPr>
        <p:grpSp>
          <p:nvGrpSpPr>
            <p:cNvPr id="61" name="Group 60"/>
            <p:cNvGrpSpPr/>
            <p:nvPr/>
          </p:nvGrpSpPr>
          <p:grpSpPr>
            <a:xfrm>
              <a:off x="3306966" y="4578129"/>
              <a:ext cx="4905601" cy="571354"/>
              <a:chOff x="1378460" y="3267061"/>
              <a:chExt cx="4905601" cy="571354"/>
            </a:xfrm>
          </p:grpSpPr>
          <p:sp>
            <p:nvSpPr>
              <p:cNvPr id="63" name="Pentagon 62"/>
              <p:cNvSpPr/>
              <p:nvPr/>
            </p:nvSpPr>
            <p:spPr>
              <a:xfrm rot="10800000">
                <a:off x="1378460" y="3267061"/>
                <a:ext cx="4905601" cy="57135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Pentagon 19"/>
              <p:cNvSpPr/>
              <p:nvPr/>
            </p:nvSpPr>
            <p:spPr>
              <a:xfrm rot="21600000">
                <a:off x="1521298" y="3267061"/>
                <a:ext cx="4762763" cy="571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951" tIns="99060" rIns="184912" bIns="99060" numCol="1" spcCol="1270" anchor="ctr" anchorCtr="0">
                <a:noAutofit/>
              </a:bodyPr>
              <a:lstStyle/>
              <a:p>
                <a:pPr lvl="0" algn="l" defTabSz="1155700">
                  <a:lnSpc>
                    <a:spcPct val="90000"/>
                  </a:lnSpc>
                  <a:spcBef>
                    <a:spcPct val="0"/>
                  </a:spcBef>
                  <a:spcAft>
                    <a:spcPct val="35000"/>
                  </a:spcAft>
                </a:pPr>
                <a:r>
                  <a:rPr lang="en-US" sz="2600" b="1" kern="1200" dirty="0" smtClean="0"/>
                  <a:t>6. Keep it CONTAMINANT-FREE</a:t>
                </a:r>
                <a:endParaRPr lang="en-US" sz="2600" b="1" kern="1200" dirty="0"/>
              </a:p>
            </p:txBody>
          </p:sp>
        </p:grpSp>
        <p:sp>
          <p:nvSpPr>
            <p:cNvPr id="62" name="Oval 61"/>
            <p:cNvSpPr/>
            <p:nvPr/>
          </p:nvSpPr>
          <p:spPr>
            <a:xfrm>
              <a:off x="3021288" y="4548682"/>
              <a:ext cx="571354" cy="571354"/>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65" name="Group 64"/>
          <p:cNvGrpSpPr/>
          <p:nvPr/>
        </p:nvGrpSpPr>
        <p:grpSpPr>
          <a:xfrm>
            <a:off x="3021288" y="5228952"/>
            <a:ext cx="5191279" cy="571354"/>
            <a:chOff x="3021288" y="5228952"/>
            <a:chExt cx="5191279" cy="571354"/>
          </a:xfrm>
        </p:grpSpPr>
        <p:grpSp>
          <p:nvGrpSpPr>
            <p:cNvPr id="66" name="Group 65"/>
            <p:cNvGrpSpPr/>
            <p:nvPr/>
          </p:nvGrpSpPr>
          <p:grpSpPr>
            <a:xfrm>
              <a:off x="3306966" y="5228952"/>
              <a:ext cx="4905601" cy="571354"/>
              <a:chOff x="1378460" y="3917884"/>
              <a:chExt cx="4905601" cy="571354"/>
            </a:xfrm>
          </p:grpSpPr>
          <p:sp>
            <p:nvSpPr>
              <p:cNvPr id="68" name="Pentagon 67"/>
              <p:cNvSpPr/>
              <p:nvPr/>
            </p:nvSpPr>
            <p:spPr>
              <a:xfrm rot="10800000">
                <a:off x="1378460" y="3917884"/>
                <a:ext cx="4905601" cy="57135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Pentagon 22"/>
              <p:cNvSpPr/>
              <p:nvPr/>
            </p:nvSpPr>
            <p:spPr>
              <a:xfrm rot="21600000">
                <a:off x="1521298" y="3917884"/>
                <a:ext cx="4762763" cy="571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951" tIns="99060" rIns="184912" bIns="99060" numCol="1" spcCol="1270" anchor="ctr" anchorCtr="0">
                <a:noAutofit/>
              </a:bodyPr>
              <a:lstStyle/>
              <a:p>
                <a:pPr lvl="0" algn="l" defTabSz="1155700">
                  <a:lnSpc>
                    <a:spcPct val="90000"/>
                  </a:lnSpc>
                  <a:spcBef>
                    <a:spcPct val="0"/>
                  </a:spcBef>
                  <a:spcAft>
                    <a:spcPct val="35000"/>
                  </a:spcAft>
                </a:pPr>
                <a:r>
                  <a:rPr lang="en-US" sz="2600" b="1" kern="1200" dirty="0" smtClean="0"/>
                  <a:t>7. Keep it MAINTAINED</a:t>
                </a:r>
                <a:endParaRPr lang="en-US" sz="2600" b="1" kern="1200" dirty="0"/>
              </a:p>
            </p:txBody>
          </p:sp>
        </p:grpSp>
        <p:sp>
          <p:nvSpPr>
            <p:cNvPr id="67" name="Oval 66"/>
            <p:cNvSpPr/>
            <p:nvPr/>
          </p:nvSpPr>
          <p:spPr>
            <a:xfrm>
              <a:off x="3021288" y="5228952"/>
              <a:ext cx="571354" cy="571354"/>
            </a:xfrm>
            <a:prstGeom prst="ellipse">
              <a:avLst/>
            </a:prstGeom>
            <a:blipFill rotWithShape="0">
              <a:blip r:embed="rId9"/>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9495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450" decel="100000" fill="hold"/>
                                        <p:tgtEl>
                                          <p:spTgt spid="3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450" decel="100000" fill="hold"/>
                                        <p:tgtEl>
                                          <p:spTgt spid="4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450" decel="100000" fill="hold"/>
                                        <p:tgtEl>
                                          <p:spTgt spid="45"/>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45"/>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anim calcmode="lin" valueType="num">
                                      <p:cBhvr>
                                        <p:cTn id="26" dur="500" fill="hold"/>
                                        <p:tgtEl>
                                          <p:spTgt spid="50"/>
                                        </p:tgtEl>
                                        <p:attrNameLst>
                                          <p:attrName>ppt_x</p:attrName>
                                        </p:attrNameLst>
                                      </p:cBhvr>
                                      <p:tavLst>
                                        <p:tav tm="0">
                                          <p:val>
                                            <p:strVal val="#ppt_x"/>
                                          </p:val>
                                        </p:tav>
                                        <p:tav tm="100000">
                                          <p:val>
                                            <p:strVal val="#ppt_x"/>
                                          </p:val>
                                        </p:tav>
                                      </p:tavLst>
                                    </p:anim>
                                    <p:anim calcmode="lin" valueType="num">
                                      <p:cBhvr>
                                        <p:cTn id="27" dur="450" decel="100000" fill="hold"/>
                                        <p:tgtEl>
                                          <p:spTgt spid="50"/>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5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strVal val="#ppt_x"/>
                                          </p:val>
                                        </p:tav>
                                        <p:tav tm="100000">
                                          <p:val>
                                            <p:strVal val="#ppt_x"/>
                                          </p:val>
                                        </p:tav>
                                      </p:tavLst>
                                    </p:anim>
                                    <p:anim calcmode="lin" valueType="num">
                                      <p:cBhvr>
                                        <p:cTn id="33" dur="450" decel="100000" fill="hold"/>
                                        <p:tgtEl>
                                          <p:spTgt spid="55"/>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55"/>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anim calcmode="lin" valueType="num">
                                      <p:cBhvr>
                                        <p:cTn id="38" dur="500" fill="hold"/>
                                        <p:tgtEl>
                                          <p:spTgt spid="60"/>
                                        </p:tgtEl>
                                        <p:attrNameLst>
                                          <p:attrName>ppt_x</p:attrName>
                                        </p:attrNameLst>
                                      </p:cBhvr>
                                      <p:tavLst>
                                        <p:tav tm="0">
                                          <p:val>
                                            <p:strVal val="#ppt_x"/>
                                          </p:val>
                                        </p:tav>
                                        <p:tav tm="100000">
                                          <p:val>
                                            <p:strVal val="#ppt_x"/>
                                          </p:val>
                                        </p:tav>
                                      </p:tavLst>
                                    </p:anim>
                                    <p:anim calcmode="lin" valueType="num">
                                      <p:cBhvr>
                                        <p:cTn id="39" dur="450" decel="100000" fill="hold"/>
                                        <p:tgtEl>
                                          <p:spTgt spid="60"/>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60"/>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450" decel="100000" fill="hold"/>
                                        <p:tgtEl>
                                          <p:spTgt spid="65"/>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65"/>
                                        </p:tgtEl>
                                        <p:attrNameLst>
                                          <p:attrName>ppt_y</p:attrName>
                                        </p:attrNameLst>
                                      </p:cBhvr>
                                      <p:tavLst>
                                        <p:tav tm="0">
                                          <p:val>
                                            <p:strVal val="#ppt_y-.03"/>
                                          </p:val>
                                        </p:tav>
                                        <p:tav tm="100000">
                                          <p:val>
                                            <p:strVal val="#ppt_y"/>
                                          </p:val>
                                        </p:tav>
                                      </p:tavLst>
                                    </p:anim>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143000"/>
          </a:xfrm>
        </p:spPr>
        <p:txBody>
          <a:bodyPr>
            <a:normAutofit/>
          </a:bodyPr>
          <a:lstStyle/>
          <a:p>
            <a:pPr algn="ctr"/>
            <a:r>
              <a:rPr lang="en-US" dirty="0" smtClean="0"/>
              <a:t>Healthy Cleaning Guidelines</a:t>
            </a:r>
          </a:p>
        </p:txBody>
      </p:sp>
      <p:graphicFrame>
        <p:nvGraphicFramePr>
          <p:cNvPr id="6" name="Diagram 5"/>
          <p:cNvGraphicFramePr/>
          <p:nvPr>
            <p:extLst>
              <p:ext uri="{D42A27DB-BD31-4B8C-83A1-F6EECF244321}">
                <p14:modId xmlns:p14="http://schemas.microsoft.com/office/powerpoint/2010/main" val="1821550008"/>
              </p:ext>
            </p:extLst>
          </p:nvPr>
        </p:nvGraphicFramePr>
        <p:xfrm>
          <a:off x="317863" y="1084545"/>
          <a:ext cx="8508275" cy="4688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1143000"/>
          </a:xfrm>
        </p:spPr>
        <p:txBody>
          <a:bodyPr>
            <a:normAutofit/>
          </a:bodyPr>
          <a:lstStyle/>
          <a:p>
            <a:pPr algn="ctr"/>
            <a:r>
              <a:rPr lang="en-US" dirty="0" smtClean="0"/>
              <a:t>Make buildings more cleanable </a:t>
            </a:r>
          </a:p>
        </p:txBody>
      </p:sp>
      <p:sp>
        <p:nvSpPr>
          <p:cNvPr id="25603" name="Rectangle 3"/>
          <p:cNvSpPr>
            <a:spLocks noGrp="1" noChangeArrowheads="1"/>
          </p:cNvSpPr>
          <p:nvPr>
            <p:ph type="body" idx="1"/>
          </p:nvPr>
        </p:nvSpPr>
        <p:spPr/>
        <p:txBody>
          <a:bodyPr/>
          <a:lstStyle/>
          <a:p>
            <a:r>
              <a:rPr lang="en-US" dirty="0" smtClean="0"/>
              <a:t>Dust walk-off systems at entryways</a:t>
            </a:r>
          </a:p>
          <a:p>
            <a:r>
              <a:rPr lang="en-US" dirty="0" smtClean="0"/>
              <a:t>Dust-creating activities away from people</a:t>
            </a:r>
          </a:p>
          <a:p>
            <a:r>
              <a:rPr lang="en-US" dirty="0" smtClean="0"/>
              <a:t>Smooth, cleanable surfaces</a:t>
            </a:r>
          </a:p>
          <a:p>
            <a:r>
              <a:rPr lang="en-US" dirty="0" smtClean="0"/>
              <a:t>Effective storage space</a:t>
            </a:r>
          </a:p>
          <a:p>
            <a:r>
              <a:rPr lang="en-US" dirty="0" smtClean="0"/>
              <a:t>Flooring that is easy to clean</a:t>
            </a:r>
          </a:p>
          <a:p>
            <a:r>
              <a:rPr lang="en-US" dirty="0" smtClean="0"/>
              <a:t>Vacuums with good filtration and easy to use</a:t>
            </a:r>
          </a:p>
        </p:txBody>
      </p:sp>
      <p:sp>
        <p:nvSpPr>
          <p:cNvPr id="2" name="Slide Number Placeholder 1"/>
          <p:cNvSpPr>
            <a:spLocks noGrp="1"/>
          </p:cNvSpPr>
          <p:nvPr>
            <p:ph type="sldNum" sz="quarter" idx="4"/>
          </p:nvPr>
        </p:nvSpPr>
        <p:spPr/>
        <p:txBody>
          <a:bodyPr/>
          <a:lstStyle/>
          <a:p>
            <a:fld id="{CCC26ED0-37DF-492D-B56A-3B24E41DDF89}"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58"/>
            <a:ext cx="9144000" cy="1143000"/>
          </a:xfrm>
        </p:spPr>
        <p:txBody>
          <a:bodyPr>
            <a:normAutofit/>
          </a:bodyPr>
          <a:lstStyle/>
          <a:p>
            <a:pPr algn="ctr"/>
            <a:r>
              <a:rPr lang="en-US" sz="3600" dirty="0" smtClean="0"/>
              <a:t>Codes Related to Pests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6724098"/>
              </p:ext>
            </p:extLst>
          </p:nvPr>
        </p:nvGraphicFramePr>
        <p:xfrm>
          <a:off x="452825" y="948256"/>
          <a:ext cx="8272215" cy="5739883"/>
        </p:xfrm>
        <a:graphic>
          <a:graphicData uri="http://schemas.openxmlformats.org/drawingml/2006/table">
            <a:tbl>
              <a:tblPr firstRow="1" bandRow="1">
                <a:tableStyleId>{5C22544A-7EE6-4342-B048-85BDC9FD1C3A}</a:tableStyleId>
              </a:tblPr>
              <a:tblGrid>
                <a:gridCol w="2781441"/>
                <a:gridCol w="2743200"/>
                <a:gridCol w="2747574"/>
              </a:tblGrid>
              <a:tr h="511842">
                <a:tc>
                  <a:txBody>
                    <a:bodyPr/>
                    <a:lstStyle/>
                    <a:p>
                      <a:pPr algn="ctr"/>
                      <a:r>
                        <a:rPr lang="en-US" dirty="0" smtClean="0"/>
                        <a:t>IPMC</a:t>
                      </a:r>
                      <a:endParaRPr lang="en-US" dirty="0"/>
                    </a:p>
                  </a:txBody>
                  <a:tcPr/>
                </a:tc>
                <a:tc>
                  <a:txBody>
                    <a:bodyPr/>
                    <a:lstStyle/>
                    <a:p>
                      <a:pPr algn="ctr"/>
                      <a:r>
                        <a:rPr lang="en-US" dirty="0" smtClean="0"/>
                        <a:t>NHHS</a:t>
                      </a:r>
                      <a:endParaRPr lang="en-US" dirty="0"/>
                    </a:p>
                  </a:txBody>
                  <a:tcPr/>
                </a:tc>
                <a:tc>
                  <a:txBody>
                    <a:bodyPr/>
                    <a:lstStyle/>
                    <a:p>
                      <a:pPr algn="ctr"/>
                      <a:r>
                        <a:rPr lang="en-US" dirty="0" smtClean="0"/>
                        <a:t>Local</a:t>
                      </a:r>
                      <a:endParaRPr lang="en-US" dirty="0"/>
                    </a:p>
                  </a:txBody>
                  <a:tcPr/>
                </a:tc>
              </a:tr>
              <a:tr h="1056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302.5 Rodent harborage</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cs typeface="Calibri"/>
                        </a:rPr>
                        <a:t>1.1.2. Owner and integrated pest management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1476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304.5 Foundation walls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304.14 Insect screens</a:t>
                      </a:r>
                      <a:endParaRPr lang="en-US" sz="18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304.17</a:t>
                      </a:r>
                      <a:r>
                        <a:rPr lang="en-US" sz="1800" b="1" baseline="0" dirty="0" smtClean="0"/>
                        <a:t> Basement window guards</a:t>
                      </a:r>
                      <a:endParaRPr lang="en-US" sz="18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cs typeface="Calibri"/>
                        </a:rPr>
                        <a:t>1.2.2. Occupant</a:t>
                      </a:r>
                      <a:r>
                        <a:rPr lang="en-US" sz="1800" b="1" baseline="0" dirty="0" smtClean="0">
                          <a:solidFill>
                            <a:schemeClr val="tx1"/>
                          </a:solidFill>
                          <a:latin typeface="+mn-lt"/>
                          <a:cs typeface="Calibri"/>
                        </a:rPr>
                        <a:t> and </a:t>
                      </a:r>
                      <a:r>
                        <a:rPr lang="en-US" sz="1800" b="1" dirty="0" smtClean="0">
                          <a:solidFill>
                            <a:schemeClr val="tx1"/>
                          </a:solidFill>
                          <a:latin typeface="+mn-lt"/>
                          <a:cs typeface="Calibri"/>
                        </a:rPr>
                        <a:t>integrated pest management</a:t>
                      </a:r>
                    </a:p>
                    <a:p>
                      <a:endParaRPr lang="en-US" sz="1800" b="0" dirty="0"/>
                    </a:p>
                  </a:txBody>
                  <a:tcPr/>
                </a:tc>
                <a:tc>
                  <a:txBody>
                    <a:bodyPr/>
                    <a:lstStyle/>
                    <a:p>
                      <a:endParaRPr lang="en-US" sz="1800" dirty="0"/>
                    </a:p>
                  </a:txBody>
                  <a:tcPr/>
                </a:tc>
              </a:tr>
              <a:tr h="2694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309.1 Infestation</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309.2 Owner</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309.3 Single occupant</a:t>
                      </a:r>
                      <a:endParaRPr lang="en-US" sz="1800" dirty="0" smtClean="0"/>
                    </a:p>
                    <a:p>
                      <a:r>
                        <a:rPr lang="en-US" sz="1800" b="1" dirty="0" smtClean="0"/>
                        <a:t>309.4 Multiple occupancy</a:t>
                      </a:r>
                    </a:p>
                    <a:p>
                      <a:r>
                        <a:rPr lang="en-US" sz="1800" b="1" dirty="0" smtClean="0"/>
                        <a:t>309.5 Occupant</a:t>
                      </a:r>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cs typeface="Calibri"/>
                        </a:rPr>
                        <a:t>6.3.2.1 Stored</a:t>
                      </a:r>
                      <a:r>
                        <a:rPr lang="en-US" sz="1800" b="1" baseline="0" dirty="0" smtClean="0">
                          <a:solidFill>
                            <a:schemeClr val="tx1"/>
                          </a:solidFill>
                          <a:latin typeface="+mn-lt"/>
                          <a:cs typeface="Calibri"/>
                        </a:rPr>
                        <a:t> materials</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cs typeface="Calibri"/>
                        </a:rPr>
                        <a:t>6.3.3. Adequate screens</a:t>
                      </a:r>
                      <a:endParaRPr lang="en-US" sz="1800" b="1" dirty="0" smtClean="0"/>
                    </a:p>
                    <a:p>
                      <a:r>
                        <a:rPr lang="en-US" sz="1800" b="1" dirty="0" smtClean="0">
                          <a:solidFill>
                            <a:schemeClr val="tx1"/>
                          </a:solidFill>
                          <a:latin typeface="+mn-lt"/>
                          <a:cs typeface="Calibri"/>
                        </a:rPr>
                        <a:t>6.3.4 No</a:t>
                      </a:r>
                      <a:r>
                        <a:rPr lang="en-US" sz="1800" b="1" baseline="0" dirty="0" smtClean="0">
                          <a:solidFill>
                            <a:schemeClr val="tx1"/>
                          </a:solidFill>
                          <a:latin typeface="+mn-lt"/>
                          <a:cs typeface="Calibri"/>
                        </a:rPr>
                        <a:t> h</a:t>
                      </a:r>
                      <a:r>
                        <a:rPr lang="en-US" sz="1800" b="1" dirty="0" smtClean="0">
                          <a:solidFill>
                            <a:schemeClr val="tx1"/>
                          </a:solidFill>
                          <a:latin typeface="+mn-lt"/>
                          <a:cs typeface="Calibri"/>
                        </a:rPr>
                        <a:t>oles or</a:t>
                      </a:r>
                      <a:r>
                        <a:rPr lang="en-US" sz="1800" b="1" baseline="0" dirty="0" smtClean="0">
                          <a:solidFill>
                            <a:schemeClr val="tx1"/>
                          </a:solidFill>
                          <a:latin typeface="+mn-lt"/>
                          <a:cs typeface="Calibri"/>
                        </a:rPr>
                        <a:t> open joints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cs typeface="Calibri"/>
                        </a:rPr>
                        <a:t>6.3.4.1. Sealed with low-VOC caulk or closed-cell insulation</a:t>
                      </a:r>
                      <a:endParaRPr lang="en-US" sz="1800" b="1" dirty="0" smtClean="0"/>
                    </a:p>
                    <a:p>
                      <a:r>
                        <a:rPr lang="en-US" sz="1800" b="1" dirty="0" smtClean="0"/>
                        <a:t>6.3.5. Infestation</a:t>
                      </a:r>
                      <a:endParaRPr lang="en-US" sz="1800" b="1" dirty="0"/>
                    </a:p>
                  </a:txBody>
                  <a:tcPr/>
                </a:tc>
                <a:tc>
                  <a:txBody>
                    <a:bodyPr/>
                    <a:lstStyle/>
                    <a:p>
                      <a:endParaRPr lang="en-US" sz="1800" dirty="0"/>
                    </a:p>
                  </a:txBody>
                  <a:tcPr/>
                </a:tc>
              </a:tr>
            </a:tbl>
          </a:graphicData>
        </a:graphic>
      </p:graphicFrame>
      <p:sp>
        <p:nvSpPr>
          <p:cNvPr id="4" name="Slide Number Placeholder 3"/>
          <p:cNvSpPr>
            <a:spLocks noGrp="1"/>
          </p:cNvSpPr>
          <p:nvPr>
            <p:ph type="sldNum" sz="quarter" idx="4"/>
          </p:nvPr>
        </p:nvSpPr>
        <p:spPr/>
        <p:txBody>
          <a:bodyPr/>
          <a:lstStyle/>
          <a:p>
            <a:fld id="{CCC26ED0-37DF-492D-B56A-3B24E41DDF89}" type="slidenum">
              <a:rPr lang="en-US" smtClean="0"/>
              <a:pPr/>
              <a:t>12</a:t>
            </a:fld>
            <a:endParaRPr lang="en-US" dirty="0"/>
          </a:p>
        </p:txBody>
      </p:sp>
    </p:spTree>
    <p:extLst>
      <p:ext uri="{BB962C8B-B14F-4D97-AF65-F5344CB8AC3E}">
        <p14:creationId xmlns:p14="http://schemas.microsoft.com/office/powerpoint/2010/main" val="2042486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63288"/>
            <a:ext cx="9144000" cy="1143000"/>
          </a:xfrm>
        </p:spPr>
        <p:txBody>
          <a:bodyPr>
            <a:normAutofit/>
          </a:bodyPr>
          <a:lstStyle/>
          <a:p>
            <a:pPr algn="ctr" eaLnBrk="1" hangingPunct="1"/>
            <a:r>
              <a:rPr lang="en-US" dirty="0" smtClean="0"/>
              <a:t>Keep It Pest-Free</a:t>
            </a:r>
          </a:p>
        </p:txBody>
      </p:sp>
      <p:sp>
        <p:nvSpPr>
          <p:cNvPr id="53251" name="Content Placeholder 4"/>
          <p:cNvSpPr>
            <a:spLocks noGrp="1"/>
          </p:cNvSpPr>
          <p:nvPr>
            <p:ph idx="1"/>
          </p:nvPr>
        </p:nvSpPr>
        <p:spPr>
          <a:xfrm>
            <a:off x="457199" y="984738"/>
            <a:ext cx="8245929" cy="5018502"/>
          </a:xfrm>
        </p:spPr>
        <p:txBody>
          <a:bodyPr>
            <a:normAutofit/>
          </a:bodyPr>
          <a:lstStyle/>
          <a:p>
            <a:pPr eaLnBrk="1" hangingPunct="1"/>
            <a:r>
              <a:rPr lang="en-US" sz="2800" dirty="0" smtClean="0"/>
              <a:t>Pests/pesticides associated with variety of illnesses/diseases</a:t>
            </a:r>
          </a:p>
          <a:p>
            <a:pPr eaLnBrk="1" hangingPunct="1"/>
            <a:r>
              <a:rPr lang="en-US" sz="2800" dirty="0" smtClean="0"/>
              <a:t>Pests are a common (and contentious) issue in public housing</a:t>
            </a:r>
          </a:p>
          <a:p>
            <a:pPr lvl="1"/>
            <a:r>
              <a:rPr lang="en-US" dirty="0" smtClean="0"/>
              <a:t>Who’s responsible for what? </a:t>
            </a:r>
          </a:p>
          <a:p>
            <a:pPr eaLnBrk="1" hangingPunct="1"/>
            <a:r>
              <a:rPr lang="en-US" sz="2800" dirty="0" smtClean="0"/>
              <a:t>Codes may include: insect screens, solid waste management, responsibility for pest management and control, etc.</a:t>
            </a:r>
          </a:p>
          <a:p>
            <a:pPr eaLnBrk="1" hangingPunct="1"/>
            <a:r>
              <a:rPr lang="en-US" sz="2800" dirty="0" smtClean="0"/>
              <a:t>Misapplication or application of pesticides by non-licensed professional is violation of the law</a:t>
            </a:r>
          </a:p>
          <a:p>
            <a:pPr eaLnBrk="1" hangingPunct="1"/>
            <a:endParaRPr lang="en-US" dirty="0" smtClean="0"/>
          </a:p>
          <a:p>
            <a:pPr eaLnBrk="1" hangingPunct="1"/>
            <a:endParaRPr lang="en-US" dirty="0" smtClean="0"/>
          </a:p>
        </p:txBody>
      </p:sp>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13</a:t>
            </a:fld>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2" dur="500"/>
                                        <p:tgtEl>
                                          <p:spTgt spid="5325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15" dur="500"/>
                                        <p:tgtEl>
                                          <p:spTgt spid="532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0" dur="500"/>
                                        <p:tgtEl>
                                          <p:spTgt spid="532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25"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4294967295"/>
          </p:nvPr>
        </p:nvSpPr>
        <p:spPr>
          <a:xfrm>
            <a:off x="6781800" y="6477000"/>
            <a:ext cx="2209800" cy="304800"/>
          </a:xfrm>
          <a:prstGeom prst="rect">
            <a:avLst/>
          </a:prstGeom>
          <a:noFill/>
        </p:spPr>
        <p:txBody>
          <a:bodyPr/>
          <a:lstStyle/>
          <a:p>
            <a:fld id="{B27E363F-0BCF-4320-9D3D-941FEF81C004}" type="slidenum">
              <a:rPr lang="en-US" altLang="en-US" smtClean="0"/>
              <a:pPr/>
              <a:t>14</a:t>
            </a:fld>
            <a:endParaRPr lang="en-US" altLang="en-US" dirty="0" smtClean="0"/>
          </a:p>
        </p:txBody>
      </p:sp>
      <p:sp>
        <p:nvSpPr>
          <p:cNvPr id="73731" name="Rectangle 2"/>
          <p:cNvSpPr>
            <a:spLocks noGrp="1" noChangeArrowheads="1"/>
          </p:cNvSpPr>
          <p:nvPr>
            <p:ph type="title"/>
          </p:nvPr>
        </p:nvSpPr>
        <p:spPr>
          <a:xfrm>
            <a:off x="457199" y="274638"/>
            <a:ext cx="8237029" cy="1143000"/>
          </a:xfrm>
        </p:spPr>
        <p:txBody>
          <a:bodyPr>
            <a:noAutofit/>
          </a:bodyPr>
          <a:lstStyle/>
          <a:p>
            <a:pPr eaLnBrk="1" hangingPunct="1"/>
            <a:r>
              <a:rPr lang="en-US" dirty="0" smtClean="0"/>
              <a:t>Integrated Pest Management (IPM)</a:t>
            </a:r>
          </a:p>
        </p:txBody>
      </p:sp>
      <p:sp>
        <p:nvSpPr>
          <p:cNvPr id="73732" name="Rectangle 3"/>
          <p:cNvSpPr>
            <a:spLocks noGrp="1" noChangeArrowheads="1"/>
          </p:cNvSpPr>
          <p:nvPr>
            <p:ph type="body" idx="1"/>
          </p:nvPr>
        </p:nvSpPr>
        <p:spPr>
          <a:xfrm>
            <a:off x="762000" y="1447800"/>
            <a:ext cx="8077200" cy="4495800"/>
          </a:xfrm>
        </p:spPr>
        <p:txBody>
          <a:bodyPr>
            <a:normAutofit/>
          </a:bodyPr>
          <a:lstStyle/>
          <a:p>
            <a:pPr eaLnBrk="1" hangingPunct="1">
              <a:lnSpc>
                <a:spcPct val="80000"/>
              </a:lnSpc>
              <a:buFont typeface="Zapf Dingbats"/>
              <a:buNone/>
            </a:pPr>
            <a:endParaRPr lang="en-US" sz="1800" dirty="0" smtClean="0"/>
          </a:p>
          <a:p>
            <a:pPr marL="0" indent="0" eaLnBrk="1" hangingPunct="1">
              <a:lnSpc>
                <a:spcPct val="80000"/>
              </a:lnSpc>
              <a:buNone/>
            </a:pPr>
            <a:r>
              <a:rPr lang="en-US" sz="2800" b="1" dirty="0" smtClean="0"/>
              <a:t>INFESTATION.  </a:t>
            </a:r>
            <a:r>
              <a:rPr lang="en-US" sz="2800" dirty="0" smtClean="0"/>
              <a:t>The presence, within or contiguous to, a structure or premises of insects, rats, vermin or other pests. </a:t>
            </a:r>
          </a:p>
          <a:p>
            <a:pPr>
              <a:lnSpc>
                <a:spcPct val="80000"/>
              </a:lnSpc>
            </a:pPr>
            <a:endParaRPr lang="en-US" sz="2800" b="1" dirty="0" smtClean="0"/>
          </a:p>
          <a:p>
            <a:pPr marL="0" indent="0">
              <a:lnSpc>
                <a:spcPct val="80000"/>
              </a:lnSpc>
              <a:buNone/>
            </a:pPr>
            <a:r>
              <a:rPr lang="en-US" sz="2800" b="1" dirty="0" smtClean="0"/>
              <a:t>EXTERMINATION</a:t>
            </a:r>
            <a:r>
              <a:rPr lang="en-US" sz="2800" b="1" dirty="0"/>
              <a:t>.  </a:t>
            </a:r>
            <a:r>
              <a:rPr lang="en-US" sz="2800" dirty="0"/>
              <a:t>The control and elimination of insects, rats or other </a:t>
            </a:r>
            <a:r>
              <a:rPr lang="en-US" sz="2800" dirty="0" smtClean="0"/>
              <a:t>pests by:</a:t>
            </a:r>
            <a:endParaRPr lang="en-US" sz="2800" dirty="0"/>
          </a:p>
          <a:p>
            <a:pPr lvl="1">
              <a:lnSpc>
                <a:spcPct val="80000"/>
              </a:lnSpc>
            </a:pPr>
            <a:r>
              <a:rPr lang="en-US" dirty="0" smtClean="0"/>
              <a:t>Eliminating harborage places</a:t>
            </a:r>
            <a:endParaRPr lang="en-US" dirty="0"/>
          </a:p>
          <a:p>
            <a:pPr lvl="1">
              <a:lnSpc>
                <a:spcPct val="80000"/>
              </a:lnSpc>
            </a:pPr>
            <a:r>
              <a:rPr lang="en-US" dirty="0" smtClean="0"/>
              <a:t>Removing sources of food</a:t>
            </a:r>
            <a:endParaRPr lang="en-US" dirty="0"/>
          </a:p>
          <a:p>
            <a:pPr lvl="1">
              <a:lnSpc>
                <a:spcPct val="80000"/>
              </a:lnSpc>
            </a:pPr>
            <a:r>
              <a:rPr lang="en-US" dirty="0" smtClean="0"/>
              <a:t>Sealing gaps</a:t>
            </a:r>
          </a:p>
          <a:p>
            <a:pPr lvl="1">
              <a:lnSpc>
                <a:spcPct val="80000"/>
              </a:lnSpc>
            </a:pPr>
            <a:r>
              <a:rPr lang="en-US" dirty="0" smtClean="0"/>
              <a:t>Using approved </a:t>
            </a:r>
            <a:r>
              <a:rPr lang="en-US" dirty="0"/>
              <a:t>pest elimination </a:t>
            </a:r>
            <a:r>
              <a:rPr lang="en-US" dirty="0" smtClean="0"/>
              <a:t>methods</a:t>
            </a:r>
            <a:endParaRPr lang="en-US" dirty="0"/>
          </a:p>
          <a:p>
            <a:pPr eaLnBrk="1" hangingPunct="1">
              <a:lnSpc>
                <a:spcPct val="80000"/>
              </a:lnSpc>
              <a:buFont typeface="Zapf Dingbats"/>
              <a:buNone/>
            </a:pPr>
            <a:endParaRPr lang="en-US"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3732">
                                            <p:txEl>
                                              <p:pRg st="1" end="1"/>
                                            </p:txEl>
                                          </p:spTgt>
                                        </p:tgtEl>
                                        <p:attrNameLst>
                                          <p:attrName>style.visibility</p:attrName>
                                        </p:attrNameLst>
                                      </p:cBhvr>
                                      <p:to>
                                        <p:strVal val="visible"/>
                                      </p:to>
                                    </p:set>
                                    <p:animEffect transition="in" filter="strips(downLeft)">
                                      <p:cBhvr>
                                        <p:cTn id="7" dur="500"/>
                                        <p:tgtEl>
                                          <p:spTgt spid="737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3732">
                                            <p:txEl>
                                              <p:pRg st="3" end="3"/>
                                            </p:txEl>
                                          </p:spTgt>
                                        </p:tgtEl>
                                        <p:attrNameLst>
                                          <p:attrName>style.visibility</p:attrName>
                                        </p:attrNameLst>
                                      </p:cBhvr>
                                      <p:to>
                                        <p:strVal val="visible"/>
                                      </p:to>
                                    </p:set>
                                    <p:animEffect transition="in" filter="strips(downLeft)">
                                      <p:cBhvr>
                                        <p:cTn id="12" dur="500"/>
                                        <p:tgtEl>
                                          <p:spTgt spid="7373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3732">
                                            <p:txEl>
                                              <p:pRg st="4" end="4"/>
                                            </p:txEl>
                                          </p:spTgt>
                                        </p:tgtEl>
                                        <p:attrNameLst>
                                          <p:attrName>style.visibility</p:attrName>
                                        </p:attrNameLst>
                                      </p:cBhvr>
                                      <p:to>
                                        <p:strVal val="visible"/>
                                      </p:to>
                                    </p:set>
                                    <p:animEffect transition="in" filter="strips(downLeft)">
                                      <p:cBhvr>
                                        <p:cTn id="17" dur="500"/>
                                        <p:tgtEl>
                                          <p:spTgt spid="7373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3732">
                                            <p:txEl>
                                              <p:pRg st="5" end="5"/>
                                            </p:txEl>
                                          </p:spTgt>
                                        </p:tgtEl>
                                        <p:attrNameLst>
                                          <p:attrName>style.visibility</p:attrName>
                                        </p:attrNameLst>
                                      </p:cBhvr>
                                      <p:to>
                                        <p:strVal val="visible"/>
                                      </p:to>
                                    </p:set>
                                    <p:animEffect transition="in" filter="strips(downLeft)">
                                      <p:cBhvr>
                                        <p:cTn id="22" dur="500"/>
                                        <p:tgtEl>
                                          <p:spTgt spid="7373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3732">
                                            <p:txEl>
                                              <p:pRg st="6" end="6"/>
                                            </p:txEl>
                                          </p:spTgt>
                                        </p:tgtEl>
                                        <p:attrNameLst>
                                          <p:attrName>style.visibility</p:attrName>
                                        </p:attrNameLst>
                                      </p:cBhvr>
                                      <p:to>
                                        <p:strVal val="visible"/>
                                      </p:to>
                                    </p:set>
                                    <p:animEffect transition="in" filter="strips(downLeft)">
                                      <p:cBhvr>
                                        <p:cTn id="27" dur="500"/>
                                        <p:tgtEl>
                                          <p:spTgt spid="7373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73732">
                                            <p:txEl>
                                              <p:pRg st="7" end="7"/>
                                            </p:txEl>
                                          </p:spTgt>
                                        </p:tgtEl>
                                        <p:attrNameLst>
                                          <p:attrName>style.visibility</p:attrName>
                                        </p:attrNameLst>
                                      </p:cBhvr>
                                      <p:to>
                                        <p:strVal val="visible"/>
                                      </p:to>
                                    </p:set>
                                    <p:animEffect transition="in" filter="strips(downLeft)">
                                      <p:cBhvr>
                                        <p:cTn id="32" dur="500"/>
                                        <p:tgtEl>
                                          <p:spTgt spid="737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58"/>
            <a:ext cx="9144000" cy="1143000"/>
          </a:xfrm>
        </p:spPr>
        <p:txBody>
          <a:bodyPr>
            <a:normAutofit/>
          </a:bodyPr>
          <a:lstStyle/>
          <a:p>
            <a:pPr algn="ctr"/>
            <a:r>
              <a:rPr lang="en-US" sz="3600" dirty="0" smtClean="0"/>
              <a:t>Codes Related to Ventilation</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5073504"/>
              </p:ext>
            </p:extLst>
          </p:nvPr>
        </p:nvGraphicFramePr>
        <p:xfrm>
          <a:off x="452825" y="948256"/>
          <a:ext cx="8272215" cy="5771922"/>
        </p:xfrm>
        <a:graphic>
          <a:graphicData uri="http://schemas.openxmlformats.org/drawingml/2006/table">
            <a:tbl>
              <a:tblPr firstRow="1" bandRow="1">
                <a:tableStyleId>{5C22544A-7EE6-4342-B048-85BDC9FD1C3A}</a:tableStyleId>
              </a:tblPr>
              <a:tblGrid>
                <a:gridCol w="2781441"/>
                <a:gridCol w="2743200"/>
                <a:gridCol w="2747574"/>
              </a:tblGrid>
              <a:tr h="475165">
                <a:tc>
                  <a:txBody>
                    <a:bodyPr/>
                    <a:lstStyle/>
                    <a:p>
                      <a:pPr algn="ctr"/>
                      <a:r>
                        <a:rPr lang="en-US" dirty="0" smtClean="0"/>
                        <a:t>IPMC</a:t>
                      </a:r>
                      <a:endParaRPr lang="en-US" dirty="0"/>
                    </a:p>
                  </a:txBody>
                  <a:tcPr/>
                </a:tc>
                <a:tc>
                  <a:txBody>
                    <a:bodyPr/>
                    <a:lstStyle/>
                    <a:p>
                      <a:pPr algn="ctr"/>
                      <a:r>
                        <a:rPr lang="en-US" b="1" dirty="0" smtClean="0"/>
                        <a:t>NHHS</a:t>
                      </a:r>
                      <a:endParaRPr lang="en-US" b="1" dirty="0"/>
                    </a:p>
                  </a:txBody>
                  <a:tcPr/>
                </a:tc>
                <a:tc>
                  <a:txBody>
                    <a:bodyPr/>
                    <a:lstStyle/>
                    <a:p>
                      <a:pPr algn="ctr"/>
                      <a:r>
                        <a:rPr lang="en-US" dirty="0" smtClean="0"/>
                        <a:t>Local</a:t>
                      </a:r>
                      <a:endParaRPr lang="en-US" dirty="0"/>
                    </a:p>
                  </a:txBody>
                  <a:tcPr/>
                </a:tc>
              </a:tr>
              <a:tr h="1133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302.6 Exhaust vents</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Calibri"/>
                        </a:rPr>
                        <a:t>2.3.2. An adequate supply of heated running water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2.4.3.2. Kitchen</a:t>
                      </a:r>
                      <a:r>
                        <a:rPr lang="en-US" sz="1600" b="1" baseline="0" dirty="0" smtClean="0"/>
                        <a:t> range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2.5.5. Bathroom</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475165">
                <a:tc>
                  <a:txBody>
                    <a:bodyPr/>
                    <a:lstStyle/>
                    <a:p>
                      <a:r>
                        <a:rPr lang="en-US" sz="1600" b="1" dirty="0" smtClean="0"/>
                        <a:t>403.1 Habitable spaces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403.2 Bathrooms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403.3 Cooking</a:t>
                      </a:r>
                      <a:r>
                        <a:rPr lang="en-US" sz="1600" b="1" baseline="0" dirty="0" smtClean="0"/>
                        <a:t> facilities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403.4 Process ventilation</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403.5 Clothes dryer</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Calibri"/>
                        </a:rPr>
                        <a:t>5.2.1. Venting and Air Supply for Heating Equipment</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txBody>
                  <a:tcPr/>
                </a:tc>
                <a:tc>
                  <a:txBody>
                    <a:bodyPr/>
                    <a:lstStyle/>
                    <a:p>
                      <a:endParaRPr lang="en-US" sz="1800" dirty="0"/>
                    </a:p>
                  </a:txBody>
                  <a:tcPr/>
                </a:tc>
              </a:tr>
              <a:tr h="475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505.4 Water heating facilities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5.3 Ventilation</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Calibri"/>
                        </a:rPr>
                        <a:t>5.3.1.</a:t>
                      </a:r>
                      <a:r>
                        <a:rPr lang="en-US" sz="1600" dirty="0" smtClean="0">
                          <a:solidFill>
                            <a:schemeClr val="tx1"/>
                          </a:solidFill>
                          <a:latin typeface="+mn-lt"/>
                          <a:cs typeface="Calibri"/>
                        </a:rPr>
                        <a:t> </a:t>
                      </a:r>
                      <a:r>
                        <a:rPr lang="en-US" sz="1600" b="1" dirty="0" smtClean="0">
                          <a:solidFill>
                            <a:schemeClr val="tx1"/>
                          </a:solidFill>
                          <a:latin typeface="+mn-lt"/>
                          <a:cs typeface="Calibri"/>
                        </a:rPr>
                        <a:t>ASHRAE Standard 5.3.2. Exhausted</a:t>
                      </a:r>
                      <a:r>
                        <a:rPr lang="en-US" sz="1600" b="1" baseline="0" dirty="0" smtClean="0">
                          <a:solidFill>
                            <a:schemeClr val="tx1"/>
                          </a:solidFill>
                          <a:latin typeface="+mn-lt"/>
                          <a:cs typeface="Calibri"/>
                        </a:rPr>
                        <a:t> air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Calibri"/>
                        </a:rPr>
                        <a:t>5.3.3.</a:t>
                      </a:r>
                      <a:r>
                        <a:rPr lang="en-US" sz="1600" dirty="0" smtClean="0">
                          <a:solidFill>
                            <a:schemeClr val="tx1"/>
                          </a:solidFill>
                          <a:latin typeface="+mn-lt"/>
                          <a:cs typeface="Calibri"/>
                        </a:rPr>
                        <a:t> </a:t>
                      </a:r>
                      <a:r>
                        <a:rPr lang="en-US" sz="1600" b="1" dirty="0" smtClean="0">
                          <a:solidFill>
                            <a:schemeClr val="tx1"/>
                          </a:solidFill>
                          <a:latin typeface="+mn-lt"/>
                          <a:cs typeface="Calibri"/>
                        </a:rPr>
                        <a:t>Pipes, ducts, conductors, fans, blowers </a:t>
                      </a:r>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5.3.4. Basement</a:t>
                      </a:r>
                    </a:p>
                  </a:txBody>
                  <a:tcPr/>
                </a:tc>
                <a:tc>
                  <a:txBody>
                    <a:bodyPr/>
                    <a:lstStyle/>
                    <a:p>
                      <a:endParaRPr lang="en-US" sz="1800" dirty="0"/>
                    </a:p>
                  </a:txBody>
                  <a:tcPr/>
                </a:tc>
              </a:tr>
              <a:tr h="475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603.2 Removal of combustion products</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603.5 Combustion air</a:t>
                      </a:r>
                      <a:endParaRPr lang="en-US" sz="1600" dirty="0" smtClean="0"/>
                    </a:p>
                  </a:txBody>
                  <a:tcPr/>
                </a:tc>
                <a:tc>
                  <a:txBody>
                    <a:bodyPr/>
                    <a:lstStyle/>
                    <a:p>
                      <a:r>
                        <a:rPr lang="en-US" sz="1600" b="1" dirty="0" smtClean="0"/>
                        <a:t>5.4.</a:t>
                      </a:r>
                      <a:r>
                        <a:rPr lang="en-US" sz="1600" b="1" baseline="0" dirty="0" smtClean="0"/>
                        <a:t> Air Sealing</a:t>
                      </a:r>
                      <a:endParaRPr lang="en-US" sz="1600" b="1" dirty="0"/>
                    </a:p>
                  </a:txBody>
                  <a:tcPr/>
                </a:tc>
                <a:tc>
                  <a:txBody>
                    <a:bodyPr/>
                    <a:lstStyle/>
                    <a:p>
                      <a:endParaRPr lang="en-US" sz="1800" dirty="0"/>
                    </a:p>
                  </a:txBody>
                  <a:tcPr/>
                </a:tc>
              </a:tr>
              <a:tr h="475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607.1 General</a:t>
                      </a:r>
                      <a:endParaRPr lang="en-US" sz="1600" dirty="0" smtClean="0"/>
                    </a:p>
                  </a:txBody>
                  <a:tcPr/>
                </a:tc>
                <a:tc>
                  <a:txBody>
                    <a:bodyPr/>
                    <a:lstStyle/>
                    <a:p>
                      <a:endParaRPr lang="en-US" sz="1600" dirty="0"/>
                    </a:p>
                  </a:txBody>
                  <a:tcPr/>
                </a:tc>
                <a:tc>
                  <a:txBody>
                    <a:bodyPr/>
                    <a:lstStyle/>
                    <a:p>
                      <a:endParaRPr lang="en-US" sz="1800" dirty="0"/>
                    </a:p>
                  </a:txBody>
                  <a:tcPr/>
                </a:tc>
              </a:tr>
            </a:tbl>
          </a:graphicData>
        </a:graphic>
      </p:graphicFrame>
      <p:sp>
        <p:nvSpPr>
          <p:cNvPr id="4" name="Slide Number Placeholder 3"/>
          <p:cNvSpPr>
            <a:spLocks noGrp="1"/>
          </p:cNvSpPr>
          <p:nvPr>
            <p:ph type="sldNum" sz="quarter" idx="4"/>
          </p:nvPr>
        </p:nvSpPr>
        <p:spPr/>
        <p:txBody>
          <a:bodyPr/>
          <a:lstStyle/>
          <a:p>
            <a:fld id="{CCC26ED0-37DF-492D-B56A-3B24E41DDF89}" type="slidenum">
              <a:rPr lang="en-US" smtClean="0"/>
              <a:pPr/>
              <a:t>15</a:t>
            </a:fld>
            <a:endParaRPr lang="en-US" dirty="0"/>
          </a:p>
        </p:txBody>
      </p:sp>
    </p:spTree>
    <p:extLst>
      <p:ext uri="{BB962C8B-B14F-4D97-AF65-F5344CB8AC3E}">
        <p14:creationId xmlns:p14="http://schemas.microsoft.com/office/powerpoint/2010/main" val="3082653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 y="491066"/>
            <a:ext cx="9144000" cy="822345"/>
          </a:xfrm>
        </p:spPr>
        <p:txBody>
          <a:bodyPr>
            <a:noAutofit/>
          </a:bodyPr>
          <a:lstStyle/>
          <a:p>
            <a:pPr algn="ctr"/>
            <a:r>
              <a:rPr lang="en-US" dirty="0" smtClean="0"/>
              <a:t>Keep It Ventilated </a:t>
            </a:r>
            <a:br>
              <a:rPr lang="en-US" dirty="0" smtClean="0"/>
            </a:br>
            <a:endParaRPr lang="en-US" dirty="0" smtClean="0"/>
          </a:p>
        </p:txBody>
      </p:sp>
      <p:sp>
        <p:nvSpPr>
          <p:cNvPr id="36868" name="Rectangle 3"/>
          <p:cNvSpPr>
            <a:spLocks noGrp="1" noChangeArrowheads="1"/>
          </p:cNvSpPr>
          <p:nvPr>
            <p:ph idx="1"/>
          </p:nvPr>
        </p:nvSpPr>
        <p:spPr>
          <a:xfrm>
            <a:off x="457200" y="1363288"/>
            <a:ext cx="8229600" cy="4422370"/>
          </a:xfrm>
        </p:spPr>
        <p:txBody>
          <a:bodyPr>
            <a:normAutofit fontScale="77500" lnSpcReduction="20000"/>
          </a:bodyPr>
          <a:lstStyle/>
          <a:p>
            <a:pPr>
              <a:buSzPct val="100000"/>
              <a:buBlip>
                <a:blip r:embed="rId4"/>
              </a:buBlip>
            </a:pPr>
            <a:r>
              <a:rPr lang="en-US" dirty="0" smtClean="0"/>
              <a:t>Bath, dryer, and range exhaust fans?</a:t>
            </a:r>
          </a:p>
          <a:p>
            <a:pPr>
              <a:buSzPct val="100000"/>
              <a:buBlip>
                <a:blip r:embed="rId4"/>
              </a:buBlip>
            </a:pPr>
            <a:r>
              <a:rPr lang="en-US" dirty="0" smtClean="0"/>
              <a:t>Gas stove used as heater? </a:t>
            </a:r>
          </a:p>
          <a:p>
            <a:pPr>
              <a:buSzPct val="100000"/>
              <a:buBlip>
                <a:blip r:embed="rId4"/>
              </a:buBlip>
            </a:pPr>
            <a:r>
              <a:rPr lang="en-US" dirty="0" smtClean="0"/>
              <a:t>Windows work?</a:t>
            </a:r>
          </a:p>
          <a:p>
            <a:pPr>
              <a:buSzPct val="100000"/>
              <a:buBlip>
                <a:blip r:embed="rId4"/>
              </a:buBlip>
            </a:pPr>
            <a:r>
              <a:rPr lang="en-US" dirty="0" smtClean="0"/>
              <a:t>Smoke alarm goes off?</a:t>
            </a:r>
          </a:p>
          <a:p>
            <a:pPr>
              <a:buSzPct val="100000"/>
              <a:buBlip>
                <a:blip r:embed="rId4"/>
              </a:buBlip>
            </a:pPr>
            <a:r>
              <a:rPr lang="en-US" dirty="0" smtClean="0"/>
              <a:t>Unvented gas or kerosene heaters?</a:t>
            </a:r>
          </a:p>
          <a:p>
            <a:pPr>
              <a:buSzPct val="100000"/>
              <a:buBlip>
                <a:blip r:embed="rId4"/>
              </a:buBlip>
            </a:pPr>
            <a:r>
              <a:rPr lang="en-US" dirty="0" smtClean="0"/>
              <a:t>Vented hot water heater?</a:t>
            </a:r>
          </a:p>
          <a:p>
            <a:pPr>
              <a:buSzPct val="100000"/>
              <a:buBlip>
                <a:blip r:embed="rId4"/>
              </a:buBlip>
            </a:pPr>
            <a:r>
              <a:rPr lang="en-US" dirty="0" smtClean="0"/>
              <a:t>Furnaces, boilers, fireplaces vented?</a:t>
            </a:r>
          </a:p>
          <a:p>
            <a:pPr>
              <a:buSzPct val="100000"/>
              <a:buBlip>
                <a:blip r:embed="rId4"/>
              </a:buBlip>
            </a:pPr>
            <a:r>
              <a:rPr lang="en-US" dirty="0" smtClean="0"/>
              <a:t>Rooms without windows?</a:t>
            </a:r>
          </a:p>
          <a:p>
            <a:pPr>
              <a:buSzPct val="100000"/>
              <a:buBlip>
                <a:blip r:embed="rId4"/>
              </a:buBlip>
            </a:pPr>
            <a:r>
              <a:rPr lang="en-US" dirty="0" smtClean="0"/>
              <a:t>Lingering odors?</a:t>
            </a:r>
          </a:p>
          <a:p>
            <a:pPr>
              <a:buSzPct val="100000"/>
              <a:buBlip>
                <a:blip r:embed="rId4"/>
              </a:buBlip>
            </a:pPr>
            <a:r>
              <a:rPr lang="en-US" dirty="0" smtClean="0"/>
              <a:t>Stale air?</a:t>
            </a:r>
          </a:p>
          <a:p>
            <a:pPr>
              <a:buSzPct val="100000"/>
              <a:buBlip>
                <a:blip r:embed="rId4"/>
              </a:buBlip>
            </a:pPr>
            <a:r>
              <a:rPr lang="en-US" dirty="0" smtClean="0"/>
              <a:t>Windows fog?</a:t>
            </a:r>
          </a:p>
        </p:txBody>
      </p:sp>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16</a:t>
            </a:fld>
            <a:endParaRPr lang="en-US" dirty="0">
              <a:solidFill>
                <a:srgbClr val="FFFFFF"/>
              </a:solidFill>
            </a:endParaRPr>
          </a:p>
        </p:txBody>
      </p:sp>
    </p:spTree>
    <p:custDataLst>
      <p:tags r:id="rId1"/>
    </p:custDataLst>
    <p:extLst>
      <p:ext uri="{BB962C8B-B14F-4D97-AF65-F5344CB8AC3E}">
        <p14:creationId xmlns:p14="http://schemas.microsoft.com/office/powerpoint/2010/main" val="721959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58"/>
            <a:ext cx="9144000" cy="1143000"/>
          </a:xfrm>
        </p:spPr>
        <p:txBody>
          <a:bodyPr>
            <a:normAutofit/>
          </a:bodyPr>
          <a:lstStyle/>
          <a:p>
            <a:pPr algn="ctr"/>
            <a:r>
              <a:rPr lang="en-US" sz="3600" dirty="0" smtClean="0"/>
              <a:t>Codes Related to Safety</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7385367"/>
              </p:ext>
            </p:extLst>
          </p:nvPr>
        </p:nvGraphicFramePr>
        <p:xfrm>
          <a:off x="452825" y="914390"/>
          <a:ext cx="8272215" cy="5884714"/>
        </p:xfrm>
        <a:graphic>
          <a:graphicData uri="http://schemas.openxmlformats.org/drawingml/2006/table">
            <a:tbl>
              <a:tblPr firstRow="1" bandRow="1">
                <a:tableStyleId>{5C22544A-7EE6-4342-B048-85BDC9FD1C3A}</a:tableStyleId>
              </a:tblPr>
              <a:tblGrid>
                <a:gridCol w="2781441"/>
                <a:gridCol w="2743200"/>
                <a:gridCol w="2747574"/>
              </a:tblGrid>
              <a:tr h="475165">
                <a:tc>
                  <a:txBody>
                    <a:bodyPr/>
                    <a:lstStyle/>
                    <a:p>
                      <a:pPr algn="ctr"/>
                      <a:r>
                        <a:rPr lang="en-US" dirty="0" smtClean="0"/>
                        <a:t>IPMC</a:t>
                      </a:r>
                      <a:endParaRPr lang="en-US" dirty="0"/>
                    </a:p>
                  </a:txBody>
                  <a:tcPr/>
                </a:tc>
                <a:tc>
                  <a:txBody>
                    <a:bodyPr/>
                    <a:lstStyle/>
                    <a:p>
                      <a:pPr algn="ctr"/>
                      <a:r>
                        <a:rPr lang="en-US" b="1" dirty="0" smtClean="0"/>
                        <a:t>NHHS</a:t>
                      </a:r>
                      <a:endParaRPr lang="en-US" b="1" dirty="0"/>
                    </a:p>
                  </a:txBody>
                  <a:tcPr/>
                </a:tc>
                <a:tc>
                  <a:txBody>
                    <a:bodyPr/>
                    <a:lstStyle/>
                    <a:p>
                      <a:pPr algn="ctr"/>
                      <a:r>
                        <a:rPr lang="en-US" dirty="0" smtClean="0"/>
                        <a:t>Local</a:t>
                      </a:r>
                      <a:endParaRPr lang="en-US" dirty="0"/>
                    </a:p>
                  </a:txBody>
                  <a:tcPr/>
                </a:tc>
              </a:tr>
              <a:tr h="608579">
                <a:tc>
                  <a:txBody>
                    <a:bodyPr/>
                    <a:lstStyle/>
                    <a:p>
                      <a:pPr lvl="0"/>
                      <a:r>
                        <a:rPr lang="en-US" sz="1600" b="1" dirty="0" smtClean="0"/>
                        <a:t>302.3</a:t>
                      </a:r>
                      <a:r>
                        <a:rPr lang="en-US" sz="1600" b="1" baseline="0" dirty="0" smtClean="0"/>
                        <a:t> Sidewalks, driveways</a:t>
                      </a:r>
                    </a:p>
                    <a:p>
                      <a:pPr lvl="0"/>
                      <a:r>
                        <a:rPr lang="en-US" sz="1600" b="1" baseline="0" dirty="0" smtClean="0"/>
                        <a:t>302.8 Motor vehicles</a:t>
                      </a:r>
                      <a:endParaRPr lang="en-US" sz="1600" b="1" dirty="0"/>
                    </a:p>
                  </a:txBody>
                  <a:tcPr/>
                </a:tc>
                <a:tc>
                  <a:txBody>
                    <a:bodyPr/>
                    <a:lstStyle/>
                    <a:p>
                      <a:pPr lvl="0"/>
                      <a:r>
                        <a:rPr lang="en-US" sz="1600" b="1" dirty="0" smtClean="0">
                          <a:latin typeface="+mn-lt"/>
                          <a:cs typeface="Calibri"/>
                        </a:rPr>
                        <a:t>2.4.3.1. Range/over</a:t>
                      </a:r>
                    </a:p>
                    <a:p>
                      <a:pPr lvl="0"/>
                      <a:r>
                        <a:rPr lang="en-US" sz="1600" b="1" dirty="0" smtClean="0">
                          <a:latin typeface="+mn-lt"/>
                          <a:cs typeface="Calibri"/>
                        </a:rPr>
                        <a:t>2.7. Floors, floor coverings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406400">
                <a:tc>
                  <a:txBody>
                    <a:bodyPr/>
                    <a:lstStyle/>
                    <a:p>
                      <a:pPr lvl="0"/>
                      <a:r>
                        <a:rPr lang="en-US" sz="1600" b="1" dirty="0" smtClean="0"/>
                        <a:t>303.2</a:t>
                      </a:r>
                      <a:r>
                        <a:rPr lang="en-US" sz="1600" b="1" baseline="0" dirty="0" smtClean="0"/>
                        <a:t> Pools, spas, hot tubs</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cs typeface="Calibri"/>
                        </a:rPr>
                        <a:t>3.2.</a:t>
                      </a:r>
                      <a:r>
                        <a:rPr lang="en-US" sz="1600" b="1" baseline="0" dirty="0" smtClean="0">
                          <a:latin typeface="+mn-lt"/>
                          <a:cs typeface="Calibri"/>
                        </a:rPr>
                        <a:t> Locks/security</a:t>
                      </a:r>
                      <a:endParaRPr lang="en-US" sz="1600" b="1" dirty="0" smtClean="0">
                        <a:latin typeface="+mn-lt"/>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1133512">
                <a:tc>
                  <a:txBody>
                    <a:bodyPr/>
                    <a:lstStyle/>
                    <a:p>
                      <a:pPr lvl="0"/>
                      <a:r>
                        <a:rPr lang="en-US" sz="1600" b="1" dirty="0" smtClean="0"/>
                        <a:t>304.1.1 Ext Structure: Unsafe conditions</a:t>
                      </a:r>
                    </a:p>
                    <a:p>
                      <a:pPr lvl="0"/>
                      <a:r>
                        <a:rPr lang="en-US" sz="1600" b="1" dirty="0" smtClean="0"/>
                        <a:t>304.10 Stairways, decks, porches, balconies</a:t>
                      </a:r>
                    </a:p>
                    <a:p>
                      <a:pPr lvl="0"/>
                      <a:r>
                        <a:rPr lang="en-US" sz="1600" b="1" baseline="0" dirty="0" smtClean="0"/>
                        <a:t>304.12 Handrails and guards</a:t>
                      </a:r>
                    </a:p>
                    <a:p>
                      <a:pPr lvl="0"/>
                      <a:r>
                        <a:rPr lang="en-US" sz="1600" b="1" dirty="0" smtClean="0"/>
                        <a:t>304.18 Building security</a:t>
                      </a:r>
                    </a:p>
                    <a:p>
                      <a:pPr lvl="0"/>
                      <a:r>
                        <a:rPr lang="en-US" sz="1600" b="1" dirty="0" smtClean="0"/>
                        <a:t>304.19</a:t>
                      </a:r>
                      <a:r>
                        <a:rPr lang="en-US" sz="1600" b="1" baseline="0" dirty="0" smtClean="0"/>
                        <a:t> Gates</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cs typeface="Calibri"/>
                        </a:rPr>
                        <a:t>3.6. Walking Surfaces</a:t>
                      </a:r>
                    </a:p>
                    <a:p>
                      <a:pPr lvl="0"/>
                      <a:endParaRPr lang="en-US" sz="1600" b="1" dirty="0" smtClean="0">
                        <a:latin typeface="+mn-lt"/>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375920">
                <a:tc>
                  <a:txBody>
                    <a:bodyPr/>
                    <a:lstStyle/>
                    <a:p>
                      <a:pPr lvl="0"/>
                      <a:r>
                        <a:rPr lang="en-US" sz="1600" b="1" dirty="0" smtClean="0"/>
                        <a:t>305.1.1 Int Structure:</a:t>
                      </a:r>
                      <a:r>
                        <a:rPr lang="en-US" sz="1600" b="1" baseline="0" dirty="0" smtClean="0"/>
                        <a:t> Unsafe conditions</a:t>
                      </a:r>
                      <a:endParaRPr lang="en-US" sz="1600" b="1" dirty="0" smtClean="0"/>
                    </a:p>
                    <a:p>
                      <a:pPr lvl="0"/>
                      <a:r>
                        <a:rPr lang="en-US" sz="1600" b="1" dirty="0" smtClean="0"/>
                        <a:t>305.4 Stairs,</a:t>
                      </a:r>
                      <a:r>
                        <a:rPr lang="en-US" sz="1600" b="1" baseline="0" dirty="0" smtClean="0"/>
                        <a:t> walking surfaces</a:t>
                      </a:r>
                    </a:p>
                    <a:p>
                      <a:pPr lvl="0"/>
                      <a:r>
                        <a:rPr lang="en-US" sz="1600" b="1" baseline="0" dirty="0" smtClean="0"/>
                        <a:t>305.5 Handrails and guards</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cs typeface="Calibri"/>
                        </a:rPr>
                        <a:t>3.7. Guards</a:t>
                      </a:r>
                    </a:p>
                    <a:p>
                      <a:pPr lvl="0"/>
                      <a:endParaRPr lang="en-US" sz="1600" b="1" dirty="0" smtClean="0">
                        <a:latin typeface="+mn-lt"/>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47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307.1  Handrails and guardrails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3.9.</a:t>
                      </a:r>
                      <a:r>
                        <a:rPr lang="en-US" sz="1600" b="1" baseline="0" dirty="0" smtClean="0"/>
                        <a:t> Pools, h</a:t>
                      </a:r>
                      <a:r>
                        <a:rPr lang="en-US" sz="1600" b="1" dirty="0" smtClean="0"/>
                        <a:t>ot tubs, water features</a:t>
                      </a:r>
                    </a:p>
                  </a:txBody>
                  <a:tcPr/>
                </a:tc>
                <a:tc>
                  <a:txBody>
                    <a:bodyPr/>
                    <a:lstStyle/>
                    <a:p>
                      <a:endParaRPr lang="en-US" sz="1800" dirty="0"/>
                    </a:p>
                  </a:txBody>
                  <a:tcPr/>
                </a:tc>
              </a:tr>
              <a:tr h="47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605.1 Electric equipment</a:t>
                      </a:r>
                      <a:endParaRPr lang="en-US" sz="1600" dirty="0"/>
                    </a:p>
                  </a:txBody>
                  <a:tcPr/>
                </a:tc>
                <a:tc>
                  <a:txBody>
                    <a:bodyPr/>
                    <a:lstStyle/>
                    <a:p>
                      <a:pPr lvl="0"/>
                      <a:r>
                        <a:rPr lang="en-US" sz="1600" b="1" dirty="0" smtClean="0">
                          <a:latin typeface="+mn-lt"/>
                          <a:cs typeface="Calibri"/>
                        </a:rPr>
                        <a:t>4.1. Electrical System</a:t>
                      </a:r>
                    </a:p>
                  </a:txBody>
                  <a:tcPr/>
                </a:tc>
                <a:tc>
                  <a:txBody>
                    <a:bodyPr/>
                    <a:lstStyle/>
                    <a:p>
                      <a:endParaRPr lang="en-US" sz="1800" dirty="0"/>
                    </a:p>
                  </a:txBody>
                  <a:tcPr/>
                </a:tc>
              </a:tr>
              <a:tr h="475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702-704 Fire safety</a:t>
                      </a:r>
                    </a:p>
                  </a:txBody>
                  <a:tcPr/>
                </a:tc>
                <a:tc>
                  <a:txBody>
                    <a:bodyPr/>
                    <a:lstStyle/>
                    <a:p>
                      <a:r>
                        <a:rPr lang="en-US" sz="1600" b="1" dirty="0" smtClean="0"/>
                        <a:t>4.2.</a:t>
                      </a:r>
                      <a:r>
                        <a:rPr lang="en-US" sz="1600" b="1" baseline="0" dirty="0" smtClean="0"/>
                        <a:t> Outlets</a:t>
                      </a:r>
                      <a:endParaRPr lang="en-US" sz="1600" b="1" dirty="0"/>
                    </a:p>
                  </a:txBody>
                  <a:tcPr/>
                </a:tc>
                <a:tc>
                  <a:txBody>
                    <a:bodyPr/>
                    <a:lstStyle/>
                    <a:p>
                      <a:endParaRPr lang="en-US" sz="1800" dirty="0"/>
                    </a:p>
                  </a:txBody>
                  <a:tcPr/>
                </a:tc>
              </a:tr>
            </a:tbl>
          </a:graphicData>
        </a:graphic>
      </p:graphicFrame>
      <p:sp>
        <p:nvSpPr>
          <p:cNvPr id="4" name="Slide Number Placeholder 3"/>
          <p:cNvSpPr>
            <a:spLocks noGrp="1"/>
          </p:cNvSpPr>
          <p:nvPr>
            <p:ph type="sldNum" sz="quarter" idx="4"/>
          </p:nvPr>
        </p:nvSpPr>
        <p:spPr/>
        <p:txBody>
          <a:bodyPr/>
          <a:lstStyle/>
          <a:p>
            <a:fld id="{CCC26ED0-37DF-492D-B56A-3B24E41DDF89}" type="slidenum">
              <a:rPr lang="en-US" smtClean="0"/>
              <a:pPr/>
              <a:t>17</a:t>
            </a:fld>
            <a:endParaRPr lang="en-US" dirty="0"/>
          </a:p>
        </p:txBody>
      </p:sp>
    </p:spTree>
    <p:extLst>
      <p:ext uri="{BB962C8B-B14F-4D97-AF65-F5344CB8AC3E}">
        <p14:creationId xmlns:p14="http://schemas.microsoft.com/office/powerpoint/2010/main" val="934462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r>
              <a:rPr lang="en-US" dirty="0" smtClean="0"/>
              <a:t>Keep it Safe</a:t>
            </a:r>
          </a:p>
        </p:txBody>
      </p:sp>
      <p:sp>
        <p:nvSpPr>
          <p:cNvPr id="10244" name="Text Box 3"/>
          <p:cNvSpPr txBox="1">
            <a:spLocks noChangeArrowheads="1"/>
          </p:cNvSpPr>
          <p:nvPr/>
        </p:nvSpPr>
        <p:spPr bwMode="auto">
          <a:xfrm>
            <a:off x="3200400" y="1752600"/>
            <a:ext cx="2514600" cy="457200"/>
          </a:xfrm>
          <a:prstGeom prst="rect">
            <a:avLst/>
          </a:prstGeom>
          <a:noFill/>
          <a:ln w="9525">
            <a:noFill/>
            <a:miter lim="800000"/>
            <a:headEnd/>
            <a:tailEnd/>
          </a:ln>
        </p:spPr>
        <p:txBody>
          <a:bodyPr>
            <a:spAutoFit/>
          </a:bodyPr>
          <a:lstStyle/>
          <a:p>
            <a:pPr>
              <a:spcBef>
                <a:spcPct val="50000"/>
              </a:spcBef>
            </a:pPr>
            <a:endParaRPr lang="en-US" sz="2400" dirty="0">
              <a:solidFill>
                <a:schemeClr val="bg1"/>
              </a:solidFill>
              <a:latin typeface="Times New Roman" pitchFamily="18" charset="0"/>
            </a:endParaRPr>
          </a:p>
        </p:txBody>
      </p:sp>
      <p:graphicFrame>
        <p:nvGraphicFramePr>
          <p:cNvPr id="12" name="Table 11"/>
          <p:cNvGraphicFramePr>
            <a:graphicFrameLocks noGrp="1"/>
          </p:cNvGraphicFramePr>
          <p:nvPr/>
        </p:nvGraphicFramePr>
        <p:xfrm>
          <a:off x="413658" y="1707487"/>
          <a:ext cx="4942114" cy="3849426"/>
        </p:xfrm>
        <a:graphic>
          <a:graphicData uri="http://schemas.openxmlformats.org/drawingml/2006/table">
            <a:tbl>
              <a:tblPr firstRow="1" bandRow="1">
                <a:tableStyleId>{5C22544A-7EE6-4342-B048-85BDC9FD1C3A}</a:tableStyleId>
              </a:tblPr>
              <a:tblGrid>
                <a:gridCol w="1124856"/>
                <a:gridCol w="3817258"/>
              </a:tblGrid>
              <a:tr h="540420">
                <a:tc>
                  <a:txBody>
                    <a:bodyPr/>
                    <a:lstStyle/>
                    <a:p>
                      <a:r>
                        <a:rPr lang="en-US" dirty="0" smtClean="0"/>
                        <a:t>Age Group</a:t>
                      </a:r>
                      <a:endParaRPr lang="en-US" dirty="0"/>
                    </a:p>
                  </a:txBody>
                  <a:tcPr/>
                </a:tc>
                <a:tc>
                  <a:txBody>
                    <a:bodyPr/>
                    <a:lstStyle/>
                    <a:p>
                      <a:r>
                        <a:rPr lang="en-US" dirty="0" smtClean="0"/>
                        <a:t>Susceptibility</a:t>
                      </a:r>
                      <a:endParaRPr lang="en-US" dirty="0"/>
                    </a:p>
                  </a:txBody>
                  <a:tcPr/>
                </a:tc>
              </a:tr>
              <a:tr h="540420">
                <a:tc>
                  <a:txBody>
                    <a:bodyPr/>
                    <a:lstStyle/>
                    <a:p>
                      <a:r>
                        <a:rPr lang="en-US" b="1" dirty="0" smtClean="0"/>
                        <a:t>Infants</a:t>
                      </a:r>
                      <a:endParaRPr lang="en-US" b="1" dirty="0"/>
                    </a:p>
                  </a:txBody>
                  <a:tcPr anchor="ctr"/>
                </a:tc>
                <a:tc>
                  <a:txBody>
                    <a:bodyPr/>
                    <a:lstStyle/>
                    <a:p>
                      <a:r>
                        <a:rPr lang="en-US" dirty="0" smtClean="0"/>
                        <a:t>Choking/suffocation</a:t>
                      </a:r>
                      <a:r>
                        <a:rPr lang="en-US" baseline="0" dirty="0" smtClean="0"/>
                        <a:t> is the highest rate of injury death</a:t>
                      </a:r>
                      <a:endParaRPr lang="en-US" dirty="0"/>
                    </a:p>
                  </a:txBody>
                  <a:tcPr anchor="ctr"/>
                </a:tc>
              </a:tr>
              <a:tr h="540420">
                <a:tc>
                  <a:txBody>
                    <a:bodyPr/>
                    <a:lstStyle/>
                    <a:p>
                      <a:r>
                        <a:rPr lang="en-US" b="1" dirty="0" smtClean="0"/>
                        <a:t>Birth –</a:t>
                      </a:r>
                    </a:p>
                    <a:p>
                      <a:r>
                        <a:rPr lang="en-US" b="1" dirty="0" smtClean="0"/>
                        <a:t>age</a:t>
                      </a:r>
                      <a:r>
                        <a:rPr lang="en-US" b="1" baseline="0" dirty="0" smtClean="0"/>
                        <a:t> </a:t>
                      </a:r>
                      <a:r>
                        <a:rPr lang="en-US" b="1" dirty="0" smtClean="0"/>
                        <a:t>14</a:t>
                      </a:r>
                      <a:endParaRPr lang="en-US" b="1" dirty="0"/>
                    </a:p>
                  </a:txBody>
                  <a:tcPr anchor="ctr"/>
                </a:tc>
                <a:tc>
                  <a:txBody>
                    <a:bodyPr/>
                    <a:lstStyle/>
                    <a:p>
                      <a:r>
                        <a:rPr lang="en-US" dirty="0" smtClean="0"/>
                        <a:t>Nonfatal falls at home</a:t>
                      </a:r>
                      <a:endParaRPr lang="en-US" dirty="0"/>
                    </a:p>
                  </a:txBody>
                  <a:tcPr anchor="ctr"/>
                </a:tc>
              </a:tr>
              <a:tr h="584200">
                <a:tc>
                  <a:txBody>
                    <a:bodyPr/>
                    <a:lstStyle/>
                    <a:p>
                      <a:r>
                        <a:rPr lang="en-US" b="1" dirty="0" smtClean="0"/>
                        <a:t>1-14 years old</a:t>
                      </a:r>
                      <a:endParaRPr lang="en-US" b="1" dirty="0"/>
                    </a:p>
                  </a:txBody>
                  <a:tcPr anchor="ctr"/>
                </a:tc>
                <a:tc>
                  <a:txBody>
                    <a:bodyPr/>
                    <a:lstStyle/>
                    <a:p>
                      <a:r>
                        <a:rPr lang="en-US" dirty="0" smtClean="0"/>
                        <a:t>Highest rate of home injury death is fires and burns</a:t>
                      </a:r>
                      <a:endParaRPr lang="en-US" dirty="0"/>
                    </a:p>
                  </a:txBody>
                  <a:tcPr anchor="ctr"/>
                </a:tc>
              </a:tr>
              <a:tr h="403734">
                <a:tc>
                  <a:txBody>
                    <a:bodyPr/>
                    <a:lstStyle/>
                    <a:p>
                      <a:r>
                        <a:rPr lang="en-US" b="1" dirty="0" smtClean="0"/>
                        <a:t>Older adults</a:t>
                      </a:r>
                      <a:endParaRPr lang="en-US" b="1" dirty="0"/>
                    </a:p>
                  </a:txBody>
                  <a:tcPr anchor="ctr"/>
                </a:tc>
                <a:tc>
                  <a:txBody>
                    <a:bodyPr/>
                    <a:lstStyle/>
                    <a:p>
                      <a:r>
                        <a:rPr lang="en-US" dirty="0" smtClean="0"/>
                        <a:t>Nonfatal falls at home</a:t>
                      </a:r>
                      <a:endParaRPr lang="en-US" dirty="0"/>
                    </a:p>
                  </a:txBody>
                  <a:tcPr anchor="ctr"/>
                </a:tc>
              </a:tr>
              <a:tr h="649026">
                <a:tc>
                  <a:txBody>
                    <a:bodyPr/>
                    <a:lstStyle/>
                    <a:p>
                      <a:r>
                        <a:rPr lang="en-US" b="1" dirty="0" smtClean="0"/>
                        <a:t>Adults</a:t>
                      </a:r>
                      <a:r>
                        <a:rPr lang="en-US" b="1" baseline="0" dirty="0" smtClean="0"/>
                        <a:t> </a:t>
                      </a:r>
                    </a:p>
                    <a:p>
                      <a:r>
                        <a:rPr lang="en-US" b="1" baseline="0" dirty="0" smtClean="0"/>
                        <a:t>80+ years</a:t>
                      </a:r>
                      <a:endParaRPr lang="en-US" b="1" dirty="0"/>
                    </a:p>
                  </a:txBody>
                  <a:tcPr anchor="ctr"/>
                </a:tc>
                <a:tc>
                  <a:txBody>
                    <a:bodyPr/>
                    <a:lstStyle/>
                    <a:p>
                      <a:r>
                        <a:rPr lang="en-US" dirty="0" smtClean="0"/>
                        <a:t>20 times higher risk for</a:t>
                      </a:r>
                      <a:r>
                        <a:rPr lang="en-US" baseline="0" dirty="0" smtClean="0"/>
                        <a:t> death from injury than younger individuals</a:t>
                      </a:r>
                      <a:endParaRPr lang="en-US" dirty="0"/>
                    </a:p>
                  </a:txBody>
                  <a:tcPr anchor="ctr"/>
                </a:tc>
              </a:tr>
            </a:tbl>
          </a:graphicData>
        </a:graphic>
      </p:graphicFrame>
      <p:pic>
        <p:nvPicPr>
          <p:cNvPr id="151554" name="Picture 2" descr="W:\ehealth\Environmental Health Files\Healthy Home Training\Healthier Homes for Code Enforcement Course\New Curriculum\Photos of Issues\Safety and Injury Prevention\DSCN9553.JPG"/>
          <p:cNvPicPr>
            <a:picLocks noChangeAspect="1" noChangeArrowheads="1"/>
          </p:cNvPicPr>
          <p:nvPr/>
        </p:nvPicPr>
        <p:blipFill>
          <a:blip r:embed="rId3" cstate="print">
            <a:lum bright="20000"/>
          </a:blip>
          <a:srcRect/>
          <a:stretch>
            <a:fillRect/>
          </a:stretch>
        </p:blipFill>
        <p:spPr bwMode="auto">
          <a:xfrm>
            <a:off x="5725596" y="1648968"/>
            <a:ext cx="3121152" cy="2340864"/>
          </a:xfrm>
          <a:prstGeom prst="rect">
            <a:avLst/>
          </a:prstGeom>
          <a:noFill/>
        </p:spPr>
      </p:pic>
      <p:pic>
        <p:nvPicPr>
          <p:cNvPr id="151555" name="Picture 3" descr="W:\ehealth\Environmental Health Files\Healthy Home Training\Healthier Homes for Code Enforcement Course\New Curriculum\Photos of Issues\Safety and Injury Prevention\DSCN8370.JPG"/>
          <p:cNvPicPr>
            <a:picLocks noChangeAspect="1" noChangeArrowheads="1"/>
          </p:cNvPicPr>
          <p:nvPr/>
        </p:nvPicPr>
        <p:blipFill>
          <a:blip r:embed="rId4" cstate="print">
            <a:lum bright="20000"/>
          </a:blip>
          <a:srcRect/>
          <a:stretch>
            <a:fillRect/>
          </a:stretch>
        </p:blipFill>
        <p:spPr bwMode="auto">
          <a:xfrm>
            <a:off x="5711081" y="4072854"/>
            <a:ext cx="3121152" cy="2340864"/>
          </a:xfrm>
          <a:prstGeom prst="rect">
            <a:avLst/>
          </a:prstGeom>
          <a:noFill/>
        </p:spPr>
      </p:pic>
    </p:spTree>
    <p:extLst>
      <p:ext uri="{BB962C8B-B14F-4D97-AF65-F5344CB8AC3E}">
        <p14:creationId xmlns:p14="http://schemas.microsoft.com/office/powerpoint/2010/main" val="195820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457200" y="173038"/>
            <a:ext cx="7079942" cy="1143000"/>
          </a:xfrm>
        </p:spPr>
        <p:txBody>
          <a:bodyPr>
            <a:normAutofit fontScale="90000"/>
          </a:bodyPr>
          <a:lstStyle/>
          <a:p>
            <a:r>
              <a:rPr lang="en-US" dirty="0" smtClean="0"/>
              <a:t>What are the most common causes of home injury deaths?</a:t>
            </a:r>
          </a:p>
        </p:txBody>
      </p:sp>
      <p:graphicFrame>
        <p:nvGraphicFramePr>
          <p:cNvPr id="9" name="Chart 8"/>
          <p:cNvGraphicFramePr>
            <a:graphicFrameLocks/>
          </p:cNvGraphicFramePr>
          <p:nvPr/>
        </p:nvGraphicFramePr>
        <p:xfrm>
          <a:off x="213360" y="482634"/>
          <a:ext cx="8930641" cy="7355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99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74"/>
            <a:ext cx="9144000" cy="1143000"/>
          </a:xfrm>
        </p:spPr>
        <p:txBody>
          <a:bodyPr>
            <a:normAutofit/>
          </a:bodyPr>
          <a:lstStyle/>
          <a:p>
            <a:pPr algn="ctr"/>
            <a:r>
              <a:rPr lang="en-US" sz="3600" dirty="0" smtClean="0"/>
              <a:t>Codes Related to Moisture</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4305683"/>
              </p:ext>
            </p:extLst>
          </p:nvPr>
        </p:nvGraphicFramePr>
        <p:xfrm>
          <a:off x="452825" y="948254"/>
          <a:ext cx="8272215" cy="5774278"/>
        </p:xfrm>
        <a:graphic>
          <a:graphicData uri="http://schemas.openxmlformats.org/drawingml/2006/table">
            <a:tbl>
              <a:tblPr firstRow="1" bandRow="1">
                <a:tableStyleId>{5C22544A-7EE6-4342-B048-85BDC9FD1C3A}</a:tableStyleId>
              </a:tblPr>
              <a:tblGrid>
                <a:gridCol w="2781441"/>
                <a:gridCol w="2743200"/>
                <a:gridCol w="2747574"/>
              </a:tblGrid>
              <a:tr h="417530">
                <a:tc>
                  <a:txBody>
                    <a:bodyPr/>
                    <a:lstStyle/>
                    <a:p>
                      <a:pPr algn="ctr"/>
                      <a:r>
                        <a:rPr lang="en-US" dirty="0" smtClean="0"/>
                        <a:t>IPMC</a:t>
                      </a:r>
                      <a:endParaRPr lang="en-US" dirty="0"/>
                    </a:p>
                  </a:txBody>
                  <a:tcPr/>
                </a:tc>
                <a:tc>
                  <a:txBody>
                    <a:bodyPr/>
                    <a:lstStyle/>
                    <a:p>
                      <a:pPr algn="ctr"/>
                      <a:r>
                        <a:rPr lang="en-US" dirty="0" smtClean="0"/>
                        <a:t>NHHS</a:t>
                      </a:r>
                      <a:endParaRPr lang="en-US" dirty="0"/>
                    </a:p>
                  </a:txBody>
                  <a:tcPr/>
                </a:tc>
                <a:tc>
                  <a:txBody>
                    <a:bodyPr/>
                    <a:lstStyle/>
                    <a:p>
                      <a:pPr algn="ctr"/>
                      <a:r>
                        <a:rPr lang="en-US" dirty="0" smtClean="0"/>
                        <a:t>Local</a:t>
                      </a:r>
                      <a:endParaRPr lang="en-US" dirty="0"/>
                    </a:p>
                  </a:txBody>
                  <a:tcPr/>
                </a:tc>
              </a:tr>
              <a:tr h="463016">
                <a:tc>
                  <a:txBody>
                    <a:bodyPr/>
                    <a:lstStyle/>
                    <a:p>
                      <a:r>
                        <a:rPr lang="en-US" sz="1800" b="1" dirty="0" smtClean="0"/>
                        <a:t>302.2 Grading &amp; drainage</a:t>
                      </a:r>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cs typeface="Calibri"/>
                        </a:rPr>
                        <a:t>1.2.3. Occupant’s actions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417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304.2 Protective treatment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304.6 Exterior walls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304.7 Roofs and drainage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304.16: Basement</a:t>
                      </a:r>
                      <a:r>
                        <a:rPr lang="en-US" b="1" baseline="0" dirty="0" smtClean="0"/>
                        <a:t> hatchways</a:t>
                      </a:r>
                      <a:endParaRPr lang="en-US" b="1" dirty="0" smtClean="0"/>
                    </a:p>
                  </a:txBody>
                  <a:tcPr/>
                </a:tc>
                <a:tc>
                  <a:txBody>
                    <a:bodyPr/>
                    <a:lstStyle/>
                    <a:p>
                      <a:r>
                        <a:rPr lang="en-US" sz="1800" b="1" dirty="0" smtClean="0">
                          <a:solidFill>
                            <a:schemeClr val="tx1"/>
                          </a:solidFill>
                          <a:latin typeface="+mn-lt"/>
                          <a:cs typeface="Calibri"/>
                        </a:rPr>
                        <a:t>2.1. Structure</a:t>
                      </a:r>
                      <a:endParaRPr lang="en-US" sz="1800" b="1" dirty="0"/>
                    </a:p>
                  </a:txBody>
                  <a:tcPr/>
                </a:tc>
                <a:tc>
                  <a:txBody>
                    <a:bodyPr/>
                    <a:lstStyle/>
                    <a:p>
                      <a:endParaRPr lang="en-US" sz="18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305.1 General</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305.3  Interior surfaces</a:t>
                      </a:r>
                    </a:p>
                  </a:txBody>
                  <a:tcPr/>
                </a:tc>
                <a:tc>
                  <a:txBody>
                    <a:bodyPr/>
                    <a:lstStyle/>
                    <a:p>
                      <a:r>
                        <a:rPr lang="en-US" sz="1800" b="1" dirty="0" smtClean="0">
                          <a:solidFill>
                            <a:schemeClr val="tx1"/>
                          </a:solidFill>
                          <a:latin typeface="+mn-lt"/>
                          <a:cs typeface="Calibri"/>
                        </a:rPr>
                        <a:t>2.2. Facilities</a:t>
                      </a:r>
                      <a:endParaRPr lang="en-US" sz="1800" b="1" dirty="0"/>
                    </a:p>
                  </a:txBody>
                  <a:tcPr/>
                </a:tc>
                <a:tc>
                  <a:txBody>
                    <a:bodyPr/>
                    <a:lstStyle/>
                    <a:p>
                      <a:endParaRPr lang="en-US" sz="1800" dirty="0"/>
                    </a:p>
                  </a:txBody>
                  <a:tcPr/>
                </a:tc>
              </a:tr>
              <a:tr h="504613">
                <a:tc>
                  <a:txBody>
                    <a:bodyPr/>
                    <a:lstStyle/>
                    <a:p>
                      <a:endParaRPr lang="en-US" sz="1800" b="1" dirty="0"/>
                    </a:p>
                  </a:txBody>
                  <a:tcPr/>
                </a:tc>
                <a:tc>
                  <a:txBody>
                    <a:bodyPr/>
                    <a:lstStyle/>
                    <a:p>
                      <a:r>
                        <a:rPr lang="en-US" sz="1800" b="1" dirty="0" smtClean="0">
                          <a:solidFill>
                            <a:schemeClr val="tx1"/>
                          </a:solidFill>
                          <a:latin typeface="+mn-lt"/>
                          <a:cs typeface="Calibri"/>
                        </a:rPr>
                        <a:t>2.3.</a:t>
                      </a:r>
                      <a:r>
                        <a:rPr lang="en-US" sz="1800" b="1" baseline="0" dirty="0" smtClean="0">
                          <a:solidFill>
                            <a:schemeClr val="tx1"/>
                          </a:solidFill>
                          <a:latin typeface="+mn-lt"/>
                          <a:cs typeface="Calibri"/>
                        </a:rPr>
                        <a:t> Plumbing System</a:t>
                      </a:r>
                      <a:endParaRPr lang="en-US" sz="1800" b="1" dirty="0"/>
                    </a:p>
                  </a:txBody>
                  <a:tcPr/>
                </a:tc>
                <a:tc>
                  <a:txBody>
                    <a:bodyPr/>
                    <a:lstStyle/>
                    <a:p>
                      <a:endParaRPr lang="en-US" sz="1800" dirty="0"/>
                    </a:p>
                  </a:txBody>
                  <a:tcPr/>
                </a:tc>
              </a:tr>
              <a:tr h="442241">
                <a:tc>
                  <a:txBody>
                    <a:bodyPr/>
                    <a:lstStyle/>
                    <a:p>
                      <a:endParaRPr lang="en-US" b="1" dirty="0"/>
                    </a:p>
                  </a:txBody>
                  <a:tcPr/>
                </a:tc>
                <a:tc>
                  <a:txBody>
                    <a:bodyPr/>
                    <a:lstStyle/>
                    <a:p>
                      <a:r>
                        <a:rPr lang="en-US" sz="1800" b="1" dirty="0" smtClean="0">
                          <a:solidFill>
                            <a:srgbClr val="000000"/>
                          </a:solidFill>
                          <a:latin typeface="+mn-lt"/>
                          <a:cs typeface="Calibri"/>
                        </a:rPr>
                        <a:t>6.1.1. Drainage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mn-lt"/>
                          <a:cs typeface="Calibri"/>
                        </a:rPr>
                        <a:t>6.1.2. Ext. wood surfaces </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mn-lt"/>
                          <a:cs typeface="Calibri"/>
                        </a:rPr>
                        <a:t>6.1.3. Grading, erosion prevention</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mn-lt"/>
                          <a:cs typeface="Calibri"/>
                        </a:rPr>
                        <a:t>6.1.4. Interior and exterior surfaces and coverings</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mn-lt"/>
                          <a:cs typeface="Calibri"/>
                        </a:rPr>
                        <a:t>6.1.5. Building material </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mn-lt"/>
                          <a:cs typeface="Calibri"/>
                        </a:rPr>
                        <a:t>6.1.6. Underlying cause</a:t>
                      </a:r>
                      <a:endParaRPr lang="en-US" sz="1800" b="1" dirty="0" smtClean="0"/>
                    </a:p>
                  </a:txBody>
                  <a:tcPr/>
                </a:tc>
                <a:tc>
                  <a:txBody>
                    <a:bodyPr/>
                    <a:lstStyle/>
                    <a:p>
                      <a:endParaRPr lang="en-US" sz="1800" b="0" dirty="0"/>
                    </a:p>
                  </a:txBody>
                  <a:tcPr/>
                </a:tc>
              </a:tr>
            </a:tbl>
          </a:graphicData>
        </a:graphic>
      </p:graphicFrame>
      <p:sp>
        <p:nvSpPr>
          <p:cNvPr id="4" name="Slide Number Placeholder 3"/>
          <p:cNvSpPr>
            <a:spLocks noGrp="1"/>
          </p:cNvSpPr>
          <p:nvPr>
            <p:ph type="sldNum" sz="quarter" idx="4"/>
          </p:nvPr>
        </p:nvSpPr>
        <p:spPr/>
        <p:txBody>
          <a:bodyPr/>
          <a:lstStyle/>
          <a:p>
            <a:fld id="{CCC26ED0-37DF-492D-B56A-3B24E41DDF89}" type="slidenum">
              <a:rPr lang="en-US" smtClean="0"/>
              <a:pPr/>
              <a:t>2</a:t>
            </a:fld>
            <a:endParaRPr lang="en-US" dirty="0"/>
          </a:p>
        </p:txBody>
      </p:sp>
    </p:spTree>
    <p:extLst>
      <p:ext uri="{BB962C8B-B14F-4D97-AF65-F5344CB8AC3E}">
        <p14:creationId xmlns:p14="http://schemas.microsoft.com/office/powerpoint/2010/main" val="2522254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Issues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ETS</a:t>
            </a:r>
          </a:p>
          <a:p>
            <a:pPr lvl="1"/>
            <a:r>
              <a:rPr lang="en-US" dirty="0" smtClean="0"/>
              <a:t>Including 2</a:t>
            </a:r>
            <a:r>
              <a:rPr lang="en-US" baseline="30000" dirty="0" smtClean="0"/>
              <a:t>nd</a:t>
            </a:r>
            <a:r>
              <a:rPr lang="en-US" dirty="0" smtClean="0"/>
              <a:t> and 3</a:t>
            </a:r>
            <a:r>
              <a:rPr lang="en-US" baseline="30000" dirty="0" smtClean="0"/>
              <a:t>rd</a:t>
            </a:r>
            <a:r>
              <a:rPr lang="en-US" dirty="0" smtClean="0"/>
              <a:t> hand smoke</a:t>
            </a:r>
          </a:p>
          <a:p>
            <a:r>
              <a:rPr lang="en-US" dirty="0" smtClean="0"/>
              <a:t>Household products</a:t>
            </a:r>
          </a:p>
          <a:p>
            <a:pPr lvl="1"/>
            <a:r>
              <a:rPr lang="en-US" dirty="0" smtClean="0"/>
              <a:t>Routing cleaning, pesticide use, etc.</a:t>
            </a:r>
          </a:p>
          <a:p>
            <a:pPr lvl="1"/>
            <a:r>
              <a:rPr lang="en-US" dirty="0" smtClean="0"/>
              <a:t>Alternative chemicals</a:t>
            </a:r>
          </a:p>
          <a:p>
            <a:r>
              <a:rPr lang="en-US" dirty="0" smtClean="0"/>
              <a:t>Hobbies/working from home</a:t>
            </a:r>
          </a:p>
          <a:p>
            <a:pPr lvl="1"/>
            <a:r>
              <a:rPr lang="en-US" dirty="0" smtClean="0"/>
              <a:t>Pottery, stained glass, guns,etc.</a:t>
            </a:r>
          </a:p>
          <a:p>
            <a:pPr lvl="1"/>
            <a:r>
              <a:rPr lang="en-US" dirty="0" smtClean="0"/>
              <a:t>Hair stylists, manicurist</a:t>
            </a:r>
          </a:p>
          <a:p>
            <a:pPr>
              <a:buNone/>
            </a:pPr>
            <a:endParaRPr lang="en-US" dirty="0"/>
          </a:p>
        </p:txBody>
      </p:sp>
      <p:sp>
        <p:nvSpPr>
          <p:cNvPr id="4" name="Slide Number Placeholder 3"/>
          <p:cNvSpPr>
            <a:spLocks noGrp="1"/>
          </p:cNvSpPr>
          <p:nvPr>
            <p:ph type="sldNum" sz="quarter" idx="4"/>
          </p:nvPr>
        </p:nvSpPr>
        <p:spPr/>
        <p:txBody>
          <a:bodyPr/>
          <a:lstStyle/>
          <a:p>
            <a:fld id="{CCC26ED0-37DF-492D-B56A-3B24E41DDF89}" type="slidenum">
              <a:rPr lang="en-US" smtClean="0"/>
              <a:pPr/>
              <a:t>20</a:t>
            </a:fld>
            <a:endParaRPr lang="en-US" dirty="0"/>
          </a:p>
        </p:txBody>
      </p:sp>
      <p:pic>
        <p:nvPicPr>
          <p:cNvPr id="152578" name="Picture 2" descr="W:\ehealth\Environmental Health Files\Healthy Home Training\Healthier Homes for Code Enforcement Course\New Curriculum\Photos of Issues\Chemical Exposure\DSCN0149.JPG"/>
          <p:cNvPicPr>
            <a:picLocks noChangeAspect="1" noChangeArrowheads="1"/>
          </p:cNvPicPr>
          <p:nvPr/>
        </p:nvPicPr>
        <p:blipFill>
          <a:blip r:embed="rId3" cstate="print">
            <a:lum bright="30000"/>
          </a:blip>
          <a:srcRect/>
          <a:stretch>
            <a:fillRect/>
          </a:stretch>
        </p:blipFill>
        <p:spPr bwMode="auto">
          <a:xfrm rot="16200000">
            <a:off x="6030396" y="705540"/>
            <a:ext cx="3121152" cy="2340864"/>
          </a:xfrm>
          <a:prstGeom prst="rect">
            <a:avLst/>
          </a:prstGeom>
          <a:noFill/>
        </p:spPr>
      </p:pic>
      <p:pic>
        <p:nvPicPr>
          <p:cNvPr id="152579" name="Picture 3" descr="W:\ehealth\Environmental Health Files\Healthy Home Training\Healthier Homes for Code Enforcement Course\New Curriculum\Photos of Issues\Chemical Exposure\DSCN9579.JPG"/>
          <p:cNvPicPr>
            <a:picLocks noChangeAspect="1" noChangeArrowheads="1"/>
          </p:cNvPicPr>
          <p:nvPr/>
        </p:nvPicPr>
        <p:blipFill>
          <a:blip r:embed="rId4" cstate="print">
            <a:lum bright="20000"/>
          </a:blip>
          <a:srcRect/>
          <a:stretch>
            <a:fillRect/>
          </a:stretch>
        </p:blipFill>
        <p:spPr bwMode="auto">
          <a:xfrm>
            <a:off x="5623995" y="3826111"/>
            <a:ext cx="3121152" cy="2340864"/>
          </a:xfrm>
          <a:prstGeom prst="rect">
            <a:avLst/>
          </a:prstGeom>
          <a:noFill/>
        </p:spPr>
      </p:pic>
    </p:spTree>
    <p:extLst>
      <p:ext uri="{BB962C8B-B14F-4D97-AF65-F5344CB8AC3E}">
        <p14:creationId xmlns:p14="http://schemas.microsoft.com/office/powerpoint/2010/main" val="7703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noAutofit/>
          </a:bodyPr>
          <a:lstStyle/>
          <a:p>
            <a:pPr algn="ctr"/>
            <a:r>
              <a:rPr lang="en-US" b="1" dirty="0" smtClean="0">
                <a:latin typeface="Arial" pitchFamily="34" charset="0"/>
                <a:cs typeface="Arial" pitchFamily="34" charset="0"/>
              </a:rPr>
              <a:t>Pesticide Labels: Signal Words</a:t>
            </a:r>
            <a:endParaRPr lang="en-US" b="1"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3A11E61F-E9BF-43F4-B227-FD702915B746}" type="slidenum">
              <a:rPr lang="en-US" altLang="en-US" smtClean="0"/>
              <a:pPr>
                <a:defRPr/>
              </a:pPr>
              <a:t>21</a:t>
            </a:fld>
            <a:endParaRPr lang="en-US" altLang="en-US" dirty="0"/>
          </a:p>
        </p:txBody>
      </p:sp>
      <p:pic>
        <p:nvPicPr>
          <p:cNvPr id="96258" name="Picture 2" descr="http://www.pesticides.montana.edu/PAT/images/Warning2.gif"/>
          <p:cNvPicPr>
            <a:picLocks noChangeAspect="1" noChangeArrowheads="1"/>
          </p:cNvPicPr>
          <p:nvPr/>
        </p:nvPicPr>
        <p:blipFill>
          <a:blip r:embed="rId3" cstate="print"/>
          <a:srcRect/>
          <a:stretch>
            <a:fillRect/>
          </a:stretch>
        </p:blipFill>
        <p:spPr bwMode="auto">
          <a:xfrm>
            <a:off x="702733" y="1026013"/>
            <a:ext cx="5613400" cy="5662126"/>
          </a:xfrm>
          <a:prstGeom prst="rect">
            <a:avLst/>
          </a:prstGeom>
          <a:noFill/>
        </p:spPr>
      </p:pic>
      <p:pic>
        <p:nvPicPr>
          <p:cNvPr id="7" name="Picture 6"/>
          <p:cNvPicPr>
            <a:picLocks noChangeAspect="1" noChangeArrowheads="1"/>
          </p:cNvPicPr>
          <p:nvPr/>
        </p:nvPicPr>
        <p:blipFill>
          <a:blip r:embed="rId4" cstate="print"/>
          <a:srcRect/>
          <a:stretch>
            <a:fillRect/>
          </a:stretch>
        </p:blipFill>
        <p:spPr bwMode="auto">
          <a:xfrm>
            <a:off x="7316258" y="5014913"/>
            <a:ext cx="1590675" cy="1233487"/>
          </a:xfrm>
          <a:prstGeom prst="rect">
            <a:avLst/>
          </a:prstGeom>
          <a:noFill/>
          <a:ln w="9525">
            <a:noFill/>
            <a:miter lim="800000"/>
            <a:headEnd/>
            <a:tailEnd/>
          </a:ln>
        </p:spPr>
      </p:pic>
    </p:spTree>
    <p:extLst>
      <p:ext uri="{BB962C8B-B14F-4D97-AF65-F5344CB8AC3E}">
        <p14:creationId xmlns:p14="http://schemas.microsoft.com/office/powerpoint/2010/main" val="1644177097"/>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dirty="0" smtClean="0"/>
              <a:t>Protecting the Code Officer: </a:t>
            </a:r>
            <a:br>
              <a:rPr lang="en-US" dirty="0" smtClean="0"/>
            </a:br>
            <a:r>
              <a:rPr lang="en-US" dirty="0" smtClean="0"/>
              <a:t>PPE</a:t>
            </a:r>
            <a:endParaRPr lang="en-US" dirty="0"/>
          </a:p>
        </p:txBody>
      </p:sp>
      <p:sp>
        <p:nvSpPr>
          <p:cNvPr id="3" name="Content Placeholder 2"/>
          <p:cNvSpPr>
            <a:spLocks noGrp="1"/>
          </p:cNvSpPr>
          <p:nvPr>
            <p:ph idx="1"/>
          </p:nvPr>
        </p:nvSpPr>
        <p:spPr>
          <a:xfrm>
            <a:off x="965200" y="1520301"/>
            <a:ext cx="7315200" cy="3868445"/>
          </a:xfrm>
        </p:spPr>
        <p:txBody>
          <a:bodyPr/>
          <a:lstStyle/>
          <a:p>
            <a:r>
              <a:rPr lang="en-US" dirty="0" smtClean="0"/>
              <a:t>N-95 Respirator</a:t>
            </a:r>
          </a:p>
          <a:p>
            <a:r>
              <a:rPr lang="en-US" dirty="0" smtClean="0"/>
              <a:t>Rubber gloves</a:t>
            </a:r>
          </a:p>
          <a:p>
            <a:r>
              <a:rPr lang="en-US" dirty="0" smtClean="0"/>
              <a:t>Safety goggles</a:t>
            </a:r>
          </a:p>
          <a:p>
            <a:r>
              <a:rPr lang="en-US" dirty="0" smtClean="0"/>
              <a:t>Hard hat</a:t>
            </a:r>
          </a:p>
          <a:p>
            <a:r>
              <a:rPr lang="en-US" dirty="0" smtClean="0"/>
              <a:t>Ty-vek suit</a:t>
            </a:r>
          </a:p>
          <a:p>
            <a:r>
              <a:rPr lang="en-US" dirty="0" smtClean="0"/>
              <a:t>Booties</a:t>
            </a:r>
          </a:p>
          <a:p>
            <a:endParaRPr lang="en-US" dirty="0"/>
          </a:p>
        </p:txBody>
      </p:sp>
      <p:sp>
        <p:nvSpPr>
          <p:cNvPr id="4" name="Slide Number Placeholder 3"/>
          <p:cNvSpPr>
            <a:spLocks noGrp="1"/>
          </p:cNvSpPr>
          <p:nvPr>
            <p:ph type="sldNum" sz="quarter" idx="4"/>
          </p:nvPr>
        </p:nvSpPr>
        <p:spPr/>
        <p:txBody>
          <a:bodyPr/>
          <a:lstStyle/>
          <a:p>
            <a:fld id="{CCC26ED0-37DF-492D-B56A-3B24E41DDF89}" type="slidenum">
              <a:rPr lang="en-US" smtClean="0"/>
              <a:pPr/>
              <a:t>22</a:t>
            </a:fld>
            <a:endParaRPr lang="en-US" dirty="0"/>
          </a:p>
        </p:txBody>
      </p:sp>
    </p:spTree>
    <p:extLst>
      <p:ext uri="{BB962C8B-B14F-4D97-AF65-F5344CB8AC3E}">
        <p14:creationId xmlns:p14="http://schemas.microsoft.com/office/powerpoint/2010/main" val="2190903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idx="4294967295"/>
          </p:nvPr>
        </p:nvSpPr>
        <p:spPr>
          <a:xfrm>
            <a:off x="0" y="76200"/>
            <a:ext cx="9144000" cy="1066800"/>
          </a:xfrm>
        </p:spPr>
        <p:txBody>
          <a:bodyPr>
            <a:normAutofit/>
          </a:bodyPr>
          <a:lstStyle/>
          <a:p>
            <a:pPr lvl="0" algn="ctr"/>
            <a:r>
              <a:rPr lang="en-US" b="1" dirty="0"/>
              <a:t>Be aware </a:t>
            </a:r>
            <a:r>
              <a:rPr lang="en-US" b="1" dirty="0" smtClean="0"/>
              <a:t>of:</a:t>
            </a:r>
            <a:endParaRPr lang="en-US" b="1" dirty="0"/>
          </a:p>
        </p:txBody>
      </p:sp>
      <p:sp>
        <p:nvSpPr>
          <p:cNvPr id="4" name="Rectangle 1026"/>
          <p:cNvSpPr txBox="1">
            <a:spLocks noChangeArrowheads="1"/>
          </p:cNvSpPr>
          <p:nvPr/>
        </p:nvSpPr>
        <p:spPr bwMode="auto">
          <a:xfrm>
            <a:off x="0" y="425026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kern="0" dirty="0" smtClean="0">
                <a:solidFill>
                  <a:srgbClr val="005DA2"/>
                </a:solidFill>
                <a:latin typeface="+mj-lt"/>
                <a:ea typeface="ＭＳ Ｐゴシック" pitchFamily="1" charset="-128"/>
                <a:cs typeface="ＭＳ Ｐゴシック" pitchFamily="1" charset="-128"/>
              </a:rPr>
              <a:t>Can you ask for a hazard to be removed?</a:t>
            </a:r>
            <a:endParaRPr kumimoji="0" lang="en-US" sz="3200" b="1" i="1" u="none" strike="noStrike" kern="0" cap="none" spc="0" normalizeH="0" baseline="0" noProof="0" dirty="0" smtClean="0">
              <a:ln>
                <a:noFill/>
              </a:ln>
              <a:solidFill>
                <a:srgbClr val="005DA2"/>
              </a:solidFill>
              <a:effectLst/>
              <a:uLnTx/>
              <a:uFillTx/>
              <a:latin typeface="+mj-lt"/>
              <a:ea typeface="ＭＳ Ｐゴシック" pitchFamily="1" charset="-128"/>
              <a:cs typeface="ＭＳ Ｐゴシック" pitchFamily="1" charset="-128"/>
            </a:endParaRPr>
          </a:p>
        </p:txBody>
      </p:sp>
      <p:sp>
        <p:nvSpPr>
          <p:cNvPr id="3" name="Slide Number Placeholder 2"/>
          <p:cNvSpPr>
            <a:spLocks noGrp="1"/>
          </p:cNvSpPr>
          <p:nvPr>
            <p:ph type="sldNum" sz="quarter" idx="4"/>
          </p:nvPr>
        </p:nvSpPr>
        <p:spPr/>
        <p:txBody>
          <a:bodyPr/>
          <a:lstStyle/>
          <a:p>
            <a:fld id="{CCC26ED0-37DF-492D-B56A-3B24E41DDF89}" type="slidenum">
              <a:rPr lang="en-US" smtClean="0"/>
              <a:pPr/>
              <a:t>23</a:t>
            </a:fld>
            <a:endParaRPr lang="en-US" dirty="0"/>
          </a:p>
        </p:txBody>
      </p:sp>
      <p:sp>
        <p:nvSpPr>
          <p:cNvPr id="5" name="Rectangle 4"/>
          <p:cNvSpPr/>
          <p:nvPr/>
        </p:nvSpPr>
        <p:spPr>
          <a:xfrm>
            <a:off x="931333" y="1284869"/>
            <a:ext cx="7399867" cy="3046988"/>
          </a:xfrm>
          <a:prstGeom prst="rect">
            <a:avLst/>
          </a:prstGeom>
        </p:spPr>
        <p:txBody>
          <a:bodyPr wrap="square">
            <a:spAutoFit/>
          </a:bodyPr>
          <a:lstStyle/>
          <a:p>
            <a:pPr marL="285750" lvl="0" indent="-285750">
              <a:buFont typeface="Arial"/>
              <a:buChar char="•"/>
            </a:pPr>
            <a:r>
              <a:rPr lang="en-US" sz="3200" dirty="0"/>
              <a:t>Significant structural defects and physical hazards</a:t>
            </a:r>
          </a:p>
          <a:p>
            <a:pPr marL="285750" lvl="0" indent="-285750">
              <a:buFont typeface="Arial"/>
              <a:buChar char="•"/>
            </a:pPr>
            <a:r>
              <a:rPr lang="en-US" sz="3200" dirty="0"/>
              <a:t>Visible and significant biological </a:t>
            </a:r>
            <a:r>
              <a:rPr lang="en-US" sz="3200" dirty="0" smtClean="0"/>
              <a:t>contamination</a:t>
            </a:r>
            <a:endParaRPr lang="en-US" sz="3200" dirty="0"/>
          </a:p>
          <a:p>
            <a:pPr marL="285750" lvl="0" indent="-285750">
              <a:buFont typeface="Arial"/>
              <a:buChar char="•"/>
            </a:pPr>
            <a:r>
              <a:rPr lang="en-US" sz="3200" dirty="0"/>
              <a:t>Fire and improperly stored combustible materials</a:t>
            </a:r>
          </a:p>
        </p:txBody>
      </p:sp>
    </p:spTree>
    <p:extLst>
      <p:ext uri="{BB962C8B-B14F-4D97-AF65-F5344CB8AC3E}">
        <p14:creationId xmlns:p14="http://schemas.microsoft.com/office/powerpoint/2010/main" val="2358090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58"/>
            <a:ext cx="9144000" cy="1143000"/>
          </a:xfrm>
        </p:spPr>
        <p:txBody>
          <a:bodyPr>
            <a:normAutofit/>
          </a:bodyPr>
          <a:lstStyle/>
          <a:p>
            <a:pPr algn="ctr"/>
            <a:r>
              <a:rPr lang="en-US" sz="3600" dirty="0" smtClean="0"/>
              <a:t>Codes Related to Contaminants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1964293"/>
              </p:ext>
            </p:extLst>
          </p:nvPr>
        </p:nvGraphicFramePr>
        <p:xfrm>
          <a:off x="452825" y="914390"/>
          <a:ext cx="8272215" cy="5854963"/>
        </p:xfrm>
        <a:graphic>
          <a:graphicData uri="http://schemas.openxmlformats.org/drawingml/2006/table">
            <a:tbl>
              <a:tblPr firstRow="1" bandRow="1">
                <a:tableStyleId>{5C22544A-7EE6-4342-B048-85BDC9FD1C3A}</a:tableStyleId>
              </a:tblPr>
              <a:tblGrid>
                <a:gridCol w="2781441"/>
                <a:gridCol w="2743200"/>
                <a:gridCol w="2747574"/>
              </a:tblGrid>
              <a:tr h="475165">
                <a:tc>
                  <a:txBody>
                    <a:bodyPr/>
                    <a:lstStyle/>
                    <a:p>
                      <a:pPr algn="ctr"/>
                      <a:r>
                        <a:rPr lang="en-US" dirty="0" smtClean="0"/>
                        <a:t>IPMC</a:t>
                      </a:r>
                      <a:endParaRPr lang="en-US" dirty="0"/>
                    </a:p>
                  </a:txBody>
                  <a:tcPr/>
                </a:tc>
                <a:tc>
                  <a:txBody>
                    <a:bodyPr/>
                    <a:lstStyle/>
                    <a:p>
                      <a:pPr algn="ctr"/>
                      <a:r>
                        <a:rPr lang="en-US" b="1" dirty="0" smtClean="0"/>
                        <a:t>NHHS</a:t>
                      </a:r>
                      <a:endParaRPr lang="en-US" b="1" dirty="0"/>
                    </a:p>
                  </a:txBody>
                  <a:tcPr/>
                </a:tc>
                <a:tc>
                  <a:txBody>
                    <a:bodyPr/>
                    <a:lstStyle/>
                    <a:p>
                      <a:pPr algn="ctr"/>
                      <a:r>
                        <a:rPr lang="en-US" dirty="0" smtClean="0"/>
                        <a:t>Local</a:t>
                      </a:r>
                      <a:endParaRPr lang="en-US" dirty="0"/>
                    </a:p>
                  </a:txBody>
                  <a:tcPr/>
                </a:tc>
              </a:tr>
              <a:tr h="608579">
                <a:tc>
                  <a:txBody>
                    <a:bodyPr/>
                    <a:lstStyle/>
                    <a:p>
                      <a:r>
                        <a:rPr lang="en-US" b="1" dirty="0" smtClean="0"/>
                        <a:t>302.4 Noxious weeds</a:t>
                      </a:r>
                    </a:p>
                    <a:p>
                      <a:r>
                        <a:rPr lang="en-US" b="1" dirty="0" smtClean="0"/>
                        <a:t>302.8 Motor vehicles</a:t>
                      </a:r>
                      <a:endParaRPr lang="en-US" b="1" dirty="0"/>
                    </a:p>
                  </a:txBody>
                  <a:tcPr/>
                </a:tc>
                <a:tc>
                  <a:txBody>
                    <a:bodyPr/>
                    <a:lstStyle/>
                    <a:p>
                      <a:r>
                        <a:rPr lang="en-US" b="1" dirty="0" smtClean="0"/>
                        <a:t>2.3.3 Plumbing system: sewage disposal</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406400">
                <a:tc>
                  <a:txBody>
                    <a:bodyPr/>
                    <a:lstStyle/>
                    <a:p>
                      <a:r>
                        <a:rPr lang="en-US" b="1" dirty="0" smtClean="0"/>
                        <a:t>403.4 Process ventilation</a:t>
                      </a:r>
                      <a:endParaRPr lang="en-US" b="1" dirty="0"/>
                    </a:p>
                  </a:txBody>
                  <a:tcPr/>
                </a:tc>
                <a:tc>
                  <a:txBody>
                    <a:bodyPr/>
                    <a:lstStyle/>
                    <a:p>
                      <a:r>
                        <a:rPr lang="en-US" b="1" dirty="0" smtClean="0"/>
                        <a:t>3.5. Carbon Monoxide</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677333">
                <a:tc>
                  <a:txBody>
                    <a:bodyPr/>
                    <a:lstStyle/>
                    <a:p>
                      <a:r>
                        <a:rPr lang="en-US" b="1" dirty="0" smtClean="0"/>
                        <a:t>505.2 Water System: Contamination</a:t>
                      </a:r>
                      <a:endParaRPr lang="en-US" b="1" dirty="0"/>
                    </a:p>
                  </a:txBody>
                  <a:tcPr/>
                </a:tc>
                <a:tc>
                  <a:txBody>
                    <a:bodyPr/>
                    <a:lstStyle/>
                    <a:p>
                      <a:r>
                        <a:rPr lang="en-US" b="1" dirty="0" smtClean="0"/>
                        <a:t>3.8. Chemical Storage</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375920">
                <a:tc>
                  <a:txBody>
                    <a:bodyPr/>
                    <a:lstStyle/>
                    <a:p>
                      <a:r>
                        <a:rPr lang="en-US" b="1" dirty="0" smtClean="0"/>
                        <a:t>506 Sanitary Drainage System</a:t>
                      </a:r>
                      <a:endParaRPr lang="en-US" b="1" dirty="0"/>
                    </a:p>
                  </a:txBody>
                  <a:tcPr/>
                </a:tc>
                <a:tc>
                  <a:txBody>
                    <a:bodyPr/>
                    <a:lstStyle/>
                    <a:p>
                      <a:r>
                        <a:rPr lang="en-US" b="1" dirty="0" smtClean="0"/>
                        <a:t>7.2. Lead-Based Paint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475165">
                <a:tc>
                  <a:txBody>
                    <a:bodyPr/>
                    <a:lstStyle/>
                    <a:p>
                      <a:endParaRPr lang="en-US" b="1" dirty="0"/>
                    </a:p>
                  </a:txBody>
                  <a:tcPr/>
                </a:tc>
                <a:tc>
                  <a:txBody>
                    <a:bodyPr/>
                    <a:lstStyle/>
                    <a:p>
                      <a:r>
                        <a:rPr lang="en-US" b="1" dirty="0" smtClean="0"/>
                        <a:t>7.3. Asbestos</a:t>
                      </a:r>
                      <a:endParaRPr lang="en-US" b="1" dirty="0"/>
                    </a:p>
                  </a:txBody>
                  <a:tcPr/>
                </a:tc>
                <a:tc>
                  <a:txBody>
                    <a:bodyPr/>
                    <a:lstStyle/>
                    <a:p>
                      <a:endParaRPr lang="en-US" sz="1800" dirty="0"/>
                    </a:p>
                  </a:txBody>
                  <a:tcPr/>
                </a:tc>
              </a:tr>
              <a:tr h="475165">
                <a:tc>
                  <a:txBody>
                    <a:bodyPr/>
                    <a:lstStyle/>
                    <a:p>
                      <a:endParaRPr lang="en-US" b="1" dirty="0"/>
                    </a:p>
                  </a:txBody>
                  <a:tcPr/>
                </a:tc>
                <a:tc>
                  <a:txBody>
                    <a:bodyPr/>
                    <a:lstStyle/>
                    <a:p>
                      <a:r>
                        <a:rPr lang="en-US" b="1" dirty="0" smtClean="0"/>
                        <a:t>7.4. Toxic Substances</a:t>
                      </a:r>
                      <a:endParaRPr lang="en-US" b="1" dirty="0"/>
                    </a:p>
                  </a:txBody>
                  <a:tcPr/>
                </a:tc>
                <a:tc>
                  <a:txBody>
                    <a:bodyPr/>
                    <a:lstStyle/>
                    <a:p>
                      <a:endParaRPr lang="en-US" sz="1800" dirty="0"/>
                    </a:p>
                  </a:txBody>
                  <a:tcPr/>
                </a:tc>
              </a:tr>
              <a:tr h="475165">
                <a:tc>
                  <a:txBody>
                    <a:bodyPr/>
                    <a:lstStyle/>
                    <a:p>
                      <a:endParaRPr lang="en-US" b="1" dirty="0"/>
                    </a:p>
                  </a:txBody>
                  <a:tcPr/>
                </a:tc>
                <a:tc>
                  <a:txBody>
                    <a:bodyPr/>
                    <a:lstStyle/>
                    <a:p>
                      <a:r>
                        <a:rPr lang="pt-BR" b="1" dirty="0" smtClean="0"/>
                        <a:t>7.5. Radon</a:t>
                      </a:r>
                      <a:endParaRPr lang="en-US" b="1" dirty="0"/>
                    </a:p>
                  </a:txBody>
                  <a:tcPr/>
                </a:tc>
                <a:tc>
                  <a:txBody>
                    <a:bodyPr/>
                    <a:lstStyle/>
                    <a:p>
                      <a:endParaRPr lang="en-US" sz="1800" dirty="0"/>
                    </a:p>
                  </a:txBody>
                  <a:tcPr/>
                </a:tc>
              </a:tr>
              <a:tr h="475165">
                <a:tc>
                  <a:txBody>
                    <a:bodyPr/>
                    <a:lstStyle/>
                    <a:p>
                      <a:endParaRPr lang="en-US" b="1" dirty="0"/>
                    </a:p>
                  </a:txBody>
                  <a:tcPr/>
                </a:tc>
                <a:tc>
                  <a:txBody>
                    <a:bodyPr/>
                    <a:lstStyle/>
                    <a:p>
                      <a:r>
                        <a:rPr lang="en-US" b="1" dirty="0" smtClean="0"/>
                        <a:t>7.6. Pesticides</a:t>
                      </a:r>
                      <a:endParaRPr lang="en-US" b="1" dirty="0"/>
                    </a:p>
                  </a:txBody>
                  <a:tcPr/>
                </a:tc>
                <a:tc>
                  <a:txBody>
                    <a:bodyPr/>
                    <a:lstStyle/>
                    <a:p>
                      <a:endParaRPr lang="en-US" sz="1800" dirty="0"/>
                    </a:p>
                  </a:txBody>
                  <a:tcPr/>
                </a:tc>
              </a:tr>
              <a:tr h="475165">
                <a:tc>
                  <a:txBody>
                    <a:bodyPr/>
                    <a:lstStyle/>
                    <a:p>
                      <a:endParaRPr lang="en-US" b="1" dirty="0"/>
                    </a:p>
                  </a:txBody>
                  <a:tcPr/>
                </a:tc>
                <a:tc>
                  <a:txBody>
                    <a:bodyPr/>
                    <a:lstStyle/>
                    <a:p>
                      <a:r>
                        <a:rPr lang="en-US" b="1" dirty="0" smtClean="0"/>
                        <a:t>7.7. Methamphetamine</a:t>
                      </a:r>
                      <a:endParaRPr lang="en-US" b="1" dirty="0"/>
                    </a:p>
                  </a:txBody>
                  <a:tcPr/>
                </a:tc>
                <a:tc>
                  <a:txBody>
                    <a:bodyPr/>
                    <a:lstStyle/>
                    <a:p>
                      <a:endParaRPr lang="en-US" sz="1800" dirty="0"/>
                    </a:p>
                  </a:txBody>
                  <a:tcPr/>
                </a:tc>
              </a:tr>
              <a:tr h="475165">
                <a:tc>
                  <a:txBody>
                    <a:bodyPr/>
                    <a:lstStyle/>
                    <a:p>
                      <a:endParaRPr lang="en-US" b="1" dirty="0"/>
                    </a:p>
                  </a:txBody>
                  <a:tcPr/>
                </a:tc>
                <a:tc>
                  <a:txBody>
                    <a:bodyPr/>
                    <a:lstStyle/>
                    <a:p>
                      <a:r>
                        <a:rPr lang="en-US" b="1" dirty="0" smtClean="0"/>
                        <a:t>7.8. Smoke in Multifamily Housing</a:t>
                      </a:r>
                      <a:endParaRPr lang="en-US" b="1" dirty="0"/>
                    </a:p>
                  </a:txBody>
                  <a:tcPr/>
                </a:tc>
                <a:tc>
                  <a:txBody>
                    <a:bodyPr/>
                    <a:lstStyle/>
                    <a:p>
                      <a:endParaRPr lang="en-US" sz="1800" dirty="0"/>
                    </a:p>
                  </a:txBody>
                  <a:tcPr/>
                </a:tc>
              </a:tr>
            </a:tbl>
          </a:graphicData>
        </a:graphic>
      </p:graphicFrame>
      <p:sp>
        <p:nvSpPr>
          <p:cNvPr id="4" name="Slide Number Placeholder 3"/>
          <p:cNvSpPr>
            <a:spLocks noGrp="1"/>
          </p:cNvSpPr>
          <p:nvPr>
            <p:ph type="sldNum" sz="quarter" idx="4"/>
          </p:nvPr>
        </p:nvSpPr>
        <p:spPr/>
        <p:txBody>
          <a:bodyPr/>
          <a:lstStyle/>
          <a:p>
            <a:fld id="{CCC26ED0-37DF-492D-B56A-3B24E41DDF89}" type="slidenum">
              <a:rPr lang="en-US" smtClean="0"/>
              <a:pPr/>
              <a:t>24</a:t>
            </a:fld>
            <a:endParaRPr lang="en-US" dirty="0"/>
          </a:p>
        </p:txBody>
      </p:sp>
    </p:spTree>
    <p:extLst>
      <p:ext uri="{BB962C8B-B14F-4D97-AF65-F5344CB8AC3E}">
        <p14:creationId xmlns:p14="http://schemas.microsoft.com/office/powerpoint/2010/main" val="2292754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83166"/>
            <a:ext cx="9144000" cy="1143000"/>
          </a:xfrm>
        </p:spPr>
        <p:txBody>
          <a:bodyPr>
            <a:noAutofit/>
          </a:bodyPr>
          <a:lstStyle/>
          <a:p>
            <a:pPr algn="ctr" eaLnBrk="1" hangingPunct="1"/>
            <a:r>
              <a:rPr lang="en-US" dirty="0" smtClean="0"/>
              <a:t>Keep It Contaminant-Free</a:t>
            </a:r>
          </a:p>
        </p:txBody>
      </p:sp>
      <p:sp>
        <p:nvSpPr>
          <p:cNvPr id="53251" name="Content Placeholder 4"/>
          <p:cNvSpPr>
            <a:spLocks noGrp="1"/>
          </p:cNvSpPr>
          <p:nvPr>
            <p:ph idx="1"/>
          </p:nvPr>
        </p:nvSpPr>
        <p:spPr>
          <a:xfrm>
            <a:off x="1014153" y="1481491"/>
            <a:ext cx="9302665" cy="4753054"/>
          </a:xfrm>
        </p:spPr>
        <p:txBody>
          <a:bodyPr>
            <a:normAutofit/>
          </a:bodyPr>
          <a:lstStyle/>
          <a:p>
            <a:pPr eaLnBrk="1" hangingPunct="1"/>
            <a:r>
              <a:rPr lang="en-US" sz="3600" dirty="0" smtClean="0"/>
              <a:t>Lead-Based Paint</a:t>
            </a:r>
          </a:p>
          <a:p>
            <a:pPr eaLnBrk="1" hangingPunct="1"/>
            <a:r>
              <a:rPr lang="en-US" sz="3600" dirty="0" smtClean="0"/>
              <a:t>Asbestos</a:t>
            </a:r>
          </a:p>
          <a:p>
            <a:pPr eaLnBrk="1" hangingPunct="1"/>
            <a:r>
              <a:rPr lang="en-US" sz="3600" dirty="0" smtClean="0"/>
              <a:t>Carbon Monoxide</a:t>
            </a:r>
          </a:p>
          <a:p>
            <a:pPr eaLnBrk="1" hangingPunct="1"/>
            <a:r>
              <a:rPr lang="en-US" sz="3600" dirty="0" smtClean="0"/>
              <a:t>Radon</a:t>
            </a:r>
          </a:p>
          <a:p>
            <a:r>
              <a:rPr lang="en-US" sz="3600" dirty="0" smtClean="0">
                <a:solidFill>
                  <a:schemeClr val="tx1"/>
                </a:solidFill>
              </a:rPr>
              <a:t>Chemical and biological contaminants</a:t>
            </a:r>
            <a:endParaRPr lang="en-US" sz="3600" dirty="0" smtClean="0"/>
          </a:p>
          <a:p>
            <a:pPr eaLnBrk="1" hangingPunct="1"/>
            <a:endParaRPr lang="en-US" dirty="0" smtClean="0"/>
          </a:p>
          <a:p>
            <a:pPr eaLnBrk="1" hangingPunct="1"/>
            <a:endParaRPr lang="en-US" dirty="0" smtClean="0"/>
          </a:p>
          <a:p>
            <a:pPr eaLnBrk="1" hangingPunct="1"/>
            <a:endParaRPr lang="en-US" dirty="0" smtClean="0"/>
          </a:p>
        </p:txBody>
      </p:sp>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25</a:t>
            </a:fld>
            <a:endParaRPr lang="en-US" dirty="0" smtClean="0"/>
          </a:p>
        </p:txBody>
      </p:sp>
      <p:sp>
        <p:nvSpPr>
          <p:cNvPr id="53252" name="Content Placeholder 6"/>
          <p:cNvSpPr>
            <a:spLocks noGrp="1"/>
          </p:cNvSpPr>
          <p:nvPr>
            <p:ph sz="half" idx="4294967295"/>
          </p:nvPr>
        </p:nvSpPr>
        <p:spPr>
          <a:xfrm>
            <a:off x="5334000" y="2209800"/>
            <a:ext cx="3810000" cy="3733800"/>
          </a:xfrm>
        </p:spPr>
        <p:txBody>
          <a:bodyPr/>
          <a:lstStyle/>
          <a:p>
            <a:pPr eaLnBrk="1" hangingPunct="1">
              <a:buFont typeface="Zapf Dingbats" charset="2"/>
              <a:buNone/>
            </a:pPr>
            <a:endParaRPr lang="en-US" dirty="0" smtClean="0"/>
          </a:p>
          <a:p>
            <a:pPr eaLnBrk="1" hangingPunct="1"/>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strips(downLeft)">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strips(downLeft)">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strips(downLeft)">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strips(downLeft)">
                                      <p:cBhvr>
                                        <p:cTn id="22" dur="500"/>
                                        <p:tgtEl>
                                          <p:spTgt spid="5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strips(downLeft)">
                                      <p:cBhvr>
                                        <p:cTn id="27"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26</a:t>
            </a:fld>
            <a:endParaRPr lang="en-US" dirty="0" smtClean="0"/>
          </a:p>
        </p:txBody>
      </p:sp>
      <p:pic>
        <p:nvPicPr>
          <p:cNvPr id="2" name="Picture 1" descr="flaking paint_free.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3251" name="Content Placeholder 4"/>
          <p:cNvSpPr>
            <a:spLocks noGrp="1"/>
          </p:cNvSpPr>
          <p:nvPr>
            <p:ph idx="1"/>
          </p:nvPr>
        </p:nvSpPr>
        <p:spPr>
          <a:xfrm>
            <a:off x="0" y="4758267"/>
            <a:ext cx="8737600" cy="1066800"/>
          </a:xfrm>
        </p:spPr>
        <p:txBody>
          <a:bodyPr>
            <a:noAutofit/>
          </a:bodyPr>
          <a:lstStyle/>
          <a:p>
            <a:pPr marL="0" indent="0" algn="r" eaLnBrk="1" hangingPunct="1">
              <a:buNone/>
            </a:pPr>
            <a:r>
              <a:rPr lang="en-US" sz="5400" b="1" dirty="0" smtClean="0">
                <a:solidFill>
                  <a:schemeClr val="tx1"/>
                </a:solidFill>
              </a:rPr>
              <a:t>FLAKING PAINT IS A </a:t>
            </a:r>
          </a:p>
          <a:p>
            <a:pPr marL="0" indent="0" algn="r" eaLnBrk="1" hangingPunct="1">
              <a:buNone/>
            </a:pPr>
            <a:r>
              <a:rPr lang="en-US" sz="5400" b="1" dirty="0" smtClean="0">
                <a:solidFill>
                  <a:schemeClr val="tx1"/>
                </a:solidFill>
              </a:rPr>
              <a:t>CODE VIOLATION!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74471" y="96285"/>
            <a:ext cx="8769528" cy="1515447"/>
          </a:xfrm>
        </p:spPr>
        <p:txBody>
          <a:bodyPr>
            <a:noAutofit/>
          </a:bodyPr>
          <a:lstStyle/>
          <a:p>
            <a:r>
              <a:rPr lang="en-US" sz="3600" dirty="0" smtClean="0"/>
              <a:t>Lead </a:t>
            </a:r>
            <a:r>
              <a:rPr lang="en-US" sz="3600" dirty="0"/>
              <a:t>R</a:t>
            </a:r>
            <a:r>
              <a:rPr lang="en-US" sz="3600" dirty="0" smtClean="0"/>
              <a:t>enovation, Repair and Painting (RRP)</a:t>
            </a:r>
          </a:p>
        </p:txBody>
      </p:sp>
      <p:sp>
        <p:nvSpPr>
          <p:cNvPr id="39939" name="Rectangle 3"/>
          <p:cNvSpPr>
            <a:spLocks noGrp="1" noChangeArrowheads="1"/>
          </p:cNvSpPr>
          <p:nvPr>
            <p:ph type="body" idx="1"/>
          </p:nvPr>
        </p:nvSpPr>
        <p:spPr>
          <a:xfrm>
            <a:off x="457200" y="1740201"/>
            <a:ext cx="8229600" cy="3694417"/>
          </a:xfrm>
        </p:spPr>
        <p:txBody>
          <a:bodyPr>
            <a:normAutofit lnSpcReduction="10000"/>
          </a:bodyPr>
          <a:lstStyle/>
          <a:p>
            <a:r>
              <a:rPr lang="en-US" sz="3600" dirty="0"/>
              <a:t>Only Lead-Safe Certified Firms may disturb paint in pre-’78 </a:t>
            </a:r>
            <a:r>
              <a:rPr lang="en-US" sz="3600" dirty="0" smtClean="0"/>
              <a:t>housing</a:t>
            </a:r>
          </a:p>
          <a:p>
            <a:r>
              <a:rPr lang="en-US" sz="3600" dirty="0" smtClean="0"/>
              <a:t>“Certified Renovators” Supervise Work</a:t>
            </a:r>
          </a:p>
          <a:p>
            <a:r>
              <a:rPr lang="en-US" sz="3600" dirty="0" smtClean="0"/>
              <a:t>Mandatory Work Practices</a:t>
            </a:r>
          </a:p>
          <a:p>
            <a:r>
              <a:rPr lang="en-US" sz="3600" dirty="0" smtClean="0"/>
              <a:t>Post-renovation Cleaning Verification</a:t>
            </a:r>
          </a:p>
          <a:p>
            <a:r>
              <a:rPr lang="en-US" sz="3600" dirty="0" smtClean="0"/>
              <a:t>Documentation!</a:t>
            </a:r>
          </a:p>
        </p:txBody>
      </p:sp>
      <p:sp>
        <p:nvSpPr>
          <p:cNvPr id="2" name="Slide Number Placeholder 1"/>
          <p:cNvSpPr>
            <a:spLocks noGrp="1"/>
          </p:cNvSpPr>
          <p:nvPr>
            <p:ph type="sldNum" sz="quarter" idx="4"/>
          </p:nvPr>
        </p:nvSpPr>
        <p:spPr/>
        <p:txBody>
          <a:bodyPr/>
          <a:lstStyle/>
          <a:p>
            <a:fld id="{CCC26ED0-37DF-492D-B56A-3B24E41DDF89}" type="slidenum">
              <a:rPr lang="en-US" smtClean="0"/>
              <a:pPr/>
              <a:t>27</a:t>
            </a:fld>
            <a:endParaRPr lang="en-US" dirty="0"/>
          </a:p>
        </p:txBody>
      </p:sp>
    </p:spTree>
    <p:extLst>
      <p:ext uri="{BB962C8B-B14F-4D97-AF65-F5344CB8AC3E}">
        <p14:creationId xmlns:p14="http://schemas.microsoft.com/office/powerpoint/2010/main" val="3893722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strips(down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strips(downLef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strips(downLeft)">
                                      <p:cBhvr>
                                        <p:cTn id="22" dur="5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strips(downLeft)">
                                      <p:cBhvr>
                                        <p:cTn id="27"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en-US" dirty="0" smtClean="0"/>
              <a:t>Asbestos</a:t>
            </a:r>
          </a:p>
        </p:txBody>
      </p:sp>
      <p:sp>
        <p:nvSpPr>
          <p:cNvPr id="53251" name="Content Placeholder 4"/>
          <p:cNvSpPr>
            <a:spLocks noGrp="1"/>
          </p:cNvSpPr>
          <p:nvPr>
            <p:ph idx="1"/>
          </p:nvPr>
        </p:nvSpPr>
        <p:spPr>
          <a:xfrm>
            <a:off x="457199" y="1346662"/>
            <a:ext cx="8327572" cy="4498967"/>
          </a:xfrm>
        </p:spPr>
        <p:txBody>
          <a:bodyPr>
            <a:normAutofit fontScale="92500"/>
          </a:bodyPr>
          <a:lstStyle/>
          <a:p>
            <a:pPr eaLnBrk="1" hangingPunct="1"/>
            <a:r>
              <a:rPr lang="en-US" sz="3600" dirty="0"/>
              <a:t>M</a:t>
            </a:r>
            <a:r>
              <a:rPr lang="en-US" sz="3600" dirty="0" smtClean="0"/>
              <a:t>ineral fiber that causes a variety of severe health issues and is present in many older building materials</a:t>
            </a:r>
          </a:p>
          <a:p>
            <a:pPr eaLnBrk="1" hangingPunct="1"/>
            <a:r>
              <a:rPr lang="en-US" sz="3600" dirty="0" smtClean="0"/>
              <a:t>As a code inspector, it may be difficult to determine what materials contain asbestos without having the materials tested</a:t>
            </a:r>
          </a:p>
          <a:p>
            <a:pPr eaLnBrk="1" hangingPunct="1"/>
            <a:r>
              <a:rPr lang="en-US" sz="3600" dirty="0" smtClean="0"/>
              <a:t>Do not disturb any suspect asbestos-containing materials, especially if friable</a:t>
            </a:r>
          </a:p>
          <a:p>
            <a:pPr eaLnBrk="1" hangingPunct="1">
              <a:buNone/>
            </a:pPr>
            <a:endParaRPr lang="en-US" sz="3600" dirty="0" smtClean="0"/>
          </a:p>
          <a:p>
            <a:pPr eaLnBrk="1" hangingPunct="1"/>
            <a:endParaRPr lang="en-US" dirty="0" smtClean="0"/>
          </a:p>
          <a:p>
            <a:pPr eaLnBrk="1" hangingPunct="1"/>
            <a:endParaRPr lang="en-US" dirty="0" smtClean="0"/>
          </a:p>
        </p:txBody>
      </p:sp>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28</a:t>
            </a:fld>
            <a:endParaRPr lang="en-US" dirty="0" smtClean="0"/>
          </a:p>
        </p:txBody>
      </p:sp>
    </p:spTree>
    <p:extLst>
      <p:ext uri="{BB962C8B-B14F-4D97-AF65-F5344CB8AC3E}">
        <p14:creationId xmlns:p14="http://schemas.microsoft.com/office/powerpoint/2010/main" val="2353283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5053" y="186265"/>
            <a:ext cx="4728814" cy="1862668"/>
          </a:xfrm>
        </p:spPr>
        <p:txBody>
          <a:bodyPr>
            <a:normAutofit/>
          </a:bodyPr>
          <a:lstStyle/>
          <a:p>
            <a:pPr eaLnBrk="1" hangingPunct="1"/>
            <a:r>
              <a:rPr lang="en-US" dirty="0" smtClean="0"/>
              <a:t>Carbon Monoxide: </a:t>
            </a:r>
            <a:br>
              <a:rPr lang="en-US" dirty="0" smtClean="0"/>
            </a:br>
            <a:r>
              <a:rPr lang="en-US" dirty="0" smtClean="0"/>
              <a:t>It’s Alarming!</a:t>
            </a:r>
          </a:p>
        </p:txBody>
      </p:sp>
      <p:sp>
        <p:nvSpPr>
          <p:cNvPr id="53251" name="Content Placeholder 4"/>
          <p:cNvSpPr>
            <a:spLocks noGrp="1"/>
          </p:cNvSpPr>
          <p:nvPr>
            <p:ph idx="1"/>
          </p:nvPr>
        </p:nvSpPr>
        <p:spPr>
          <a:xfrm>
            <a:off x="258418" y="2099734"/>
            <a:ext cx="4855449" cy="2540000"/>
          </a:xfrm>
        </p:spPr>
        <p:txBody>
          <a:bodyPr>
            <a:normAutofit/>
          </a:bodyPr>
          <a:lstStyle/>
          <a:p>
            <a:pPr marL="0" indent="0" eaLnBrk="1" hangingPunct="1">
              <a:buNone/>
            </a:pPr>
            <a:r>
              <a:rPr lang="en-US" sz="3600" dirty="0" smtClean="0"/>
              <a:t>Why do so few residents use CO alarms?</a:t>
            </a:r>
          </a:p>
          <a:p>
            <a:pPr eaLnBrk="1" hangingPunct="1">
              <a:buFont typeface="Arial"/>
              <a:buChar char="•"/>
            </a:pPr>
            <a:r>
              <a:rPr lang="en-US" sz="3600" dirty="0" smtClean="0"/>
              <a:t>Smoke detector: 92.9%</a:t>
            </a:r>
          </a:p>
          <a:p>
            <a:pPr eaLnBrk="1" hangingPunct="1">
              <a:buFont typeface="Arial"/>
              <a:buChar char="•"/>
            </a:pPr>
            <a:r>
              <a:rPr lang="en-US" sz="3600" dirty="0" smtClean="0"/>
              <a:t>CO alarm: 41.6%</a:t>
            </a:r>
          </a:p>
        </p:txBody>
      </p:sp>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29</a:t>
            </a:fld>
            <a:endParaRPr lang="en-US" dirty="0" smtClean="0"/>
          </a:p>
        </p:txBody>
      </p:sp>
      <p:pic>
        <p:nvPicPr>
          <p:cNvPr id="5" name="Picture 4" descr="carbon monoxide detector"/>
          <p:cNvPicPr>
            <a:picLocks noChangeAspect="1" noChangeArrowheads="1"/>
          </p:cNvPicPr>
          <p:nvPr/>
        </p:nvPicPr>
        <p:blipFill>
          <a:blip r:embed="rId3" cstate="print"/>
          <a:srcRect/>
          <a:stretch>
            <a:fillRect/>
          </a:stretch>
        </p:blipFill>
        <p:spPr bwMode="auto">
          <a:xfrm>
            <a:off x="5274674" y="756000"/>
            <a:ext cx="3526022" cy="3256672"/>
          </a:xfrm>
          <a:prstGeom prst="rect">
            <a:avLst/>
          </a:prstGeom>
          <a:noFill/>
          <a:ln w="31750">
            <a:solidFill>
              <a:srgbClr val="FF0000"/>
            </a:solidFill>
          </a:ln>
        </p:spPr>
      </p:pic>
      <p:sp>
        <p:nvSpPr>
          <p:cNvPr id="2" name="TextBox 1"/>
          <p:cNvSpPr txBox="1"/>
          <p:nvPr/>
        </p:nvSpPr>
        <p:spPr>
          <a:xfrm>
            <a:off x="0" y="4876806"/>
            <a:ext cx="9144000" cy="707886"/>
          </a:xfrm>
          <a:prstGeom prst="rect">
            <a:avLst/>
          </a:prstGeom>
          <a:noFill/>
        </p:spPr>
        <p:txBody>
          <a:bodyPr wrap="square" rtlCol="0">
            <a:spAutoFit/>
          </a:bodyPr>
          <a:lstStyle/>
          <a:p>
            <a:pPr algn="ctr"/>
            <a:r>
              <a:rPr lang="en-US" sz="4000" b="1" i="1" dirty="0">
                <a:solidFill>
                  <a:srgbClr val="005DA2"/>
                </a:solidFill>
              </a:rPr>
              <a:t>The answer is in the code</a:t>
            </a:r>
            <a:r>
              <a:rPr lang="en-US" sz="4000" b="1" i="1" dirty="0" smtClean="0">
                <a:solidFill>
                  <a:srgbClr val="005DA2"/>
                </a:solidFill>
              </a:rPr>
              <a:t>!</a:t>
            </a:r>
            <a:endParaRPr lang="en-US" sz="4000" b="1" i="1" dirty="0">
              <a:solidFill>
                <a:srgbClr val="005DA2"/>
              </a:solidFill>
            </a:endParaRPr>
          </a:p>
        </p:txBody>
      </p:sp>
    </p:spTree>
    <p:extLst>
      <p:ext uri="{BB962C8B-B14F-4D97-AF65-F5344CB8AC3E}">
        <p14:creationId xmlns:p14="http://schemas.microsoft.com/office/powerpoint/2010/main" val="693941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89747"/>
            <a:ext cx="9156094" cy="1143000"/>
          </a:xfrm>
        </p:spPr>
        <p:txBody>
          <a:bodyPr>
            <a:normAutofit/>
          </a:bodyPr>
          <a:lstStyle/>
          <a:p>
            <a:pPr algn="ctr" eaLnBrk="1" hangingPunct="1"/>
            <a:r>
              <a:rPr lang="en-US" dirty="0" smtClean="0"/>
              <a:t>Keep It Dry: Mold</a:t>
            </a:r>
          </a:p>
        </p:txBody>
      </p:sp>
      <p:sp>
        <p:nvSpPr>
          <p:cNvPr id="53251" name="Content Placeholder 4"/>
          <p:cNvSpPr>
            <a:spLocks noGrp="1"/>
          </p:cNvSpPr>
          <p:nvPr>
            <p:ph idx="1"/>
          </p:nvPr>
        </p:nvSpPr>
        <p:spPr>
          <a:xfrm>
            <a:off x="0" y="1216782"/>
            <a:ext cx="3911600" cy="752412"/>
          </a:xfrm>
        </p:spPr>
        <p:txBody>
          <a:bodyPr>
            <a:noAutofit/>
          </a:bodyPr>
          <a:lstStyle/>
          <a:p>
            <a:pPr marL="0" indent="0" algn="ctr">
              <a:spcAft>
                <a:spcPts val="1800"/>
              </a:spcAft>
              <a:buNone/>
            </a:pPr>
            <a:r>
              <a:rPr lang="en-US" sz="3600" dirty="0" smtClean="0"/>
              <a:t>Mold is a health hazard; </a:t>
            </a:r>
          </a:p>
          <a:p>
            <a:pPr marL="0" indent="0" algn="ctr">
              <a:spcAft>
                <a:spcPts val="1800"/>
              </a:spcAft>
              <a:buNone/>
            </a:pPr>
            <a:r>
              <a:rPr lang="en-US" sz="3600" dirty="0" smtClean="0"/>
              <a:t>NOT a </a:t>
            </a:r>
            <a:r>
              <a:rPr lang="en-US" sz="3600" dirty="0"/>
              <a:t>violation! </a:t>
            </a:r>
            <a:endParaRPr lang="en-US" sz="3600" dirty="0" smtClean="0"/>
          </a:p>
          <a:p>
            <a:pPr marL="0" indent="0" eaLnBrk="1" hangingPunct="1">
              <a:spcAft>
                <a:spcPts val="1800"/>
              </a:spcAft>
              <a:buNone/>
            </a:pPr>
            <a:endParaRPr lang="en-US" sz="3600" dirty="0" smtClean="0"/>
          </a:p>
        </p:txBody>
      </p:sp>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3</a:t>
            </a:fld>
            <a:endParaRPr lang="en-US" dirty="0" smtClean="0"/>
          </a:p>
        </p:txBody>
      </p:sp>
      <p:sp>
        <p:nvSpPr>
          <p:cNvPr id="53252" name="Content Placeholder 6"/>
          <p:cNvSpPr>
            <a:spLocks noGrp="1"/>
          </p:cNvSpPr>
          <p:nvPr>
            <p:ph sz="half" idx="4294967295"/>
          </p:nvPr>
        </p:nvSpPr>
        <p:spPr>
          <a:xfrm>
            <a:off x="5334000" y="2209800"/>
            <a:ext cx="3810000" cy="3733800"/>
          </a:xfrm>
        </p:spPr>
        <p:txBody>
          <a:bodyPr/>
          <a:lstStyle/>
          <a:p>
            <a:pPr eaLnBrk="1" hangingPunct="1">
              <a:buFont typeface="Zapf Dingbats" charset="2"/>
              <a:buNone/>
            </a:pPr>
            <a:endParaRPr lang="en-US" dirty="0" smtClean="0"/>
          </a:p>
          <a:p>
            <a:pPr eaLnBrk="1" hangingPunct="1"/>
            <a:endParaRPr lang="en-US" dirty="0" smtClean="0"/>
          </a:p>
        </p:txBody>
      </p:sp>
      <p:pic>
        <p:nvPicPr>
          <p:cNvPr id="6" name="Picture 2" descr="http://www.co.kandiyohi.mn.us/images/PublicHealth/MoldOverview.gif">
            <a:hlinkClick r:id="rId4"/>
          </p:cNvPr>
          <p:cNvPicPr>
            <a:picLocks noChangeAspect="1" noChangeArrowheads="1"/>
          </p:cNvPicPr>
          <p:nvPr/>
        </p:nvPicPr>
        <p:blipFill>
          <a:blip r:embed="rId5" cstate="print"/>
          <a:srcRect/>
          <a:stretch>
            <a:fillRect/>
          </a:stretch>
        </p:blipFill>
        <p:spPr bwMode="auto">
          <a:xfrm>
            <a:off x="3981327" y="967901"/>
            <a:ext cx="4948161" cy="5486564"/>
          </a:xfrm>
          <a:prstGeom prst="rect">
            <a:avLst/>
          </a:prstGeom>
          <a:noFill/>
          <a:ln w="60325">
            <a:solidFill>
              <a:srgbClr val="FF0000"/>
            </a:solidFill>
          </a:ln>
        </p:spPr>
      </p:pic>
      <p:sp>
        <p:nvSpPr>
          <p:cNvPr id="2" name="TextBox 1"/>
          <p:cNvSpPr txBox="1"/>
          <p:nvPr/>
        </p:nvSpPr>
        <p:spPr>
          <a:xfrm>
            <a:off x="0" y="3843867"/>
            <a:ext cx="3894667" cy="1077218"/>
          </a:xfrm>
          <a:prstGeom prst="rect">
            <a:avLst/>
          </a:prstGeom>
          <a:noFill/>
        </p:spPr>
        <p:txBody>
          <a:bodyPr wrap="square" rtlCol="0">
            <a:spAutoFit/>
          </a:bodyPr>
          <a:lstStyle/>
          <a:p>
            <a:pPr algn="ctr"/>
            <a:r>
              <a:rPr lang="en-US" sz="3200" dirty="0"/>
              <a:t>Look for the source!</a:t>
            </a:r>
          </a:p>
          <a:p>
            <a:pPr algn="ctr"/>
            <a:endParaRPr lang="en-US" sz="3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oraelectric.com/media/catalog/product/cache/1/image/9df78eab33525d08d6e5fb8d27136e95/s/c/sc9120b_3_1.jpg"/>
          <p:cNvPicPr>
            <a:picLocks noChangeAspect="1" noChangeArrowheads="1"/>
          </p:cNvPicPr>
          <p:nvPr/>
        </p:nvPicPr>
        <p:blipFill>
          <a:blip r:embed="rId3" cstate="print"/>
          <a:srcRect/>
          <a:stretch>
            <a:fillRect/>
          </a:stretch>
        </p:blipFill>
        <p:spPr bwMode="auto">
          <a:xfrm>
            <a:off x="747477" y="26081"/>
            <a:ext cx="7515987" cy="6662057"/>
          </a:xfrm>
          <a:prstGeom prst="rect">
            <a:avLst/>
          </a:prstGeom>
          <a:noFill/>
        </p:spPr>
      </p:pic>
      <p:sp>
        <p:nvSpPr>
          <p:cNvPr id="2" name="Slide Number Placeholder 1"/>
          <p:cNvSpPr>
            <a:spLocks noGrp="1"/>
          </p:cNvSpPr>
          <p:nvPr>
            <p:ph type="sldNum" sz="quarter" idx="4"/>
          </p:nvPr>
        </p:nvSpPr>
        <p:spPr/>
        <p:txBody>
          <a:bodyPr/>
          <a:lstStyle/>
          <a:p>
            <a:fld id="{CCC26ED0-37DF-492D-B56A-3B24E41DDF89}" type="slidenum">
              <a:rPr lang="en-US" smtClean="0"/>
              <a:pPr/>
              <a:t>30</a:t>
            </a:fld>
            <a:endParaRPr lang="en-US" dirty="0"/>
          </a:p>
        </p:txBody>
      </p:sp>
    </p:spTree>
    <p:extLst>
      <p:ext uri="{BB962C8B-B14F-4D97-AF65-F5344CB8AC3E}">
        <p14:creationId xmlns:p14="http://schemas.microsoft.com/office/powerpoint/2010/main" val="1307680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04466" cy="1143000"/>
          </a:xfrm>
        </p:spPr>
        <p:txBody>
          <a:bodyPr>
            <a:normAutofit/>
          </a:bodyPr>
          <a:lstStyle/>
          <a:p>
            <a:pPr algn="ctr"/>
            <a:r>
              <a:rPr lang="en-US" dirty="0" smtClean="0"/>
              <a:t>Carbon Monoxide in the Home</a:t>
            </a:r>
            <a:endParaRPr lang="en-US" dirty="0"/>
          </a:p>
        </p:txBody>
      </p:sp>
      <p:pic>
        <p:nvPicPr>
          <p:cNvPr id="5" name="Picture 10" descr="carbon monoxide sources"/>
          <p:cNvPicPr>
            <a:picLocks noGrp="1" noChangeAspect="1" noChangeArrowheads="1"/>
          </p:cNvPicPr>
          <p:nvPr>
            <p:ph idx="1"/>
          </p:nvPr>
        </p:nvPicPr>
        <p:blipFill>
          <a:blip r:embed="rId3" cstate="print"/>
          <a:srcRect/>
          <a:stretch>
            <a:fillRect/>
          </a:stretch>
        </p:blipFill>
        <p:spPr bwMode="auto">
          <a:xfrm>
            <a:off x="745011" y="901473"/>
            <a:ext cx="7857122" cy="5786665"/>
          </a:xfrm>
          <a:prstGeom prst="rect">
            <a:avLst/>
          </a:prstGeom>
          <a:noFill/>
          <a:ln w="50800">
            <a:solidFill>
              <a:srgbClr val="FF0000"/>
            </a:solidFill>
          </a:ln>
        </p:spPr>
      </p:pic>
      <p:sp>
        <p:nvSpPr>
          <p:cNvPr id="3" name="Slide Number Placeholder 2"/>
          <p:cNvSpPr>
            <a:spLocks noGrp="1"/>
          </p:cNvSpPr>
          <p:nvPr>
            <p:ph type="sldNum" sz="quarter" idx="4"/>
          </p:nvPr>
        </p:nvSpPr>
        <p:spPr/>
        <p:txBody>
          <a:bodyPr/>
          <a:lstStyle/>
          <a:p>
            <a:fld id="{CCC26ED0-37DF-492D-B56A-3B24E41DDF89}" type="slidenum">
              <a:rPr lang="en-US" smtClean="0"/>
              <a:pPr/>
              <a:t>31</a:t>
            </a:fld>
            <a:endParaRPr lang="en-US" dirty="0"/>
          </a:p>
        </p:txBody>
      </p:sp>
    </p:spTree>
    <p:extLst>
      <p:ext uri="{BB962C8B-B14F-4D97-AF65-F5344CB8AC3E}">
        <p14:creationId xmlns:p14="http://schemas.microsoft.com/office/powerpoint/2010/main" val="2322945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different 1 smoke CO combo.bmp"/>
          <p:cNvPicPr>
            <a:picLocks noChangeAspect="1"/>
          </p:cNvPicPr>
          <p:nvPr/>
        </p:nvPicPr>
        <p:blipFill>
          <a:blip r:embed="rId3" cstate="print"/>
          <a:srcRect l="2217" t="2947" r="2217" b="2737"/>
          <a:stretch>
            <a:fillRect/>
          </a:stretch>
        </p:blipFill>
        <p:spPr bwMode="auto">
          <a:xfrm>
            <a:off x="6912864" y="4261104"/>
            <a:ext cx="2011680" cy="2048256"/>
          </a:xfrm>
          <a:prstGeom prst="rect">
            <a:avLst/>
          </a:prstGeom>
          <a:noFill/>
          <a:ln w="9525">
            <a:noFill/>
            <a:miter lim="800000"/>
            <a:headEnd/>
            <a:tailEnd/>
          </a:ln>
        </p:spPr>
      </p:pic>
      <p:sp>
        <p:nvSpPr>
          <p:cNvPr id="24579" name="Rectangle 1026"/>
          <p:cNvSpPr>
            <a:spLocks noGrp="1" noChangeArrowheads="1"/>
          </p:cNvSpPr>
          <p:nvPr>
            <p:ph type="title"/>
          </p:nvPr>
        </p:nvSpPr>
        <p:spPr/>
        <p:txBody>
          <a:bodyPr/>
          <a:lstStyle/>
          <a:p>
            <a:r>
              <a:rPr lang="en-US" dirty="0" smtClean="0"/>
              <a:t>Carbon Monoxide Alarms</a:t>
            </a:r>
          </a:p>
        </p:txBody>
      </p:sp>
      <p:graphicFrame>
        <p:nvGraphicFramePr>
          <p:cNvPr id="12" name="Diagram 11"/>
          <p:cNvGraphicFramePr/>
          <p:nvPr/>
        </p:nvGraphicFramePr>
        <p:xfrm>
          <a:off x="292608" y="1520301"/>
          <a:ext cx="6245352" cy="4203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581" name="Picture 1028" descr="p-co2-dh1-2"/>
          <p:cNvPicPr>
            <a:picLocks noChangeAspect="1" noChangeArrowheads="1"/>
          </p:cNvPicPr>
          <p:nvPr/>
        </p:nvPicPr>
        <p:blipFill>
          <a:blip r:embed="rId9" cstate="print"/>
          <a:srcRect/>
          <a:stretch>
            <a:fillRect/>
          </a:stretch>
        </p:blipFill>
        <p:spPr bwMode="auto">
          <a:xfrm>
            <a:off x="6724328" y="1532674"/>
            <a:ext cx="2110184" cy="271577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407408" y="5727192"/>
            <a:ext cx="2788920" cy="784830"/>
          </a:xfrm>
          <a:prstGeom prst="rect">
            <a:avLst/>
          </a:prstGeom>
          <a:noFill/>
        </p:spPr>
        <p:txBody>
          <a:bodyPr wrap="square">
            <a:spAutoFit/>
          </a:bodyPr>
          <a:lstStyle/>
          <a:p>
            <a:pPr algn="r">
              <a:lnSpc>
                <a:spcPts val="2700"/>
              </a:lnSpc>
              <a:buFont typeface="Wingdings" pitchFamily="2" charset="2"/>
              <a:buNone/>
              <a:defRPr/>
            </a:pPr>
            <a:r>
              <a:rPr lang="en-US" sz="2400" b="1" i="1" dirty="0">
                <a:solidFill>
                  <a:schemeClr val="tx2"/>
                </a:solidFill>
                <a:latin typeface="+mn-lt"/>
                <a:ea typeface="+mn-ea"/>
              </a:rPr>
              <a:t>Combination </a:t>
            </a:r>
            <a:r>
              <a:rPr lang="en-US" sz="2400" b="1" i="1" dirty="0" smtClean="0">
                <a:solidFill>
                  <a:schemeClr val="tx2"/>
                </a:solidFill>
                <a:latin typeface="+mn-lt"/>
                <a:ea typeface="+mn-ea"/>
              </a:rPr>
              <a:t>smoke </a:t>
            </a:r>
            <a:r>
              <a:rPr lang="en-US" sz="2400" b="1" i="1" dirty="0">
                <a:solidFill>
                  <a:schemeClr val="tx2"/>
                </a:solidFill>
                <a:latin typeface="+mn-lt"/>
                <a:ea typeface="+mn-ea"/>
              </a:rPr>
              <a:t>and CO alarm</a:t>
            </a:r>
          </a:p>
        </p:txBody>
      </p:sp>
      <p:sp>
        <p:nvSpPr>
          <p:cNvPr id="2" name="Slide Number Placeholder 1"/>
          <p:cNvSpPr>
            <a:spLocks noGrp="1"/>
          </p:cNvSpPr>
          <p:nvPr>
            <p:ph type="sldNum" sz="quarter" idx="4"/>
          </p:nvPr>
        </p:nvSpPr>
        <p:spPr/>
        <p:txBody>
          <a:bodyPr/>
          <a:lstStyle/>
          <a:p>
            <a:fld id="{CCC26ED0-37DF-492D-B56A-3B24E41DDF89}" type="slidenum">
              <a:rPr lang="en-US" smtClean="0"/>
              <a:pPr/>
              <a:t>32</a:t>
            </a:fld>
            <a:endParaRPr lang="en-US" dirty="0"/>
          </a:p>
        </p:txBody>
      </p:sp>
    </p:spTree>
    <p:extLst>
      <p:ext uri="{BB962C8B-B14F-4D97-AF65-F5344CB8AC3E}">
        <p14:creationId xmlns:p14="http://schemas.microsoft.com/office/powerpoint/2010/main" val="341849578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en-US" sz="4800" b="0" dirty="0" smtClean="0"/>
              <a:t>Radon</a:t>
            </a:r>
          </a:p>
        </p:txBody>
      </p:sp>
      <p:sp>
        <p:nvSpPr>
          <p:cNvPr id="53251" name="Content Placeholder 4"/>
          <p:cNvSpPr>
            <a:spLocks noGrp="1"/>
          </p:cNvSpPr>
          <p:nvPr>
            <p:ph idx="1"/>
          </p:nvPr>
        </p:nvSpPr>
        <p:spPr>
          <a:xfrm>
            <a:off x="457200" y="1520301"/>
            <a:ext cx="3896139" cy="4542569"/>
          </a:xfrm>
        </p:spPr>
        <p:txBody>
          <a:bodyPr>
            <a:normAutofit fontScale="92500" lnSpcReduction="10000"/>
          </a:bodyPr>
          <a:lstStyle/>
          <a:p>
            <a:pPr eaLnBrk="1" hangingPunct="1"/>
            <a:r>
              <a:rPr lang="en-US" sz="3600" dirty="0" smtClean="0"/>
              <a:t>May not be a housing code issue, but rather a building code issue</a:t>
            </a:r>
          </a:p>
          <a:p>
            <a:pPr eaLnBrk="1" hangingPunct="1"/>
            <a:r>
              <a:rPr lang="en-US" sz="3600" dirty="0" smtClean="0"/>
              <a:t>Does the landlord have to notify tenants of elevated radon levels (if tested for)?</a:t>
            </a:r>
          </a:p>
          <a:p>
            <a:pPr eaLnBrk="1" hangingPunct="1"/>
            <a:endParaRPr lang="en-US" sz="3600" dirty="0" smtClean="0"/>
          </a:p>
          <a:p>
            <a:pPr eaLnBrk="1" hangingPunct="1"/>
            <a:endParaRPr lang="en-US" sz="3600" dirty="0" smtClean="0"/>
          </a:p>
          <a:p>
            <a:pPr eaLnBrk="1" hangingPunct="1"/>
            <a:endParaRPr lang="en-US" dirty="0" smtClean="0"/>
          </a:p>
          <a:p>
            <a:pPr eaLnBrk="1" hangingPunct="1"/>
            <a:endParaRPr lang="en-US" dirty="0" smtClean="0"/>
          </a:p>
        </p:txBody>
      </p:sp>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33</a:t>
            </a:fld>
            <a:endParaRPr lang="en-US" dirty="0" smtClean="0"/>
          </a:p>
        </p:txBody>
      </p:sp>
      <p:pic>
        <p:nvPicPr>
          <p:cNvPr id="5" name="Picture 2" descr="radon2.jpg"/>
          <p:cNvPicPr>
            <a:picLocks noChangeAspect="1" noChangeArrowheads="1"/>
          </p:cNvPicPr>
          <p:nvPr/>
        </p:nvPicPr>
        <p:blipFill>
          <a:blip r:embed="rId3" cstate="print"/>
          <a:srcRect/>
          <a:stretch>
            <a:fillRect/>
          </a:stretch>
        </p:blipFill>
        <p:spPr bwMode="auto">
          <a:xfrm>
            <a:off x="4476466" y="1766164"/>
            <a:ext cx="4667534" cy="4117802"/>
          </a:xfrm>
          <a:prstGeom prst="rect">
            <a:avLst/>
          </a:prstGeom>
          <a:noFill/>
          <a:ln w="53975">
            <a:solidFill>
              <a:srgbClr val="FF0000"/>
            </a:solidFill>
          </a:ln>
        </p:spPr>
      </p:pic>
    </p:spTree>
    <p:extLst>
      <p:ext uri="{BB962C8B-B14F-4D97-AF65-F5344CB8AC3E}">
        <p14:creationId xmlns:p14="http://schemas.microsoft.com/office/powerpoint/2010/main" val="2685275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090496" cy="1143000"/>
          </a:xfrm>
        </p:spPr>
        <p:txBody>
          <a:bodyPr>
            <a:noAutofit/>
          </a:bodyPr>
          <a:lstStyle/>
          <a:p>
            <a:pPr eaLnBrk="1" hangingPunct="1"/>
            <a:r>
              <a:rPr lang="en-US" sz="3600" dirty="0" smtClean="0"/>
              <a:t>Passive Sub-Slab Depressurization </a:t>
            </a:r>
            <a:br>
              <a:rPr lang="en-US" sz="3600" dirty="0" smtClean="0"/>
            </a:br>
            <a:r>
              <a:rPr lang="en-US" sz="3600" dirty="0" smtClean="0"/>
              <a:t>System (New Construction)</a:t>
            </a:r>
          </a:p>
        </p:txBody>
      </p:sp>
      <p:graphicFrame>
        <p:nvGraphicFramePr>
          <p:cNvPr id="5" name="Content Placeholder 4"/>
          <p:cNvGraphicFramePr>
            <a:graphicFrameLocks noGrp="1"/>
          </p:cNvGraphicFramePr>
          <p:nvPr>
            <p:ph idx="1"/>
          </p:nvPr>
        </p:nvGraphicFramePr>
        <p:xfrm>
          <a:off x="356839" y="1797213"/>
          <a:ext cx="4360127" cy="3689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8372" name="Picture 4" descr="house cut away"/>
          <p:cNvPicPr>
            <a:picLocks noChangeAspect="1" noChangeArrowheads="1"/>
          </p:cNvPicPr>
          <p:nvPr/>
        </p:nvPicPr>
        <p:blipFill>
          <a:blip r:embed="rId8" cstate="print"/>
          <a:srcRect/>
          <a:stretch>
            <a:fillRect/>
          </a:stretch>
        </p:blipFill>
        <p:spPr bwMode="auto">
          <a:xfrm>
            <a:off x="4979019" y="1518423"/>
            <a:ext cx="3733800" cy="41910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CCC26ED0-37DF-492D-B56A-3B24E41DDF89}" type="slidenum">
              <a:rPr lang="en-US" smtClean="0"/>
              <a:pPr/>
              <a:t>34</a:t>
            </a:fld>
            <a:endParaRPr lang="en-US" dirty="0"/>
          </a:p>
        </p:txBody>
      </p:sp>
    </p:spTree>
    <p:extLst>
      <p:ext uri="{BB962C8B-B14F-4D97-AF65-F5344CB8AC3E}">
        <p14:creationId xmlns:p14="http://schemas.microsoft.com/office/powerpoint/2010/main" val="368481660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74"/>
            <a:ext cx="9144000" cy="1143000"/>
          </a:xfrm>
        </p:spPr>
        <p:txBody>
          <a:bodyPr>
            <a:normAutofit/>
          </a:bodyPr>
          <a:lstStyle/>
          <a:p>
            <a:pPr algn="ctr"/>
            <a:r>
              <a:rPr lang="en-US" sz="3600" dirty="0" smtClean="0"/>
              <a:t>Codes Related To Maintenance</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0661776"/>
              </p:ext>
            </p:extLst>
          </p:nvPr>
        </p:nvGraphicFramePr>
        <p:xfrm>
          <a:off x="452825" y="846656"/>
          <a:ext cx="8272215" cy="5964890"/>
        </p:xfrm>
        <a:graphic>
          <a:graphicData uri="http://schemas.openxmlformats.org/drawingml/2006/table">
            <a:tbl>
              <a:tblPr firstRow="1" bandRow="1">
                <a:tableStyleId>{5C22544A-7EE6-4342-B048-85BDC9FD1C3A}</a:tableStyleId>
              </a:tblPr>
              <a:tblGrid>
                <a:gridCol w="2781441"/>
                <a:gridCol w="2743200"/>
                <a:gridCol w="2747574"/>
              </a:tblGrid>
              <a:tr h="417530">
                <a:tc>
                  <a:txBody>
                    <a:bodyPr/>
                    <a:lstStyle/>
                    <a:p>
                      <a:pPr algn="ctr"/>
                      <a:r>
                        <a:rPr lang="en-US" dirty="0" smtClean="0"/>
                        <a:t>IPMC</a:t>
                      </a:r>
                      <a:endParaRPr lang="en-US" dirty="0"/>
                    </a:p>
                  </a:txBody>
                  <a:tcPr/>
                </a:tc>
                <a:tc>
                  <a:txBody>
                    <a:bodyPr/>
                    <a:lstStyle/>
                    <a:p>
                      <a:pPr algn="ctr"/>
                      <a:r>
                        <a:rPr lang="en-US" dirty="0" smtClean="0"/>
                        <a:t>NHHS</a:t>
                      </a:r>
                      <a:endParaRPr lang="en-US" dirty="0"/>
                    </a:p>
                  </a:txBody>
                  <a:tcPr/>
                </a:tc>
                <a:tc>
                  <a:txBody>
                    <a:bodyPr/>
                    <a:lstStyle/>
                    <a:p>
                      <a:pPr algn="ctr"/>
                      <a:r>
                        <a:rPr lang="en-US" dirty="0" smtClean="0"/>
                        <a:t>Local</a:t>
                      </a:r>
                      <a:endParaRPr lang="en-US" dirty="0"/>
                    </a:p>
                  </a:txBody>
                  <a:tcPr/>
                </a:tc>
              </a:tr>
              <a:tr h="463016">
                <a:tc>
                  <a:txBody>
                    <a:bodyPr/>
                    <a:lstStyle/>
                    <a:p>
                      <a:r>
                        <a:rPr lang="en-US" sz="1700" b="1" dirty="0" smtClean="0"/>
                        <a:t>302.4 Weeds</a:t>
                      </a:r>
                    </a:p>
                    <a:p>
                      <a:r>
                        <a:rPr lang="en-US" sz="1700" b="1" dirty="0" smtClean="0"/>
                        <a:t>302.7 Accessory structure</a:t>
                      </a:r>
                    </a:p>
                    <a:p>
                      <a:r>
                        <a:rPr lang="en-US" sz="1700" b="1" dirty="0" smtClean="0"/>
                        <a:t>302.9 Property</a:t>
                      </a:r>
                      <a:r>
                        <a:rPr lang="en-US" sz="1700" b="1" baseline="0" dirty="0" smtClean="0"/>
                        <a:t> d</a:t>
                      </a:r>
                      <a:r>
                        <a:rPr lang="en-US" sz="1700" b="1" dirty="0" smtClean="0"/>
                        <a:t>efacement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t>303.1 Swimming pools</a:t>
                      </a:r>
                    </a:p>
                    <a:p>
                      <a:endParaRPr lang="en-US" sz="1700" b="1" dirty="0"/>
                    </a:p>
                  </a:txBody>
                  <a:tcPr/>
                </a:tc>
                <a:tc>
                  <a:txBody>
                    <a:bodyPr/>
                    <a:lstStyle/>
                    <a:p>
                      <a:r>
                        <a:rPr lang="en-US" sz="1700" b="1" dirty="0" smtClean="0"/>
                        <a:t>2.2. Facilities</a:t>
                      </a:r>
                    </a:p>
                    <a:p>
                      <a:r>
                        <a:rPr lang="en-US" sz="1700" b="1" dirty="0" smtClean="0"/>
                        <a:t>2.3 Plumbing System</a:t>
                      </a:r>
                    </a:p>
                    <a:p>
                      <a:r>
                        <a:rPr lang="en-US" sz="1700" b="1" dirty="0" smtClean="0"/>
                        <a:t>2.4 Kitchen</a:t>
                      </a:r>
                    </a:p>
                    <a:p>
                      <a:r>
                        <a:rPr lang="en-US" sz="1700" b="1" dirty="0" smtClean="0"/>
                        <a:t>2.5 Bathroom</a:t>
                      </a:r>
                    </a:p>
                    <a:p>
                      <a:r>
                        <a:rPr lang="en-US" sz="1700" b="1" dirty="0" smtClean="0"/>
                        <a:t>2.6. Minimum Space</a:t>
                      </a:r>
                      <a:endParaRPr lang="en-US" sz="17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417530">
                <a:tc>
                  <a:txBody>
                    <a:bodyPr/>
                    <a:lstStyle/>
                    <a:p>
                      <a:r>
                        <a:rPr lang="en-US" sz="1700" b="1" dirty="0" smtClean="0"/>
                        <a:t>305 Interior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t>306 Component Serviceability</a:t>
                      </a:r>
                    </a:p>
                  </a:txBody>
                  <a:tcPr/>
                </a:tc>
                <a:tc>
                  <a:txBody>
                    <a:bodyPr/>
                    <a:lstStyle/>
                    <a:p>
                      <a:r>
                        <a:rPr lang="en-US" sz="1700" b="1" dirty="0" smtClean="0"/>
                        <a:t>3.6. Walking Surfaces</a:t>
                      </a:r>
                    </a:p>
                    <a:p>
                      <a:r>
                        <a:rPr lang="en-US" sz="1700" b="1" dirty="0" smtClean="0"/>
                        <a:t>3.7. Guards</a:t>
                      </a:r>
                    </a:p>
                    <a:p>
                      <a:r>
                        <a:rPr lang="en-US" sz="1700" b="1" dirty="0" smtClean="0"/>
                        <a:t>3.9. Pools, Hot Tubs, and Other Water Features</a:t>
                      </a:r>
                      <a:endParaRPr lang="en-US" sz="1700" b="1" dirty="0"/>
                    </a:p>
                  </a:txBody>
                  <a:tcPr/>
                </a:tc>
                <a:tc>
                  <a:txBody>
                    <a:bodyPr/>
                    <a:lstStyle/>
                    <a:p>
                      <a:endParaRPr lang="en-US" sz="1800" dirty="0"/>
                    </a:p>
                  </a:txBody>
                  <a:tcPr/>
                </a:tc>
              </a:tr>
              <a:tr h="417530">
                <a:tc>
                  <a:txBody>
                    <a:bodyPr/>
                    <a:lstStyle/>
                    <a:p>
                      <a:r>
                        <a:rPr lang="en-US" sz="1700" b="1" dirty="0" smtClean="0"/>
                        <a:t>504 Plumbing Systems and Fixtures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t>505 Water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t>506 Sanitary Drainage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t>507 Storm Drainage</a:t>
                      </a:r>
                    </a:p>
                  </a:txBody>
                  <a:tcPr/>
                </a:tc>
                <a:tc>
                  <a:txBody>
                    <a:bodyPr/>
                    <a:lstStyle/>
                    <a:p>
                      <a:r>
                        <a:rPr lang="en-US" sz="1700" b="1" dirty="0" smtClean="0"/>
                        <a:t>4.1. System</a:t>
                      </a:r>
                    </a:p>
                    <a:p>
                      <a:r>
                        <a:rPr lang="en-US" sz="1700" b="1" dirty="0" smtClean="0"/>
                        <a:t>4.2.2 Outlets</a:t>
                      </a:r>
                      <a:endParaRPr lang="en-US" sz="1700" b="1" dirty="0"/>
                    </a:p>
                  </a:txBody>
                  <a:tcPr/>
                </a:tc>
                <a:tc>
                  <a:txBody>
                    <a:bodyPr/>
                    <a:lstStyle/>
                    <a:p>
                      <a:endParaRPr lang="en-US" sz="1800" dirty="0"/>
                    </a:p>
                  </a:txBody>
                  <a:tcPr/>
                </a:tc>
              </a:tr>
              <a:tr h="442241">
                <a:tc>
                  <a:txBody>
                    <a:bodyPr/>
                    <a:lstStyle/>
                    <a:p>
                      <a:r>
                        <a:rPr lang="en-US" sz="1700" b="1" dirty="0" smtClean="0"/>
                        <a:t>603 Mechanical Equipment</a:t>
                      </a:r>
                    </a:p>
                    <a:p>
                      <a:r>
                        <a:rPr lang="en-US" sz="1700" b="1" dirty="0" smtClean="0"/>
                        <a:t>604 Electrical Facilities</a:t>
                      </a:r>
                    </a:p>
                    <a:p>
                      <a:r>
                        <a:rPr lang="en-US" sz="1700" b="1" dirty="0" smtClean="0"/>
                        <a:t>605 Electrical Equipment</a:t>
                      </a:r>
                    </a:p>
                    <a:p>
                      <a:r>
                        <a:rPr lang="en-US" sz="1700" b="1" dirty="0" smtClean="0"/>
                        <a:t>606 Elevators, Escalators</a:t>
                      </a:r>
                    </a:p>
                    <a:p>
                      <a:r>
                        <a:rPr lang="en-US" sz="1700" b="1" dirty="0" smtClean="0"/>
                        <a:t>607 Duct Systems</a:t>
                      </a:r>
                    </a:p>
                  </a:txBody>
                  <a:tcPr/>
                </a:tc>
                <a:tc>
                  <a:txBody>
                    <a:bodyPr/>
                    <a:lstStyle/>
                    <a:p>
                      <a:r>
                        <a:rPr lang="en-US" sz="1700" b="1" dirty="0" smtClean="0"/>
                        <a:t>5.1. Heating, Ventilation, and Air Condition Systems</a:t>
                      </a:r>
                      <a:endParaRPr lang="en-US" sz="1700" b="1" dirty="0"/>
                    </a:p>
                  </a:txBody>
                  <a:tcPr/>
                </a:tc>
                <a:tc>
                  <a:txBody>
                    <a:bodyPr/>
                    <a:lstStyle/>
                    <a:p>
                      <a:endParaRPr lang="en-US" sz="1800" b="0" dirty="0"/>
                    </a:p>
                  </a:txBody>
                  <a:tcPr/>
                </a:tc>
              </a:tr>
            </a:tbl>
          </a:graphicData>
        </a:graphic>
      </p:graphicFrame>
      <p:sp>
        <p:nvSpPr>
          <p:cNvPr id="4" name="Slide Number Placeholder 3"/>
          <p:cNvSpPr>
            <a:spLocks noGrp="1"/>
          </p:cNvSpPr>
          <p:nvPr>
            <p:ph type="sldNum" sz="quarter" idx="4"/>
          </p:nvPr>
        </p:nvSpPr>
        <p:spPr/>
        <p:txBody>
          <a:bodyPr/>
          <a:lstStyle/>
          <a:p>
            <a:fld id="{CCC26ED0-37DF-492D-B56A-3B24E41DDF89}" type="slidenum">
              <a:rPr lang="en-US" smtClean="0"/>
              <a:pPr/>
              <a:t>35</a:t>
            </a:fld>
            <a:endParaRPr lang="en-US" dirty="0"/>
          </a:p>
        </p:txBody>
      </p:sp>
    </p:spTree>
    <p:extLst>
      <p:ext uri="{BB962C8B-B14F-4D97-AF65-F5344CB8AC3E}">
        <p14:creationId xmlns:p14="http://schemas.microsoft.com/office/powerpoint/2010/main" val="3402998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ut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475" y="1607700"/>
            <a:ext cx="5270500" cy="5168900"/>
          </a:xfrm>
          <a:prstGeom prst="rect">
            <a:avLst/>
          </a:prstGeom>
        </p:spPr>
      </p:pic>
      <p:sp>
        <p:nvSpPr>
          <p:cNvPr id="53250" name="Rectangle 2"/>
          <p:cNvSpPr>
            <a:spLocks noGrp="1" noChangeArrowheads="1"/>
          </p:cNvSpPr>
          <p:nvPr>
            <p:ph type="title"/>
          </p:nvPr>
        </p:nvSpPr>
        <p:spPr>
          <a:xfrm>
            <a:off x="0" y="177316"/>
            <a:ext cx="9143999" cy="1143000"/>
          </a:xfrm>
        </p:spPr>
        <p:txBody>
          <a:bodyPr>
            <a:noAutofit/>
          </a:bodyPr>
          <a:lstStyle/>
          <a:p>
            <a:pPr algn="ctr" eaLnBrk="1" hangingPunct="1"/>
            <a:r>
              <a:rPr lang="en-US" dirty="0" smtClean="0"/>
              <a:t>Keep It Maintained</a:t>
            </a:r>
          </a:p>
        </p:txBody>
      </p:sp>
      <p:sp>
        <p:nvSpPr>
          <p:cNvPr id="53251" name="Content Placeholder 4"/>
          <p:cNvSpPr>
            <a:spLocks noGrp="1"/>
          </p:cNvSpPr>
          <p:nvPr>
            <p:ph idx="1"/>
          </p:nvPr>
        </p:nvSpPr>
        <p:spPr>
          <a:xfrm>
            <a:off x="1074738" y="1334970"/>
            <a:ext cx="8069262" cy="3256023"/>
          </a:xfrm>
        </p:spPr>
        <p:txBody>
          <a:bodyPr>
            <a:normAutofit/>
          </a:bodyPr>
          <a:lstStyle/>
          <a:p>
            <a:r>
              <a:rPr lang="en-US" sz="4000" dirty="0" smtClean="0">
                <a:solidFill>
                  <a:schemeClr val="tx1"/>
                </a:solidFill>
              </a:rPr>
              <a:t>Clutter</a:t>
            </a:r>
            <a:endParaRPr lang="en-US" sz="4000" dirty="0">
              <a:solidFill>
                <a:schemeClr val="tx1"/>
              </a:solidFill>
            </a:endParaRPr>
          </a:p>
          <a:p>
            <a:r>
              <a:rPr lang="en-US" sz="4000" dirty="0">
                <a:solidFill>
                  <a:schemeClr val="tx1"/>
                </a:solidFill>
              </a:rPr>
              <a:t>U</a:t>
            </a:r>
            <a:r>
              <a:rPr lang="en-US" sz="4000" dirty="0" smtClean="0">
                <a:solidFill>
                  <a:schemeClr val="tx1"/>
                </a:solidFill>
              </a:rPr>
              <a:t>nsanitary conditions</a:t>
            </a:r>
          </a:p>
          <a:p>
            <a:r>
              <a:rPr lang="en-US" sz="4000" dirty="0" smtClean="0">
                <a:solidFill>
                  <a:schemeClr val="tx1"/>
                </a:solidFill>
              </a:rPr>
              <a:t>Hoarding</a:t>
            </a:r>
            <a:endParaRPr lang="en-US" dirty="0" smtClean="0"/>
          </a:p>
        </p:txBody>
      </p:sp>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36</a:t>
            </a:fld>
            <a:endParaRPr lang="en-US" dirty="0" smtClean="0"/>
          </a:p>
        </p:txBody>
      </p:sp>
    </p:spTree>
    <p:custDataLst>
      <p:tags r:id="rId1"/>
    </p:custDataLst>
    <p:extLst>
      <p:ext uri="{BB962C8B-B14F-4D97-AF65-F5344CB8AC3E}">
        <p14:creationId xmlns:p14="http://schemas.microsoft.com/office/powerpoint/2010/main" val="3972196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25728" y="249980"/>
            <a:ext cx="7079942" cy="1143000"/>
          </a:xfrm>
        </p:spPr>
        <p:txBody>
          <a:bodyPr>
            <a:normAutofit/>
          </a:bodyPr>
          <a:lstStyle/>
          <a:p>
            <a:pPr eaLnBrk="1" hangingPunct="1"/>
            <a:r>
              <a:rPr lang="en-US" sz="4400" b="0" dirty="0" smtClean="0"/>
              <a:t>Interior Water Leakage</a:t>
            </a:r>
          </a:p>
        </p:txBody>
      </p:sp>
      <p:sp>
        <p:nvSpPr>
          <p:cNvPr id="8" name="TextBox 7"/>
          <p:cNvSpPr txBox="1"/>
          <p:nvPr/>
        </p:nvSpPr>
        <p:spPr>
          <a:xfrm>
            <a:off x="957360" y="1153611"/>
            <a:ext cx="6805247" cy="369332"/>
          </a:xfrm>
          <a:prstGeom prst="rect">
            <a:avLst/>
          </a:prstGeom>
          <a:noFill/>
        </p:spPr>
        <p:txBody>
          <a:bodyPr wrap="square" rtlCol="0">
            <a:spAutoFit/>
          </a:bodyPr>
          <a:lstStyle/>
          <a:p>
            <a:r>
              <a:rPr lang="en-US" b="1" i="1" dirty="0" smtClean="0">
                <a:solidFill>
                  <a:schemeClr val="tx2"/>
                </a:solidFill>
              </a:rPr>
              <a:t>Sources of interior water leakage, 2011 American Housing Survey</a:t>
            </a:r>
            <a:endParaRPr lang="en-US" b="1" i="1" dirty="0">
              <a:solidFill>
                <a:schemeClr val="tx2"/>
              </a:solidFill>
            </a:endParaRPr>
          </a:p>
        </p:txBody>
      </p:sp>
      <p:graphicFrame>
        <p:nvGraphicFramePr>
          <p:cNvPr id="11" name="Table 10"/>
          <p:cNvGraphicFramePr>
            <a:graphicFrameLocks noGrp="1"/>
          </p:cNvGraphicFramePr>
          <p:nvPr/>
        </p:nvGraphicFramePr>
        <p:xfrm>
          <a:off x="914401" y="1725284"/>
          <a:ext cx="7315199" cy="3955344"/>
        </p:xfrm>
        <a:graphic>
          <a:graphicData uri="http://schemas.openxmlformats.org/drawingml/2006/table">
            <a:tbl>
              <a:tblPr firstRow="1" bandRow="1">
                <a:tableStyleId>{93296810-A885-4BE3-A3E7-6D5BEEA58F35}</a:tableStyleId>
              </a:tblPr>
              <a:tblGrid>
                <a:gridCol w="4262808"/>
                <a:gridCol w="3052391"/>
              </a:tblGrid>
              <a:tr h="1058326">
                <a:tc gridSpan="2">
                  <a:txBody>
                    <a:bodyPr/>
                    <a:lstStyle/>
                    <a:p>
                      <a:pPr marL="0" algn="ctr" fontAlgn="b">
                        <a:lnSpc>
                          <a:spcPct val="100000"/>
                        </a:lnSpc>
                      </a:pPr>
                      <a:r>
                        <a:rPr lang="en-US" sz="3600" b="1" i="0" u="none" strike="noStrike" dirty="0" smtClean="0">
                          <a:solidFill>
                            <a:schemeClr val="bg1"/>
                          </a:solidFill>
                          <a:latin typeface="Calibri"/>
                        </a:rPr>
                        <a:t>8.5 %</a:t>
                      </a:r>
                      <a:endParaRPr lang="en-US" sz="3600" b="1" i="0" u="none" strike="noStrike" baseline="0" dirty="0" smtClean="0">
                        <a:solidFill>
                          <a:schemeClr val="bg1"/>
                        </a:solidFill>
                        <a:latin typeface="Calibri"/>
                      </a:endParaRPr>
                    </a:p>
                    <a:p>
                      <a:pPr marL="0" algn="ctr" fontAlgn="b">
                        <a:lnSpc>
                          <a:spcPct val="100000"/>
                        </a:lnSpc>
                      </a:pPr>
                      <a:r>
                        <a:rPr lang="en-US" sz="3600" b="1" i="0" u="none" strike="noStrike" baseline="0" dirty="0" smtClean="0">
                          <a:solidFill>
                            <a:schemeClr val="bg1"/>
                          </a:solidFill>
                          <a:latin typeface="Calibri"/>
                        </a:rPr>
                        <a:t>Interior Water Leak</a:t>
                      </a:r>
                      <a:endParaRPr lang="en-US" sz="3600" b="1" i="0" u="none" strike="noStrike" dirty="0">
                        <a:solidFill>
                          <a:schemeClr val="bg1"/>
                        </a:solidFill>
                        <a:latin typeface="Calibri"/>
                      </a:endParaRPr>
                    </a:p>
                  </a:txBody>
                  <a:tcPr marL="0" marR="0" marT="0" marB="0" anchor="ctr">
                    <a:solidFill>
                      <a:schemeClr val="accent1">
                        <a:alpha val="80000"/>
                      </a:schemeClr>
                    </a:solidFill>
                  </a:tcPr>
                </a:tc>
                <a:tc hMerge="1">
                  <a:txBody>
                    <a:bodyPr/>
                    <a:lstStyle/>
                    <a:p>
                      <a:pPr marL="0" algn="ctr" fontAlgn="b">
                        <a:lnSpc>
                          <a:spcPts val="2000"/>
                        </a:lnSpc>
                      </a:pPr>
                      <a:endParaRPr lang="en-US" sz="1800" b="1" i="0" u="none" strike="noStrike" dirty="0">
                        <a:solidFill>
                          <a:schemeClr val="bg1"/>
                        </a:solidFill>
                        <a:latin typeface="Calibri"/>
                      </a:endParaRPr>
                    </a:p>
                  </a:txBody>
                  <a:tcPr marL="0" marR="0" marT="0" marB="0" anchor="ctr">
                    <a:solidFill>
                      <a:srgbClr val="7C9A40">
                        <a:alpha val="80000"/>
                      </a:srgbClr>
                    </a:solidFill>
                  </a:tcPr>
                </a:tc>
              </a:tr>
              <a:tr h="1003310">
                <a:tc>
                  <a:txBody>
                    <a:bodyPr/>
                    <a:lstStyle/>
                    <a:p>
                      <a:pPr marL="0" algn="l" fontAlgn="b">
                        <a:lnSpc>
                          <a:spcPts val="2000"/>
                        </a:lnSpc>
                      </a:pPr>
                      <a:r>
                        <a:rPr lang="en-US" sz="2800" b="1" i="0" u="none" strike="noStrike" dirty="0" smtClean="0">
                          <a:solidFill>
                            <a:schemeClr val="bg1"/>
                          </a:solidFill>
                          <a:latin typeface="Calibri"/>
                        </a:rPr>
                        <a:t> Source of interior leak</a:t>
                      </a:r>
                      <a:endParaRPr lang="en-US" sz="2800" b="1" i="0" u="none" strike="noStrike" dirty="0">
                        <a:solidFill>
                          <a:schemeClr val="bg1"/>
                        </a:solidFill>
                        <a:latin typeface="Calibri"/>
                      </a:endParaRPr>
                    </a:p>
                  </a:txBody>
                  <a:tcPr marL="0" marR="0" marT="0" marB="0" anchor="ctr">
                    <a:solidFill>
                      <a:srgbClr val="7C9A40">
                        <a:alpha val="80000"/>
                      </a:srgbClr>
                    </a:solidFill>
                  </a:tcPr>
                </a:tc>
                <a:tc>
                  <a:txBody>
                    <a:bodyPr/>
                    <a:lstStyle/>
                    <a:p>
                      <a:pPr marL="0" algn="ctr" fontAlgn="b">
                        <a:lnSpc>
                          <a:spcPct val="100000"/>
                        </a:lnSpc>
                      </a:pPr>
                      <a:r>
                        <a:rPr lang="en-US" sz="2800" b="1" i="0" u="none" strike="noStrike" dirty="0" smtClean="0">
                          <a:solidFill>
                            <a:schemeClr val="bg1"/>
                          </a:solidFill>
                          <a:latin typeface="Calibri"/>
                        </a:rPr>
                        <a:t>% </a:t>
                      </a:r>
                      <a:r>
                        <a:rPr lang="en-US" sz="2800" b="1" i="0" u="none" strike="noStrike" baseline="0" dirty="0" smtClean="0">
                          <a:solidFill>
                            <a:schemeClr val="bg1"/>
                          </a:solidFill>
                          <a:latin typeface="Calibri"/>
                        </a:rPr>
                        <a:t> among total </a:t>
                      </a:r>
                    </a:p>
                    <a:p>
                      <a:pPr marL="0" algn="ctr" fontAlgn="b">
                        <a:lnSpc>
                          <a:spcPct val="100000"/>
                        </a:lnSpc>
                      </a:pPr>
                      <a:r>
                        <a:rPr lang="en-US" sz="2800" b="1" i="0" u="none" strike="noStrike" baseline="0" dirty="0" smtClean="0">
                          <a:solidFill>
                            <a:schemeClr val="bg1"/>
                          </a:solidFill>
                          <a:latin typeface="Calibri"/>
                        </a:rPr>
                        <a:t># of units</a:t>
                      </a:r>
                      <a:endParaRPr lang="en-US" sz="2800" b="1" i="0" u="none" strike="noStrike" dirty="0">
                        <a:solidFill>
                          <a:schemeClr val="bg1"/>
                        </a:solidFill>
                        <a:latin typeface="Calibri"/>
                      </a:endParaRPr>
                    </a:p>
                  </a:txBody>
                  <a:tcPr marL="0" marR="0" marT="0" marB="0" anchor="ctr">
                    <a:solidFill>
                      <a:srgbClr val="7C9A40">
                        <a:alpha val="80000"/>
                      </a:srgbClr>
                    </a:solidFill>
                  </a:tcPr>
                </a:tc>
              </a:tr>
              <a:tr h="444530">
                <a:tc>
                  <a:txBody>
                    <a:bodyPr/>
                    <a:lstStyle/>
                    <a:p>
                      <a:pPr marL="45720" algn="l" fontAlgn="b"/>
                      <a:r>
                        <a:rPr lang="en-US" sz="2800" b="0" i="0" u="none" strike="noStrike" dirty="0" smtClean="0">
                          <a:solidFill>
                            <a:schemeClr val="tx1">
                              <a:lumMod val="90000"/>
                              <a:lumOff val="10000"/>
                            </a:schemeClr>
                          </a:solidFill>
                          <a:latin typeface="Calibri"/>
                        </a:rPr>
                        <a:t>Leaking pipes</a:t>
                      </a:r>
                      <a:endParaRPr lang="en-US" sz="2800" b="0" i="0" u="none" strike="noStrike" dirty="0">
                        <a:solidFill>
                          <a:schemeClr val="tx1">
                            <a:lumMod val="90000"/>
                            <a:lumOff val="10000"/>
                          </a:schemeClr>
                        </a:solidFill>
                        <a:latin typeface="Calibri"/>
                      </a:endParaRPr>
                    </a:p>
                  </a:txBody>
                  <a:tcPr marL="0" marR="0" marT="0" marB="0" anchor="ctr"/>
                </a:tc>
                <a:tc>
                  <a:txBody>
                    <a:bodyPr/>
                    <a:lstStyle/>
                    <a:p>
                      <a:pPr algn="ctr" fontAlgn="b"/>
                      <a:r>
                        <a:rPr lang="en-US" sz="2800" b="0" i="0" u="none" strike="noStrike" dirty="0" smtClean="0">
                          <a:solidFill>
                            <a:schemeClr val="tx1">
                              <a:lumMod val="90000"/>
                              <a:lumOff val="10000"/>
                            </a:schemeClr>
                          </a:solidFill>
                          <a:latin typeface="Calibri"/>
                        </a:rPr>
                        <a:t>3.6%</a:t>
                      </a:r>
                      <a:endParaRPr lang="en-US" sz="2800" b="0" i="0" u="none" strike="noStrike" dirty="0">
                        <a:solidFill>
                          <a:schemeClr val="tx1">
                            <a:lumMod val="90000"/>
                            <a:lumOff val="10000"/>
                          </a:schemeClr>
                        </a:solidFill>
                        <a:latin typeface="Calibri"/>
                      </a:endParaRPr>
                    </a:p>
                  </a:txBody>
                  <a:tcPr marL="0" marR="0" marT="0" marB="0" anchor="ctr"/>
                </a:tc>
              </a:tr>
              <a:tr h="444530">
                <a:tc>
                  <a:txBody>
                    <a:bodyPr/>
                    <a:lstStyle/>
                    <a:p>
                      <a:pPr marL="45720" algn="l" fontAlgn="b"/>
                      <a:r>
                        <a:rPr lang="en-US" sz="2800" b="0" i="0" u="none" strike="noStrike" dirty="0" smtClean="0">
                          <a:solidFill>
                            <a:schemeClr val="tx1">
                              <a:lumMod val="90000"/>
                              <a:lumOff val="10000"/>
                            </a:schemeClr>
                          </a:solidFill>
                          <a:latin typeface="Calibri"/>
                        </a:rPr>
                        <a:t>Fixtures</a:t>
                      </a:r>
                      <a:endParaRPr lang="en-US" sz="2800" b="0" i="0" u="none" strike="noStrike" dirty="0">
                        <a:solidFill>
                          <a:schemeClr val="tx1">
                            <a:lumMod val="90000"/>
                            <a:lumOff val="10000"/>
                          </a:schemeClr>
                        </a:solidFill>
                        <a:latin typeface="Calibri"/>
                      </a:endParaRPr>
                    </a:p>
                  </a:txBody>
                  <a:tcPr marL="0" marR="0" marT="0" marB="0" anchor="ctr"/>
                </a:tc>
                <a:tc>
                  <a:txBody>
                    <a:bodyPr/>
                    <a:lstStyle/>
                    <a:p>
                      <a:pPr algn="ctr" fontAlgn="b"/>
                      <a:r>
                        <a:rPr lang="en-US" sz="2800" b="0" i="0" u="none" strike="noStrike" dirty="0" smtClean="0">
                          <a:solidFill>
                            <a:schemeClr val="tx1">
                              <a:lumMod val="90000"/>
                              <a:lumOff val="10000"/>
                            </a:schemeClr>
                          </a:solidFill>
                          <a:latin typeface="Calibri"/>
                        </a:rPr>
                        <a:t>1.9%</a:t>
                      </a:r>
                      <a:endParaRPr lang="en-US" sz="2800" b="0" i="0" u="none" strike="noStrike" dirty="0">
                        <a:solidFill>
                          <a:schemeClr val="tx1">
                            <a:lumMod val="90000"/>
                            <a:lumOff val="10000"/>
                          </a:schemeClr>
                        </a:solidFill>
                        <a:latin typeface="Calibri"/>
                      </a:endParaRPr>
                    </a:p>
                  </a:txBody>
                  <a:tcPr marL="0" marR="0" marT="0" marB="0" anchor="ctr"/>
                </a:tc>
              </a:tr>
              <a:tr h="444530">
                <a:tc>
                  <a:txBody>
                    <a:bodyPr/>
                    <a:lstStyle/>
                    <a:p>
                      <a:pPr marL="45720" algn="l" fontAlgn="b"/>
                      <a:r>
                        <a:rPr lang="en-US" sz="2800" b="0" i="0" u="none" strike="noStrike" dirty="0" smtClean="0">
                          <a:solidFill>
                            <a:schemeClr val="tx1">
                              <a:lumMod val="90000"/>
                              <a:lumOff val="10000"/>
                            </a:schemeClr>
                          </a:solidFill>
                          <a:latin typeface="Calibri"/>
                        </a:rPr>
                        <a:t>Broken</a:t>
                      </a:r>
                      <a:r>
                        <a:rPr lang="en-US" sz="2800" b="0" i="0" u="none" strike="noStrike" baseline="0" dirty="0" smtClean="0">
                          <a:solidFill>
                            <a:schemeClr val="tx1">
                              <a:lumMod val="90000"/>
                              <a:lumOff val="10000"/>
                            </a:schemeClr>
                          </a:solidFill>
                          <a:latin typeface="Calibri"/>
                        </a:rPr>
                        <a:t> water heater</a:t>
                      </a:r>
                      <a:endParaRPr lang="en-US" sz="2800" b="0" i="0" u="none" strike="noStrike" dirty="0">
                        <a:solidFill>
                          <a:schemeClr val="tx1">
                            <a:lumMod val="90000"/>
                            <a:lumOff val="10000"/>
                          </a:schemeClr>
                        </a:solidFill>
                        <a:latin typeface="Calibri"/>
                      </a:endParaRPr>
                    </a:p>
                  </a:txBody>
                  <a:tcPr marL="0" marR="0" marT="0" marB="0" anchor="ctr"/>
                </a:tc>
                <a:tc>
                  <a:txBody>
                    <a:bodyPr/>
                    <a:lstStyle/>
                    <a:p>
                      <a:pPr algn="ctr" fontAlgn="b"/>
                      <a:r>
                        <a:rPr lang="en-US" sz="2800" b="0" i="0" u="none" strike="noStrike" dirty="0" smtClean="0">
                          <a:solidFill>
                            <a:schemeClr val="tx1">
                              <a:lumMod val="90000"/>
                              <a:lumOff val="10000"/>
                            </a:schemeClr>
                          </a:solidFill>
                          <a:latin typeface="Calibri"/>
                        </a:rPr>
                        <a:t>0.8%</a:t>
                      </a:r>
                      <a:endParaRPr lang="en-US" sz="2800" b="0" i="0" u="none" strike="noStrike" dirty="0">
                        <a:solidFill>
                          <a:schemeClr val="tx1">
                            <a:lumMod val="90000"/>
                            <a:lumOff val="10000"/>
                          </a:schemeClr>
                        </a:solidFill>
                        <a:latin typeface="Calibri"/>
                      </a:endParaRPr>
                    </a:p>
                  </a:txBody>
                  <a:tcPr marL="0" marR="0" marT="0" marB="0" anchor="ctr"/>
                </a:tc>
              </a:tr>
              <a:tr h="521164">
                <a:tc>
                  <a:txBody>
                    <a:bodyPr/>
                    <a:lstStyle/>
                    <a:p>
                      <a:pPr marL="45720" algn="l" fontAlgn="b"/>
                      <a:r>
                        <a:rPr lang="en-US" sz="2800" b="0" i="0" u="none" strike="noStrike" dirty="0" smtClean="0">
                          <a:solidFill>
                            <a:schemeClr val="tx1">
                              <a:lumMod val="90000"/>
                              <a:lumOff val="10000"/>
                            </a:schemeClr>
                          </a:solidFill>
                          <a:latin typeface="Calibri"/>
                        </a:rPr>
                        <a:t>Other or unknown</a:t>
                      </a:r>
                      <a:endParaRPr lang="en-US" sz="2800" b="0" i="0" u="none" strike="noStrike" dirty="0">
                        <a:solidFill>
                          <a:schemeClr val="tx1">
                            <a:lumMod val="90000"/>
                            <a:lumOff val="10000"/>
                          </a:schemeClr>
                        </a:solidFill>
                        <a:latin typeface="Calibri"/>
                      </a:endParaRPr>
                    </a:p>
                  </a:txBody>
                  <a:tcPr marL="0" marR="0" marT="0" marB="0" anchor="ctr"/>
                </a:tc>
                <a:tc>
                  <a:txBody>
                    <a:bodyPr/>
                    <a:lstStyle/>
                    <a:p>
                      <a:pPr algn="ctr" fontAlgn="b"/>
                      <a:r>
                        <a:rPr lang="en-US" sz="2800" b="0" i="0" u="none" strike="noStrike" dirty="0" smtClean="0">
                          <a:solidFill>
                            <a:schemeClr val="tx1">
                              <a:lumMod val="90000"/>
                              <a:lumOff val="10000"/>
                            </a:schemeClr>
                          </a:solidFill>
                          <a:latin typeface="Calibri"/>
                        </a:rPr>
                        <a:t>2.4%</a:t>
                      </a:r>
                      <a:endParaRPr lang="en-US" sz="2800" b="0" i="0" u="none" strike="noStrike" dirty="0">
                        <a:solidFill>
                          <a:schemeClr val="tx1">
                            <a:lumMod val="90000"/>
                            <a:lumOff val="10000"/>
                          </a:schemeClr>
                        </a:solidFill>
                        <a:latin typeface="Calibri"/>
                      </a:endParaRPr>
                    </a:p>
                  </a:txBody>
                  <a:tcPr marL="0" marR="0" marT="0" marB="0" anchor="ctr"/>
                </a:tc>
              </a:tr>
            </a:tbl>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pPr/>
              <a:t>4</a:t>
            </a:fld>
            <a:endParaRPr lang="en-US" dirty="0"/>
          </a:p>
        </p:txBody>
      </p:sp>
    </p:spTree>
    <p:extLst>
      <p:ext uri="{BB962C8B-B14F-4D97-AF65-F5344CB8AC3E}">
        <p14:creationId xmlns:p14="http://schemas.microsoft.com/office/powerpoint/2010/main" val="17750276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0640"/>
            <a:ext cx="9144000" cy="1143000"/>
          </a:xfrm>
        </p:spPr>
        <p:txBody>
          <a:bodyPr/>
          <a:lstStyle/>
          <a:p>
            <a:pPr algn="ctr"/>
            <a:r>
              <a:rPr lang="en-US" dirty="0" smtClean="0"/>
              <a:t>Institute of Medicine (2000)</a:t>
            </a:r>
          </a:p>
        </p:txBody>
      </p:sp>
      <p:pic>
        <p:nvPicPr>
          <p:cNvPr id="940034" name="Picture 2" descr="C:\Users\test\Documents\My Files\NCHH\HHTC\Essentials_Current\Essentials_Ref_Connect_Full_2-4-09_Page_01.jpg"/>
          <p:cNvPicPr>
            <a:picLocks noChangeAspect="1" noChangeArrowheads="1"/>
          </p:cNvPicPr>
          <p:nvPr/>
        </p:nvPicPr>
        <p:blipFill>
          <a:blip r:embed="rId3" cstate="screen"/>
          <a:srcRect l="8235" t="10909" r="5882" b="27273"/>
          <a:stretch>
            <a:fillRect/>
          </a:stretch>
        </p:blipFill>
        <p:spPr bwMode="auto">
          <a:xfrm>
            <a:off x="1660704" y="1104812"/>
            <a:ext cx="6048910" cy="5634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15409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143000"/>
          </a:xfrm>
        </p:spPr>
        <p:txBody>
          <a:bodyPr/>
          <a:lstStyle/>
          <a:p>
            <a:pPr algn="ctr"/>
            <a:r>
              <a:rPr lang="en-US" dirty="0" smtClean="0"/>
              <a:t>Institute of Medicine (2004)</a:t>
            </a:r>
          </a:p>
        </p:txBody>
      </p:sp>
      <p:pic>
        <p:nvPicPr>
          <p:cNvPr id="27652" name="Picture 2" descr="C:\Users\test\Documents\My Files\NCHH\HHTC\Essentials_Current\Essentials_Ref_Connect_Full_2-4-09_Page_02.jpg"/>
          <p:cNvPicPr>
            <a:picLocks noChangeAspect="1" noChangeArrowheads="1"/>
          </p:cNvPicPr>
          <p:nvPr/>
        </p:nvPicPr>
        <p:blipFill>
          <a:blip r:embed="rId3" cstate="print"/>
          <a:srcRect l="7059" t="9933" r="5882" b="32727"/>
          <a:stretch>
            <a:fillRect/>
          </a:stretch>
        </p:blipFill>
        <p:spPr bwMode="auto">
          <a:xfrm>
            <a:off x="1297794" y="1117976"/>
            <a:ext cx="6575718" cy="5604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44646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58"/>
            <a:ext cx="9144000" cy="1143000"/>
          </a:xfrm>
        </p:spPr>
        <p:txBody>
          <a:bodyPr>
            <a:normAutofit/>
          </a:bodyPr>
          <a:lstStyle/>
          <a:p>
            <a:pPr algn="ctr"/>
            <a:r>
              <a:rPr lang="en-US" sz="3600" dirty="0" smtClean="0"/>
              <a:t>Codes Related to Cleanliness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659395"/>
              </p:ext>
            </p:extLst>
          </p:nvPr>
        </p:nvGraphicFramePr>
        <p:xfrm>
          <a:off x="452825" y="948256"/>
          <a:ext cx="8272215" cy="5760439"/>
        </p:xfrm>
        <a:graphic>
          <a:graphicData uri="http://schemas.openxmlformats.org/drawingml/2006/table">
            <a:tbl>
              <a:tblPr firstRow="1" bandRow="1">
                <a:tableStyleId>{5C22544A-7EE6-4342-B048-85BDC9FD1C3A}</a:tableStyleId>
              </a:tblPr>
              <a:tblGrid>
                <a:gridCol w="2781441"/>
                <a:gridCol w="2743200"/>
                <a:gridCol w="2747574"/>
              </a:tblGrid>
              <a:tr h="475165">
                <a:tc>
                  <a:txBody>
                    <a:bodyPr/>
                    <a:lstStyle/>
                    <a:p>
                      <a:pPr algn="ctr"/>
                      <a:r>
                        <a:rPr lang="en-US" dirty="0" smtClean="0"/>
                        <a:t>IPMC</a:t>
                      </a:r>
                      <a:endParaRPr lang="en-US" dirty="0"/>
                    </a:p>
                  </a:txBody>
                  <a:tcPr/>
                </a:tc>
                <a:tc>
                  <a:txBody>
                    <a:bodyPr/>
                    <a:lstStyle/>
                    <a:p>
                      <a:pPr algn="ctr"/>
                      <a:r>
                        <a:rPr lang="en-US" dirty="0" smtClean="0"/>
                        <a:t>NHHS</a:t>
                      </a:r>
                      <a:endParaRPr lang="en-US" dirty="0"/>
                    </a:p>
                  </a:txBody>
                  <a:tcPr/>
                </a:tc>
                <a:tc>
                  <a:txBody>
                    <a:bodyPr/>
                    <a:lstStyle/>
                    <a:p>
                      <a:pPr algn="ctr"/>
                      <a:r>
                        <a:rPr lang="en-US" dirty="0" smtClean="0"/>
                        <a:t>Local</a:t>
                      </a:r>
                      <a:endParaRPr lang="en-US" dirty="0"/>
                    </a:p>
                  </a:txBody>
                  <a:tcPr/>
                </a:tc>
              </a:tr>
              <a:tr h="475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302.1 Sanitation</a:t>
                      </a:r>
                      <a:endParaRPr lang="en-US" sz="1800" b="1" dirty="0"/>
                    </a:p>
                  </a:txBody>
                  <a:tcPr/>
                </a:tc>
                <a:tc>
                  <a:txBody>
                    <a:bodyPr/>
                    <a:lstStyle/>
                    <a:p>
                      <a:r>
                        <a:rPr lang="en-US" sz="1800" b="1" dirty="0" smtClean="0"/>
                        <a:t>1.1, 1.2 General</a:t>
                      </a:r>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Calibri"/>
                      </a:endParaRPr>
                    </a:p>
                  </a:txBody>
                  <a:tcPr/>
                </a:tc>
              </a:tr>
              <a:tr h="475165">
                <a:tc>
                  <a:txBody>
                    <a:bodyPr/>
                    <a:lstStyle/>
                    <a:p>
                      <a:r>
                        <a:rPr lang="en-US" sz="1800" b="1" dirty="0" smtClean="0"/>
                        <a:t>303.1 Swimming pools</a:t>
                      </a:r>
                    </a:p>
                  </a:txBody>
                  <a:tcPr/>
                </a:tc>
                <a:tc>
                  <a:txBody>
                    <a:bodyPr/>
                    <a:lstStyle/>
                    <a:p>
                      <a:r>
                        <a:rPr lang="en-US" sz="1800" b="1" dirty="0" smtClean="0"/>
                        <a:t>2.4.5.</a:t>
                      </a:r>
                      <a:r>
                        <a:rPr lang="en-US" sz="1800" b="1" baseline="0" dirty="0" smtClean="0"/>
                        <a:t> Kitchen floor</a:t>
                      </a:r>
                    </a:p>
                    <a:p>
                      <a:r>
                        <a:rPr lang="en-US" sz="1800" b="1" baseline="0" dirty="0" smtClean="0"/>
                        <a:t>2.4.6. Bathroom floor</a:t>
                      </a:r>
                      <a:endParaRPr lang="en-US" sz="1800" b="1" dirty="0"/>
                    </a:p>
                  </a:txBody>
                  <a:tcPr/>
                </a:tc>
                <a:tc>
                  <a:txBody>
                    <a:bodyPr/>
                    <a:lstStyle/>
                    <a:p>
                      <a:endParaRPr lang="en-US" sz="1800" dirty="0"/>
                    </a:p>
                  </a:txBody>
                  <a:tcPr/>
                </a:tc>
              </a:tr>
              <a:tr h="475165">
                <a:tc>
                  <a:txBody>
                    <a:bodyPr/>
                    <a:lstStyle/>
                    <a:p>
                      <a:r>
                        <a:rPr lang="en-US" sz="1800" b="1" dirty="0" smtClean="0"/>
                        <a:t>305.1 General</a:t>
                      </a:r>
                    </a:p>
                  </a:txBody>
                  <a:tcPr/>
                </a:tc>
                <a:tc>
                  <a:txBody>
                    <a:bodyPr/>
                    <a:lstStyle/>
                    <a:p>
                      <a:r>
                        <a:rPr lang="en-US" sz="1800" b="1" dirty="0" smtClean="0"/>
                        <a:t>2.7.</a:t>
                      </a:r>
                      <a:r>
                        <a:rPr lang="en-US" sz="1800" b="1" baseline="0" dirty="0" smtClean="0"/>
                        <a:t> Floors and floor coverings</a:t>
                      </a:r>
                      <a:endParaRPr lang="en-US" sz="1800" b="1" dirty="0"/>
                    </a:p>
                  </a:txBody>
                  <a:tcPr/>
                </a:tc>
                <a:tc>
                  <a:txBody>
                    <a:bodyPr/>
                    <a:lstStyle/>
                    <a:p>
                      <a:endParaRPr lang="en-US" sz="1800" dirty="0"/>
                    </a:p>
                  </a:txBody>
                  <a:tcPr/>
                </a:tc>
              </a:tr>
              <a:tr h="728436">
                <a:tc>
                  <a:txBody>
                    <a:bodyPr/>
                    <a:lstStyle/>
                    <a:p>
                      <a:r>
                        <a:rPr lang="en-US" sz="1800" b="1" dirty="0" smtClean="0"/>
                        <a:t>308.1</a:t>
                      </a:r>
                      <a:r>
                        <a:rPr lang="en-US" sz="1800" b="1" baseline="0" dirty="0" smtClean="0"/>
                        <a:t> Accumulation of Rubbish or Garbage</a:t>
                      </a:r>
                    </a:p>
                    <a:p>
                      <a:r>
                        <a:rPr lang="en-US" sz="1800" b="1" dirty="0" smtClean="0"/>
                        <a:t>308.2 Disposal of rubbish</a:t>
                      </a:r>
                    </a:p>
                    <a:p>
                      <a:r>
                        <a:rPr lang="en-US" sz="1800" b="1" dirty="0" smtClean="0"/>
                        <a:t>308.3 Disposal of garbage</a:t>
                      </a:r>
                    </a:p>
                  </a:txBody>
                  <a:tcPr/>
                </a:tc>
                <a:tc>
                  <a:txBody>
                    <a:bodyPr/>
                    <a:lstStyle/>
                    <a:p>
                      <a:r>
                        <a:rPr lang="en-US" sz="1800" b="1" dirty="0" smtClean="0"/>
                        <a:t>6.2. Solid Waste</a:t>
                      </a:r>
                    </a:p>
                    <a:p>
                      <a:r>
                        <a:rPr lang="en-US" sz="1800" b="1" dirty="0" smtClean="0"/>
                        <a:t>6.2.1. Trash containers</a:t>
                      </a:r>
                      <a:r>
                        <a:rPr lang="en-US" sz="1800" b="1" baseline="0" dirty="0" smtClean="0"/>
                        <a:t> 6.2.2. Recyclables containers</a:t>
                      </a:r>
                      <a:endParaRPr lang="en-US" sz="1800" b="1" dirty="0" smtClean="0"/>
                    </a:p>
                  </a:txBody>
                  <a:tcPr/>
                </a:tc>
                <a:tc>
                  <a:txBody>
                    <a:bodyPr/>
                    <a:lstStyle/>
                    <a:p>
                      <a:endParaRPr lang="en-US" sz="1800" dirty="0"/>
                    </a:p>
                  </a:txBody>
                  <a:tcPr/>
                </a:tc>
              </a:tr>
              <a:tr h="457200">
                <a:tc>
                  <a:txBody>
                    <a:bodyPr/>
                    <a:lstStyle/>
                    <a:p>
                      <a:r>
                        <a:rPr lang="en-US" sz="1800" b="1" dirty="0" smtClean="0"/>
                        <a:t>308.3 Disposal of garbage</a:t>
                      </a:r>
                      <a:endParaRPr lang="en-US" sz="1800" b="1" dirty="0"/>
                    </a:p>
                  </a:txBody>
                  <a:tcPr/>
                </a:tc>
                <a:tc>
                  <a:txBody>
                    <a:bodyPr/>
                    <a:lstStyle/>
                    <a:p>
                      <a:endParaRPr lang="en-US" sz="1800" b="1" dirty="0"/>
                    </a:p>
                  </a:txBody>
                  <a:tcPr/>
                </a:tc>
                <a:tc>
                  <a:txBody>
                    <a:bodyPr/>
                    <a:lstStyle/>
                    <a:p>
                      <a:endParaRPr lang="en-US" sz="1800" dirty="0"/>
                    </a:p>
                  </a:txBody>
                  <a:tcPr/>
                </a:tc>
              </a:tr>
              <a:tr h="458534">
                <a:tc>
                  <a:txBody>
                    <a:bodyPr/>
                    <a:lstStyle/>
                    <a:p>
                      <a:r>
                        <a:rPr lang="en-US" sz="1800" b="1" dirty="0" smtClean="0"/>
                        <a:t>503.4 Floor</a:t>
                      </a:r>
                      <a:r>
                        <a:rPr lang="en-US" sz="1800" b="1" baseline="0" dirty="0" smtClean="0"/>
                        <a:t> Surface</a:t>
                      </a:r>
                      <a:endParaRPr lang="en-US" sz="1800" b="1" dirty="0"/>
                    </a:p>
                  </a:txBody>
                  <a:tcPr/>
                </a:tc>
                <a:tc>
                  <a:txBody>
                    <a:bodyPr/>
                    <a:lstStyle/>
                    <a:p>
                      <a:endParaRPr lang="en-US" sz="1800" b="1" dirty="0"/>
                    </a:p>
                  </a:txBody>
                  <a:tcPr/>
                </a:tc>
                <a:tc>
                  <a:txBody>
                    <a:bodyPr/>
                    <a:lstStyle/>
                    <a:p>
                      <a:endParaRPr lang="en-US" sz="1800" dirty="0"/>
                    </a:p>
                  </a:txBody>
                  <a:tcPr/>
                </a:tc>
              </a:tr>
              <a:tr h="475165">
                <a:tc>
                  <a:txBody>
                    <a:bodyPr/>
                    <a:lstStyle/>
                    <a:p>
                      <a:endParaRPr lang="en-US" sz="1800" dirty="0"/>
                    </a:p>
                  </a:txBody>
                  <a:tcPr/>
                </a:tc>
                <a:tc>
                  <a:txBody>
                    <a:bodyPr/>
                    <a:lstStyle/>
                    <a:p>
                      <a:endParaRPr lang="en-US" dirty="0"/>
                    </a:p>
                  </a:txBody>
                  <a:tcPr/>
                </a:tc>
                <a:tc>
                  <a:txBody>
                    <a:bodyPr/>
                    <a:lstStyle/>
                    <a:p>
                      <a:endParaRPr lang="en-US" sz="1800" dirty="0"/>
                    </a:p>
                  </a:txBody>
                  <a:tcPr/>
                </a:tc>
              </a:tr>
              <a:tr h="475165">
                <a:tc>
                  <a:txBody>
                    <a:bodyPr/>
                    <a:lstStyle/>
                    <a:p>
                      <a:endParaRPr lang="en-US" sz="1800" dirty="0"/>
                    </a:p>
                  </a:txBody>
                  <a:tcPr/>
                </a:tc>
                <a:tc>
                  <a:txBody>
                    <a:bodyPr/>
                    <a:lstStyle/>
                    <a:p>
                      <a:endParaRPr lang="en-US" dirty="0"/>
                    </a:p>
                  </a:txBody>
                  <a:tcPr/>
                </a:tc>
                <a:tc>
                  <a:txBody>
                    <a:bodyPr/>
                    <a:lstStyle/>
                    <a:p>
                      <a:endParaRPr lang="en-US" sz="1800" dirty="0"/>
                    </a:p>
                  </a:txBody>
                  <a:tcPr/>
                </a:tc>
              </a:tr>
              <a:tr h="475165">
                <a:tc>
                  <a:txBody>
                    <a:bodyPr/>
                    <a:lstStyle/>
                    <a:p>
                      <a:endParaRPr lang="en-US" sz="1800" dirty="0"/>
                    </a:p>
                  </a:txBody>
                  <a:tcPr/>
                </a:tc>
                <a:tc>
                  <a:txBody>
                    <a:bodyPr/>
                    <a:lstStyle/>
                    <a:p>
                      <a:endParaRPr lang="en-US" dirty="0"/>
                    </a:p>
                  </a:txBody>
                  <a:tcPr/>
                </a:tc>
                <a:tc>
                  <a:txBody>
                    <a:bodyPr/>
                    <a:lstStyle/>
                    <a:p>
                      <a:endParaRPr lang="en-US" sz="1800" dirty="0"/>
                    </a:p>
                  </a:txBody>
                  <a:tcPr/>
                </a:tc>
              </a:tr>
            </a:tbl>
          </a:graphicData>
        </a:graphic>
      </p:graphicFrame>
      <p:sp>
        <p:nvSpPr>
          <p:cNvPr id="4" name="Slide Number Placeholder 3"/>
          <p:cNvSpPr>
            <a:spLocks noGrp="1"/>
          </p:cNvSpPr>
          <p:nvPr>
            <p:ph type="sldNum" sz="quarter" idx="4"/>
          </p:nvPr>
        </p:nvSpPr>
        <p:spPr/>
        <p:txBody>
          <a:bodyPr/>
          <a:lstStyle/>
          <a:p>
            <a:fld id="{CCC26ED0-37DF-492D-B56A-3B24E41DDF89}" type="slidenum">
              <a:rPr lang="en-US" smtClean="0"/>
              <a:pPr/>
              <a:t>7</a:t>
            </a:fld>
            <a:endParaRPr lang="en-US" dirty="0"/>
          </a:p>
        </p:txBody>
      </p:sp>
    </p:spTree>
    <p:extLst>
      <p:ext uri="{BB962C8B-B14F-4D97-AF65-F5344CB8AC3E}">
        <p14:creationId xmlns:p14="http://schemas.microsoft.com/office/powerpoint/2010/main" val="27009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ean h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384" y="3108961"/>
            <a:ext cx="2695358" cy="2695358"/>
          </a:xfrm>
          <a:prstGeom prst="rect">
            <a:avLst/>
          </a:prstGeom>
        </p:spPr>
      </p:pic>
      <p:sp>
        <p:nvSpPr>
          <p:cNvPr id="53250" name="Rectangle 2"/>
          <p:cNvSpPr>
            <a:spLocks noGrp="1" noChangeArrowheads="1"/>
          </p:cNvSpPr>
          <p:nvPr>
            <p:ph type="title"/>
          </p:nvPr>
        </p:nvSpPr>
        <p:spPr>
          <a:xfrm>
            <a:off x="0" y="262312"/>
            <a:ext cx="9144000" cy="1143000"/>
          </a:xfrm>
        </p:spPr>
        <p:txBody>
          <a:bodyPr>
            <a:normAutofit/>
          </a:bodyPr>
          <a:lstStyle/>
          <a:p>
            <a:pPr algn="ctr"/>
            <a:r>
              <a:rPr lang="en-US" dirty="0" smtClean="0"/>
              <a:t>Keep It Clean: 5 Steps</a:t>
            </a:r>
          </a:p>
        </p:txBody>
      </p:sp>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8</a:t>
            </a:fld>
            <a:endParaRPr lang="en-US" dirty="0" smtClean="0"/>
          </a:p>
        </p:txBody>
      </p:sp>
      <p:sp>
        <p:nvSpPr>
          <p:cNvPr id="6" name="Rectangle 3"/>
          <p:cNvSpPr>
            <a:spLocks noGrp="1" noChangeArrowheads="1"/>
          </p:cNvSpPr>
          <p:nvPr>
            <p:ph idx="1"/>
          </p:nvPr>
        </p:nvSpPr>
        <p:spPr>
          <a:xfrm>
            <a:off x="424638" y="1569143"/>
            <a:ext cx="8229600" cy="3868445"/>
          </a:xfrm>
        </p:spPr>
        <p:txBody>
          <a:bodyPr>
            <a:normAutofit/>
          </a:bodyPr>
          <a:lstStyle/>
          <a:p>
            <a:pPr marL="514350" indent="-514350">
              <a:spcBef>
                <a:spcPts val="1200"/>
              </a:spcBef>
              <a:buSzPct val="100000"/>
              <a:buFont typeface="+mj-lt"/>
              <a:buAutoNum type="arabicPeriod"/>
            </a:pPr>
            <a:r>
              <a:rPr lang="en-US" dirty="0" smtClean="0"/>
              <a:t>Start with people.</a:t>
            </a:r>
          </a:p>
          <a:p>
            <a:pPr marL="514350" indent="-514350">
              <a:spcBef>
                <a:spcPts val="1200"/>
              </a:spcBef>
              <a:buSzPct val="100000"/>
              <a:buFont typeface="+mj-lt"/>
              <a:buAutoNum type="arabicPeriod"/>
            </a:pPr>
            <a:r>
              <a:rPr lang="en-US" dirty="0" smtClean="0"/>
              <a:t>Limit moisture, dust, pest-born disease, accident-related hazards.</a:t>
            </a:r>
          </a:p>
          <a:p>
            <a:pPr marL="514350" indent="-514350">
              <a:spcBef>
                <a:spcPts val="1200"/>
              </a:spcBef>
              <a:buSzPct val="100000"/>
              <a:buFont typeface="+mj-lt"/>
              <a:buAutoNum type="arabicPeriod"/>
            </a:pPr>
            <a:r>
              <a:rPr lang="en-US" dirty="0" smtClean="0"/>
              <a:t>Improve ventilation.</a:t>
            </a:r>
          </a:p>
          <a:p>
            <a:pPr marL="514350" indent="-514350">
              <a:spcBef>
                <a:spcPts val="1200"/>
              </a:spcBef>
              <a:buSzPct val="100000"/>
              <a:buFont typeface="+mj-lt"/>
              <a:buAutoNum type="arabicPeriod"/>
            </a:pPr>
            <a:r>
              <a:rPr lang="en-US" dirty="0" smtClean="0"/>
              <a:t>Limit sources of contaminants.</a:t>
            </a:r>
          </a:p>
          <a:p>
            <a:pPr marL="514350" indent="-514350">
              <a:spcBef>
                <a:spcPts val="1200"/>
              </a:spcBef>
              <a:buSzPct val="100000"/>
              <a:buFont typeface="+mj-lt"/>
              <a:buAutoNum type="arabicPeriod"/>
            </a:pPr>
            <a:r>
              <a:rPr lang="en-US" dirty="0" smtClean="0"/>
              <a:t>Perform routine maintenance.</a:t>
            </a:r>
          </a:p>
        </p:txBody>
      </p:sp>
    </p:spTree>
    <p:custDataLst>
      <p:tags r:id="rId1"/>
    </p:custDataLst>
    <p:extLst>
      <p:ext uri="{BB962C8B-B14F-4D97-AF65-F5344CB8AC3E}">
        <p14:creationId xmlns:p14="http://schemas.microsoft.com/office/powerpoint/2010/main" val="3519702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normAutofit/>
          </a:bodyPr>
          <a:lstStyle/>
          <a:p>
            <a:pPr algn="ctr" eaLnBrk="1" hangingPunct="1"/>
            <a:r>
              <a:rPr lang="en-US" dirty="0" smtClean="0"/>
              <a:t>Safe and Healthy Cleaning</a:t>
            </a:r>
          </a:p>
        </p:txBody>
      </p:sp>
      <p:sp>
        <p:nvSpPr>
          <p:cNvPr id="53253" name="Slide Number Placeholder 3"/>
          <p:cNvSpPr>
            <a:spLocks noGrp="1"/>
          </p:cNvSpPr>
          <p:nvPr>
            <p:ph type="sldNum" sz="quarter" idx="4"/>
          </p:nvPr>
        </p:nvSpPr>
        <p:spPr>
          <a:prstGeom prst="rect">
            <a:avLst/>
          </a:prstGeom>
          <a:noFill/>
        </p:spPr>
        <p:txBody>
          <a:bodyPr/>
          <a:lstStyle/>
          <a:p>
            <a:fld id="{73FDEE2A-1328-4680-8D6C-ECEA9BC0C165}" type="slidenum">
              <a:rPr lang="en-US" smtClean="0"/>
              <a:pPr/>
              <a:t>9</a:t>
            </a:fld>
            <a:endParaRPr lang="en-US" dirty="0" smtClean="0"/>
          </a:p>
        </p:txBody>
      </p:sp>
      <p:sp>
        <p:nvSpPr>
          <p:cNvPr id="6" name="Rectangle 3"/>
          <p:cNvSpPr>
            <a:spLocks noGrp="1" noChangeArrowheads="1"/>
          </p:cNvSpPr>
          <p:nvPr>
            <p:ph idx="1"/>
          </p:nvPr>
        </p:nvSpPr>
        <p:spPr>
          <a:xfrm>
            <a:off x="5041785" y="1473832"/>
            <a:ext cx="3771150" cy="3868445"/>
          </a:xfrm>
        </p:spPr>
        <p:txBody>
          <a:bodyPr>
            <a:normAutofit/>
          </a:bodyPr>
          <a:lstStyle/>
          <a:p>
            <a:pPr>
              <a:spcBef>
                <a:spcPts val="1200"/>
              </a:spcBef>
            </a:pPr>
            <a:r>
              <a:rPr lang="en-US" dirty="0" smtClean="0"/>
              <a:t>Allergic reactions</a:t>
            </a:r>
          </a:p>
          <a:p>
            <a:pPr>
              <a:spcBef>
                <a:spcPts val="1200"/>
              </a:spcBef>
            </a:pPr>
            <a:r>
              <a:rPr lang="en-US" dirty="0" smtClean="0"/>
              <a:t>Asthma and asthma exacerbation</a:t>
            </a:r>
          </a:p>
          <a:p>
            <a:pPr>
              <a:spcBef>
                <a:spcPts val="1200"/>
              </a:spcBef>
            </a:pPr>
            <a:r>
              <a:rPr lang="en-US" dirty="0"/>
              <a:t>T</a:t>
            </a:r>
            <a:r>
              <a:rPr lang="en-US" dirty="0" smtClean="0"/>
              <a:t>oxic exposure effects</a:t>
            </a:r>
          </a:p>
        </p:txBody>
      </p:sp>
      <p:sp>
        <p:nvSpPr>
          <p:cNvPr id="7" name="Rectangle 3"/>
          <p:cNvSpPr txBox="1">
            <a:spLocks noChangeArrowheads="1"/>
          </p:cNvSpPr>
          <p:nvPr/>
        </p:nvSpPr>
        <p:spPr>
          <a:xfrm>
            <a:off x="609600" y="1672701"/>
            <a:ext cx="3386423" cy="38684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55000"/>
              <a:buFontTx/>
              <a:buBlip>
                <a:blip r:embed="rId4"/>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5"/>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4"/>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6"/>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7"/>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dirty="0" smtClean="0"/>
              <a:t>Pesticides</a:t>
            </a:r>
          </a:p>
          <a:p>
            <a:pPr>
              <a:spcBef>
                <a:spcPts val="1200"/>
              </a:spcBef>
            </a:pPr>
            <a:r>
              <a:rPr lang="en-US" dirty="0" smtClean="0"/>
              <a:t>Allergens</a:t>
            </a:r>
          </a:p>
          <a:p>
            <a:pPr>
              <a:spcBef>
                <a:spcPts val="1200"/>
              </a:spcBef>
            </a:pPr>
            <a:r>
              <a:rPr lang="en-US" dirty="0" smtClean="0"/>
              <a:t>General chemicals</a:t>
            </a:r>
          </a:p>
        </p:txBody>
      </p:sp>
      <p:pic>
        <p:nvPicPr>
          <p:cNvPr id="3" name="Picture 2" descr="arrow.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6846" y="1930400"/>
            <a:ext cx="2165880" cy="216588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0"/>
                                        <p:tgtEl>
                                          <p:spTgt spid="6">
                                            <p:txEl>
                                              <p:pRg st="1" end="1"/>
                                            </p:txEl>
                                          </p:spTgt>
                                        </p:tgtEl>
                                      </p:cBhvr>
                                    </p:animEffect>
                                    <p:anim calcmode="lin" valueType="num">
                                      <p:cBhvr>
                                        <p:cTn id="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anim calcmode="lin" valueType="num">
                                      <p:cBhvr>
                                        <p:cTn id="4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UB TOPIC" val="Keep it Dry"/>
</p:tagLst>
</file>

<file path=ppt/tags/tag2.xml><?xml version="1.0" encoding="utf-8"?>
<p:tagLst xmlns:a="http://schemas.openxmlformats.org/drawingml/2006/main" xmlns:r="http://schemas.openxmlformats.org/officeDocument/2006/relationships" xmlns:p="http://schemas.openxmlformats.org/presentationml/2006/main">
  <p:tag name="SUB TOPIC" val="Keep it Clean"/>
</p:tagLst>
</file>

<file path=ppt/tags/tag3.xml><?xml version="1.0" encoding="utf-8"?>
<p:tagLst xmlns:a="http://schemas.openxmlformats.org/drawingml/2006/main" xmlns:r="http://schemas.openxmlformats.org/officeDocument/2006/relationships" xmlns:p="http://schemas.openxmlformats.org/presentationml/2006/main">
  <p:tag name="SUB TOPIC" val="Keep it Clean"/>
</p:tagLst>
</file>

<file path=ppt/tags/tag4.xml><?xml version="1.0" encoding="utf-8"?>
<p:tagLst xmlns:a="http://schemas.openxmlformats.org/drawingml/2006/main" xmlns:r="http://schemas.openxmlformats.org/officeDocument/2006/relationships" xmlns:p="http://schemas.openxmlformats.org/presentationml/2006/main">
  <p:tag name="SUB TOPIC" val="Keep it Pest-Free"/>
</p:tagLst>
</file>

<file path=ppt/tags/tag5.xml><?xml version="1.0" encoding="utf-8"?>
<p:tagLst xmlns:a="http://schemas.openxmlformats.org/drawingml/2006/main" xmlns:r="http://schemas.openxmlformats.org/officeDocument/2006/relationships" xmlns:p="http://schemas.openxmlformats.org/presentationml/2006/main">
  <p:tag name="SUB TOPIC" val="Keep it Ventilated"/>
</p:tagLst>
</file>

<file path=ppt/tags/tag6.xml><?xml version="1.0" encoding="utf-8"?>
<p:tagLst xmlns:a="http://schemas.openxmlformats.org/drawingml/2006/main" xmlns:r="http://schemas.openxmlformats.org/officeDocument/2006/relationships" xmlns:p="http://schemas.openxmlformats.org/presentationml/2006/main">
  <p:tag name="SUB TOPIC" val="Additional Issues"/>
</p:tagLst>
</file>

<file path=ppt/tags/tag7.xml><?xml version="1.0" encoding="utf-8"?>
<p:tagLst xmlns:a="http://schemas.openxmlformats.org/drawingml/2006/main" xmlns:r="http://schemas.openxmlformats.org/officeDocument/2006/relationships" xmlns:p="http://schemas.openxmlformats.org/presentationml/2006/main">
  <p:tag name="SUB TOPIC" val="Additional Issues"/>
</p:tagLst>
</file>

<file path=ppt/theme/theme1.xml><?xml version="1.0" encoding="utf-8"?>
<a:theme xmlns:a="http://schemas.openxmlformats.org/drawingml/2006/main" name="HHTC_template_v15(20130122)_OVERVIEW">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18425</TotalTime>
  <Words>3355</Words>
  <Application>Microsoft Office PowerPoint</Application>
  <PresentationFormat>On-screen Show (4:3)</PresentationFormat>
  <Paragraphs>806</Paragraphs>
  <Slides>36</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Adobe Fan Heiti Std B</vt:lpstr>
      <vt:lpstr>ＭＳ Ｐゴシック</vt:lpstr>
      <vt:lpstr>ＭＳ Ｐゴシック</vt:lpstr>
      <vt:lpstr>Aharoni</vt:lpstr>
      <vt:lpstr>Arial</vt:lpstr>
      <vt:lpstr>Calibri</vt:lpstr>
      <vt:lpstr>Courier New</vt:lpstr>
      <vt:lpstr>MV Boli</vt:lpstr>
      <vt:lpstr>Segoe Print</vt:lpstr>
      <vt:lpstr>Times New Roman</vt:lpstr>
      <vt:lpstr>Wingdings</vt:lpstr>
      <vt:lpstr>Zapf Dingbats</vt:lpstr>
      <vt:lpstr>HHTC_template_v15(20130122)_OVERVIEW</vt:lpstr>
      <vt:lpstr>Healthy Homes Principles The Keep-Its</vt:lpstr>
      <vt:lpstr>Codes Related to Moisture</vt:lpstr>
      <vt:lpstr>Keep It Dry: Mold</vt:lpstr>
      <vt:lpstr>Interior Water Leakage</vt:lpstr>
      <vt:lpstr>Institute of Medicine (2000)</vt:lpstr>
      <vt:lpstr>Institute of Medicine (2004)</vt:lpstr>
      <vt:lpstr>Codes Related to Cleanliness</vt:lpstr>
      <vt:lpstr>Keep It Clean: 5 Steps</vt:lpstr>
      <vt:lpstr>Safe and Healthy Cleaning</vt:lpstr>
      <vt:lpstr>Healthy Cleaning Guidelines</vt:lpstr>
      <vt:lpstr>Make buildings more cleanable </vt:lpstr>
      <vt:lpstr>Codes Related to Pests</vt:lpstr>
      <vt:lpstr>Keep It Pest-Free</vt:lpstr>
      <vt:lpstr>Integrated Pest Management (IPM)</vt:lpstr>
      <vt:lpstr>Codes Related to Ventilation</vt:lpstr>
      <vt:lpstr>Keep It Ventilated  </vt:lpstr>
      <vt:lpstr>Codes Related to Safety</vt:lpstr>
      <vt:lpstr>Keep it Safe</vt:lpstr>
      <vt:lpstr>What are the most common causes of home injury deaths?</vt:lpstr>
      <vt:lpstr>Chemical Issues</vt:lpstr>
      <vt:lpstr>Pesticide Labels: Signal Words</vt:lpstr>
      <vt:lpstr>Protecting the Code Officer:  PPE</vt:lpstr>
      <vt:lpstr>Be aware of:</vt:lpstr>
      <vt:lpstr>Codes Related to Contaminants</vt:lpstr>
      <vt:lpstr>Keep It Contaminant-Free</vt:lpstr>
      <vt:lpstr>PowerPoint Presentation</vt:lpstr>
      <vt:lpstr>Lead Renovation, Repair and Painting (RRP)</vt:lpstr>
      <vt:lpstr>Asbestos</vt:lpstr>
      <vt:lpstr>Carbon Monoxide:  It’s Alarming!</vt:lpstr>
      <vt:lpstr>PowerPoint Presentation</vt:lpstr>
      <vt:lpstr>Carbon Monoxide in the Home</vt:lpstr>
      <vt:lpstr>Carbon Monoxide Alarms</vt:lpstr>
      <vt:lpstr>Radon</vt:lpstr>
      <vt:lpstr>Passive Sub-Slab Depressurization  System (New Construction)</vt:lpstr>
      <vt:lpstr>Codes Related To Maintenance</vt:lpstr>
      <vt:lpstr>Keep It Maintained</vt:lpstr>
    </vt:vector>
  </TitlesOfParts>
  <Company>Enterprise Community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for Healthy Homes Practitioners</dc:title>
  <dc:creator>areddy</dc:creator>
  <cp:lastModifiedBy>Laura Titus</cp:lastModifiedBy>
  <cp:revision>1013</cp:revision>
  <cp:lastPrinted>2015-08-20T19:56:11Z</cp:lastPrinted>
  <dcterms:created xsi:type="dcterms:W3CDTF">2013-01-23T19:28:55Z</dcterms:created>
  <dcterms:modified xsi:type="dcterms:W3CDTF">2015-10-14T18:22:02Z</dcterms:modified>
</cp:coreProperties>
</file>