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colors22.xml" ContentType="application/vnd.openxmlformats-officedocument.drawingml.diagramColors+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diagrams/colors11.xml" ContentType="application/vnd.openxmlformats-officedocument.drawingml.diagramColors+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diagrams/layout9.xml" ContentType="application/vnd.openxmlformats-officedocument.drawingml.diagramLayout+xml"/>
  <Override PartName="/ppt/notesSlides/notesSlide74.xml" ContentType="application/vnd.openxmlformats-officedocument.presentationml.notesSlide+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diagrams/quickStyle17.xml" ContentType="application/vnd.openxmlformats-officedocument.drawingml.diagramStyle+xml"/>
  <Override PartName="/ppt/diagrams/drawing18.xml" ContentType="application/vnd.ms-office.drawingml.diagramDrawing+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diagrams/layout17.xml" ContentType="application/vnd.openxmlformats-officedocument.drawingml.diagramLayout+xml"/>
  <Override PartName="/ppt/notesSlides/notesSlide3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quickStyle20.xml" ContentType="application/vnd.openxmlformats-officedocument.drawingml.diagramStyle+xml"/>
  <Override PartName="/ppt/diagrams/drawing21.xml" ContentType="application/vnd.ms-office.drawingml.diagramDrawing+xml"/>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diagrams/layout20.xml" ContentType="application/vnd.openxmlformats-officedocument.drawingml.diagram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diagrams/data21.xml" ContentType="application/vnd.openxmlformats-officedocument.drawingml.diagramData+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diagrams/layout6.xml" ContentType="application/vnd.openxmlformats-officedocument.drawingml.diagram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diagrams/data10.xml" ContentType="application/vnd.openxmlformats-officedocument.drawingml.diagramData+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diagrams/data7.xml" ContentType="application/vnd.openxmlformats-officedocument.drawingml.diagramData+xml"/>
  <Override PartName="/ppt/notesSlides/notesSlide60.xml" ContentType="application/vnd.openxmlformats-officedocument.presentationml.notesSlide+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slideLayouts/slideLayout10.xml" ContentType="application/vnd.openxmlformats-officedocument.presentationml.slideLayout+xml"/>
  <Override PartName="/ppt/diagrams/drawing8.xml" ContentType="application/vnd.ms-office.drawingml.diagramDrawing+xml"/>
  <Override PartName="/ppt/diagrams/quickStyle8.xml" ContentType="application/vnd.openxmlformats-officedocument.drawingml.diagramStyle+xml"/>
  <Override PartName="/ppt/diagrams/layout14.xml" ContentType="application/vnd.openxmlformats-officedocument.drawingml.diagramLayout+xml"/>
  <Override PartName="/ppt/slides/slide49.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diagrams/quickStyle19.xml" ContentType="application/vnd.openxmlformats-officedocument.drawingml.diagramStyl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diagrams/layout19.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quickStyle22.xml" ContentType="application/vnd.openxmlformats-officedocument.drawingml.diagramStyle+xml"/>
  <Override PartName="/ppt/diagrams/drawing23.xml" ContentType="application/vnd.ms-office.drawingml.diagramDrawing+xml"/>
  <Override PartName="/ppt/slides/slide7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layout22.xml" ContentType="application/vnd.openxmlformats-officedocument.drawingml.diagramLayout+xml"/>
  <Override PartName="/ppt/slides/slide57.xml" ContentType="application/vnd.openxmlformats-officedocument.presentationml.slide+xml"/>
  <Override PartName="/ppt/notesSlides/notesSlide1.xml" ContentType="application/vnd.openxmlformats-officedocument.presentationml.notesSlide+xml"/>
  <Override PartName="/ppt/diagrams/quickStyle5.xml" ContentType="application/vnd.openxmlformats-officedocument.drawingml.diagramStyle+xml"/>
  <Override PartName="/ppt/notesSlides/notesSlide59.xml" ContentType="application/vnd.openxmlformats-officedocument.presentationml.notesSlide+xml"/>
  <Override PartName="/ppt/slides/slide46.xml" ContentType="application/vnd.openxmlformats-officedocument.presentationml.slide+xml"/>
  <Override PartName="/ppt/notesSlides/notesSlide48.xml" ContentType="application/vnd.openxmlformats-officedocument.presentationml.notesSlide+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diagrams/layout8.xml" ContentType="application/vnd.openxmlformats-officedocument.drawingml.diagramLayout+xml"/>
  <Override PartName="/ppt/diagrams/data12.xml" ContentType="application/vnd.openxmlformats-officedocument.drawingml.diagramData+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diagrams/data9.xml" ContentType="application/vnd.openxmlformats-officedocument.drawingml.diagramData+xml"/>
  <Override PartName="/ppt/notesSlides/notesSlide73.xml" ContentType="application/vnd.openxmlformats-officedocument.presentationml.notesSlide+xml"/>
  <Override PartName="/ppt/diagrams/quickStyle16.xml" ContentType="application/vnd.openxmlformats-officedocument.drawingml.diagramStyle+xml"/>
  <Override PartName="/ppt/diagrams/drawing17.xml" ContentType="application/vnd.ms-office.drawingml.diagramDrawing+xml"/>
  <Override PartName="/ppt/slideLayouts/slideLayout12.xml" ContentType="application/vnd.openxmlformats-officedocument.presentationml.slideLayout+xml"/>
  <Override PartName="/ppt/notesSlides/notesSlide51.xml" ContentType="application/vnd.openxmlformats-officedocument.presentationml.notesSlide+xml"/>
  <Default Extension="tiff" ContentType="image/tiff"/>
  <Override PartName="/ppt/diagrams/data5.xml" ContentType="application/vnd.openxmlformats-officedocument.drawingml.diagramData+xml"/>
  <Override PartName="/ppt/notesSlides/notesSlide11.xml" ContentType="application/vnd.openxmlformats-officedocument.presentationml.notesSlide+xml"/>
  <Override PartName="/ppt/diagrams/colors7.xml" ContentType="application/vnd.openxmlformats-officedocument.drawingml.diagramColors+xml"/>
  <Override PartName="/ppt/notesSlides/notesSlide40.xml" ContentType="application/vnd.openxmlformats-officedocument.presentationml.notesSlide+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diagrams/colors19.xml" ContentType="application/vnd.openxmlformats-officedocument.drawingml.diagramColors+xml"/>
  <Override PartName="/ppt/diagrams/quickStyle23.xml" ContentType="application/vnd.openxmlformats-officedocument.drawingml.diagramStyle+xml"/>
  <Override PartName="/ppt/notesSlides/notesSlide6.xml" ContentType="application/vnd.openxmlformats-officedocument.presentationml.notesSlide+xml"/>
  <Override PartName="/ppt/diagrams/drawing6.xml" ContentType="application/vnd.ms-office.drawingml.diagramDrawing+xml"/>
  <Override PartName="/ppt/diagrams/drawing20.xml" ContentType="application/vnd.ms-office.drawingml.diagramDrawing+xml"/>
  <Override PartName="/ppt/diagrams/layout23.xml" ContentType="application/vnd.openxmlformats-officedocument.drawingml.diagramLayout+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notesSlides/notesSlide81.xml" ContentType="application/vnd.openxmlformats-officedocument.presentationml.notesSlide+xml"/>
  <Override PartName="/ppt/diagrams/data20.xml" ContentType="application/vnd.openxmlformats-officedocument.drawingml.diagramData+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notesSlides/notesSlide23.xml" ContentType="application/vnd.openxmlformats-officedocument.presentationml.notesSlide+xml"/>
  <Override PartName="/ppt/diagrams/data6.xml" ContentType="application/vnd.openxmlformats-officedocument.drawingml.diagramData+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diagrams/colors12.xml" ContentType="application/vnd.openxmlformats-officedocument.drawingml.diagramColors+xml"/>
  <Override PartName="/ppt/diagrams/colors23.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diagrams/data14.xml" ContentType="application/vnd.openxmlformats-officedocument.drawingml.diagramData+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diagrams/drawing19.xml" ContentType="application/vnd.ms-office.drawingml.diagramDrawing+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diagrams/quickStyle18.xml" ContentType="application/vnd.openxmlformats-officedocument.drawingml.diagramStyle+xml"/>
  <Override PartName="/ppt/slides/slide40.xml" ContentType="application/vnd.openxmlformats-officedocument.presentationml.slide+xml"/>
  <Override PartName="/ppt/notesSlides/notesSlide42.xml" ContentType="application/vnd.openxmlformats-officedocument.presentationml.notesSlide+xml"/>
  <Override PartName="/ppt/diagrams/layout18.xml" ContentType="application/vnd.openxmlformats-officedocument.drawingml.diagramLayout+xml"/>
  <Default Extension="gif" ContentType="image/gif"/>
  <Override PartName="/ppt/diagrams/layout2.xml" ContentType="application/vnd.openxmlformats-officedocument.drawingml.diagram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slides/slide78.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quickStyle4.xml" ContentType="application/vnd.openxmlformats-officedocument.drawingml.diagramStyle+xml"/>
  <Override PartName="/ppt/notesSlides/notesSlide69.xml" ContentType="application/vnd.openxmlformats-officedocument.presentationml.notesSlid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diagrams/colors20.xml" ContentType="application/vnd.openxmlformats-officedocument.drawingml.diagramColors+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diagrams/data11.xml" ContentType="application/vnd.openxmlformats-officedocument.drawingml.diagramData+xml"/>
  <Override PartName="/ppt/notesSlides/notesSlide83.xml" ContentType="application/vnd.openxmlformats-officedocument.presentationml.notesSlide+xml"/>
  <Override PartName="/ppt/diagrams/data22.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diagrams/quickStyle15.xml" ContentType="application/vnd.openxmlformats-officedocument.drawingml.diagramStyle+xml"/>
  <Override PartName="/ppt/diagrams/drawing16.xml" ContentType="application/vnd.ms-office.drawingml.diagramDrawing+xml"/>
  <Override PartName="/ppt/commentAuthors.xml" ContentType="application/vnd.openxmlformats-officedocument.presentationml.commentAuthors+xml"/>
  <Override PartName="/ppt/notesSlides/notesSlide50.xml" ContentType="application/vnd.openxmlformats-officedocument.presentationml.notesSlide+xml"/>
  <Override PartName="/ppt/diagrams/drawing9.xml" ContentType="application/vnd.ms-office.drawingml.diagramDrawing+xml"/>
  <Override PartName="/ppt/diagrams/layout15.xml" ContentType="application/vnd.openxmlformats-officedocument.drawingml.diagramLayout+xml"/>
  <Override PartName="/ppt/diagrams/quickStyle9.xml" ContentType="application/vnd.openxmlformats-officedocument.drawingml.diagramStyle+xml"/>
  <Override PartName="/ppt/notesSlides/notesSlide5.xml" ContentType="application/vnd.openxmlformats-officedocument.presentationml.notesSlide+xml"/>
  <Override PartName="/ppt/charts/chart1.xml" ContentType="application/vnd.openxmlformats-officedocument.drawingml.chart+xml"/>
  <Override PartName="/ppt/diagrams/colors14.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diagrams/colors2.xml" ContentType="application/vnd.openxmlformats-officedocument.drawingml.diagramColors+xml"/>
  <Override PartName="/ppt/diagrams/data16.xml" ContentType="application/vnd.openxmlformats-officedocument.drawingml.diagramData+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30.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94"/>
  </p:notesMasterIdLst>
  <p:handoutMasterIdLst>
    <p:handoutMasterId r:id="rId95"/>
  </p:handoutMasterIdLst>
  <p:sldIdLst>
    <p:sldId id="257" r:id="rId2"/>
    <p:sldId id="343" r:id="rId3"/>
    <p:sldId id="536" r:id="rId4"/>
    <p:sldId id="516" r:id="rId5"/>
    <p:sldId id="347" r:id="rId6"/>
    <p:sldId id="590" r:id="rId7"/>
    <p:sldId id="344" r:id="rId8"/>
    <p:sldId id="314" r:id="rId9"/>
    <p:sldId id="337" r:id="rId10"/>
    <p:sldId id="338" r:id="rId11"/>
    <p:sldId id="339" r:id="rId12"/>
    <p:sldId id="340" r:id="rId13"/>
    <p:sldId id="341" r:id="rId14"/>
    <p:sldId id="276" r:id="rId15"/>
    <p:sldId id="594" r:id="rId16"/>
    <p:sldId id="597" r:id="rId17"/>
    <p:sldId id="541" r:id="rId18"/>
    <p:sldId id="507" r:id="rId19"/>
    <p:sldId id="508" r:id="rId20"/>
    <p:sldId id="509" r:id="rId21"/>
    <p:sldId id="515" r:id="rId22"/>
    <p:sldId id="350" r:id="rId23"/>
    <p:sldId id="613" r:id="rId24"/>
    <p:sldId id="442" r:id="rId25"/>
    <p:sldId id="604" r:id="rId26"/>
    <p:sldId id="505" r:id="rId27"/>
    <p:sldId id="608" r:id="rId28"/>
    <p:sldId id="506" r:id="rId29"/>
    <p:sldId id="612" r:id="rId30"/>
    <p:sldId id="609" r:id="rId31"/>
    <p:sldId id="531" r:id="rId32"/>
    <p:sldId id="532" r:id="rId33"/>
    <p:sldId id="611" r:id="rId34"/>
    <p:sldId id="607" r:id="rId35"/>
    <p:sldId id="614" r:id="rId36"/>
    <p:sldId id="615" r:id="rId37"/>
    <p:sldId id="616" r:id="rId38"/>
    <p:sldId id="617" r:id="rId39"/>
    <p:sldId id="598" r:id="rId40"/>
    <p:sldId id="599" r:id="rId41"/>
    <p:sldId id="512" r:id="rId42"/>
    <p:sldId id="603" r:id="rId43"/>
    <p:sldId id="513" r:id="rId44"/>
    <p:sldId id="602" r:id="rId45"/>
    <p:sldId id="514" r:id="rId46"/>
    <p:sldId id="456" r:id="rId47"/>
    <p:sldId id="524" r:id="rId48"/>
    <p:sldId id="457" r:id="rId49"/>
    <p:sldId id="458" r:id="rId50"/>
    <p:sldId id="459" r:id="rId51"/>
    <p:sldId id="461" r:id="rId52"/>
    <p:sldId id="462" r:id="rId53"/>
    <p:sldId id="463" r:id="rId54"/>
    <p:sldId id="464" r:id="rId55"/>
    <p:sldId id="465" r:id="rId56"/>
    <p:sldId id="466" r:id="rId57"/>
    <p:sldId id="544" r:id="rId58"/>
    <p:sldId id="545" r:id="rId59"/>
    <p:sldId id="546" r:id="rId60"/>
    <p:sldId id="547" r:id="rId61"/>
    <p:sldId id="548" r:id="rId62"/>
    <p:sldId id="549" r:id="rId63"/>
    <p:sldId id="550" r:id="rId64"/>
    <p:sldId id="551" r:id="rId65"/>
    <p:sldId id="552" r:id="rId66"/>
    <p:sldId id="554" r:id="rId67"/>
    <p:sldId id="555" r:id="rId68"/>
    <p:sldId id="586" r:id="rId69"/>
    <p:sldId id="557" r:id="rId70"/>
    <p:sldId id="558" r:id="rId71"/>
    <p:sldId id="595" r:id="rId72"/>
    <p:sldId id="565" r:id="rId73"/>
    <p:sldId id="566" r:id="rId74"/>
    <p:sldId id="567" r:id="rId75"/>
    <p:sldId id="568" r:id="rId76"/>
    <p:sldId id="573" r:id="rId77"/>
    <p:sldId id="574" r:id="rId78"/>
    <p:sldId id="575" r:id="rId79"/>
    <p:sldId id="576" r:id="rId80"/>
    <p:sldId id="577" r:id="rId81"/>
    <p:sldId id="578" r:id="rId82"/>
    <p:sldId id="579" r:id="rId83"/>
    <p:sldId id="580" r:id="rId84"/>
    <p:sldId id="581" r:id="rId85"/>
    <p:sldId id="582" r:id="rId86"/>
    <p:sldId id="583" r:id="rId87"/>
    <p:sldId id="584" r:id="rId88"/>
    <p:sldId id="585" r:id="rId89"/>
    <p:sldId id="618" r:id="rId90"/>
    <p:sldId id="358" r:id="rId91"/>
    <p:sldId id="357" r:id="rId92"/>
    <p:sldId id="543" r:id="rId93"/>
  </p:sldIdLst>
  <p:sldSz cx="9144000" cy="6858000" type="screen4x3"/>
  <p:notesSz cx="7010400" cy="9271000"/>
  <p:embeddedFontLst>
    <p:embeddedFont>
      <p:font typeface="Aharoni" pitchFamily="2" charset="-79"/>
      <p:bold r:id="rId96"/>
    </p:embeddedFont>
    <p:embeddedFont>
      <p:font typeface="Calibri" pitchFamily="34" charset="0"/>
      <p:regular r:id="rId97"/>
      <p:bold r:id="rId98"/>
      <p:italic r:id="rId99"/>
      <p:boldItalic r:id="rId100"/>
    </p:embeddedFont>
    <p:embeddedFont>
      <p:font typeface="Tahoma" pitchFamily="34" charset="0"/>
      <p:regular r:id="rId101"/>
      <p:bold r:id="rId102"/>
    </p:embeddedFont>
    <p:embeddedFont>
      <p:font typeface="MS PGothic" pitchFamily="34" charset="-128"/>
      <p:regular r:id="rId103"/>
    </p:embeddedFont>
    <p:embeddedFont>
      <p:font typeface="Segoe Print" pitchFamily="2" charset="0"/>
      <p:regular r:id="rId104"/>
      <p:bold r:id="rId105"/>
    </p:embeddedFont>
    <p:embeddedFont>
      <p:font typeface="MV Boli" pitchFamily="2" charset="0"/>
      <p:regular r:id="rId10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morley" initials="rm" lastIdx="2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BD2E0"/>
    <a:srgbClr val="CBD2CC"/>
    <a:srgbClr val="EFDF11"/>
    <a:srgbClr val="005DA2"/>
    <a:srgbClr val="363636"/>
    <a:srgbClr val="E6E6E6"/>
    <a:srgbClr val="113166"/>
    <a:srgbClr val="267CBA"/>
    <a:srgbClr val="5AD1DE"/>
    <a:srgbClr val="FFFFAB"/>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0" autoAdjust="0"/>
    <p:restoredTop sz="64294" autoAdjust="0"/>
  </p:normalViewPr>
  <p:slideViewPr>
    <p:cSldViewPr snapToGrid="0">
      <p:cViewPr varScale="1">
        <p:scale>
          <a:sx n="68" d="100"/>
          <a:sy n="68" d="100"/>
        </p:scale>
        <p:origin x="-1176" y="-102"/>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commentAuthors" Target="commentAuthor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7.fntdata"/><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5.fntdata"/><Relationship Id="rId105"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8.fntdata"/><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1.fntdata"/><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fntdata"/><Relationship Id="rId104"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areddy\Desktop\AHS.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0"/>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161165764663354E-4"/>
          <c:y val="0.14917340839739995"/>
          <c:w val="0.6629410786204265"/>
          <c:h val="0.9384188391167454"/>
        </c:manualLayout>
      </c:layout>
      <c:pieChart>
        <c:varyColors val="1"/>
        <c:ser>
          <c:idx val="0"/>
          <c:order val="0"/>
          <c:spPr>
            <a:ln w="38100"/>
            <a:effectLst/>
          </c:spPr>
          <c:dPt>
            <c:idx val="0"/>
            <c:spPr>
              <a:solidFill>
                <a:sysClr val="windowText" lastClr="000000">
                  <a:lumMod val="75000"/>
                  <a:lumOff val="25000"/>
                </a:sysClr>
              </a:solidFill>
              <a:ln w="38100"/>
              <a:effectLst/>
            </c:spPr>
          </c:dPt>
          <c:dPt>
            <c:idx val="1"/>
            <c:spPr>
              <a:solidFill>
                <a:srgbClr val="9BBB59"/>
              </a:solidFill>
              <a:ln w="38100"/>
              <a:effectLst/>
            </c:spPr>
          </c:dPt>
          <c:dPt>
            <c:idx val="2"/>
            <c:spPr>
              <a:solidFill>
                <a:srgbClr val="4F81BD"/>
              </a:solidFill>
              <a:ln w="38100"/>
              <a:effectLst/>
            </c:spPr>
          </c:dPt>
          <c:dLbls>
            <c:dLbl>
              <c:idx val="0"/>
              <c:layout>
                <c:manualLayout>
                  <c:x val="0.10447117833111674"/>
                  <c:y val="0.16488988557724354"/>
                </c:manualLayout>
              </c:layout>
              <c:tx>
                <c:rich>
                  <a:bodyPr/>
                  <a:lstStyle/>
                  <a:p>
                    <a:r>
                      <a:rPr lang="en-US" sz="2400"/>
                      <a:t>No interior leaks</a:t>
                    </a:r>
                    <a:endParaRPr lang="en-US" sz="2400" baseline="0"/>
                  </a:p>
                  <a:p>
                    <a:r>
                      <a:rPr lang="en-US" sz="2400" baseline="0"/>
                      <a:t>90.8%</a:t>
                    </a:r>
                    <a:endParaRPr lang="en-US" sz="2400"/>
                  </a:p>
                </c:rich>
              </c:tx>
              <c:dLblPos val="bestFit"/>
              <c:showCatName val="1"/>
              <c:showPercent val="1"/>
            </c:dLbl>
            <c:dLbl>
              <c:idx val="1"/>
              <c:layout>
                <c:manualLayout>
                  <c:x val="0.11111109241687032"/>
                  <c:y val="-0.22791059917051268"/>
                </c:manualLayout>
              </c:layout>
              <c:tx>
                <c:rich>
                  <a:bodyPr/>
                  <a:lstStyle/>
                  <a:p>
                    <a:pPr>
                      <a:defRPr b="1">
                        <a:solidFill>
                          <a:schemeClr val="bg1"/>
                        </a:solidFill>
                      </a:defRPr>
                    </a:pPr>
                    <a:r>
                      <a:rPr lang="en-US" sz="2000" dirty="0"/>
                      <a:t>Interior leak(s)
8.1%</a:t>
                    </a:r>
                  </a:p>
                </c:rich>
              </c:tx>
              <c:numFmt formatCode="0.0%" sourceLinked="0"/>
              <c:spPr>
                <a:solidFill>
                  <a:srgbClr val="9BBB59"/>
                </a:solidFill>
              </c:spPr>
              <c:dLblPos val="bestFit"/>
              <c:showCatName val="1"/>
              <c:showPercent val="1"/>
            </c:dLbl>
            <c:dLbl>
              <c:idx val="2"/>
              <c:layout>
                <c:manualLayout>
                  <c:x val="5.2808053568871834E-3"/>
                  <c:y val="4.7766067878709052E-2"/>
                </c:manualLayout>
              </c:layout>
              <c:numFmt formatCode="0.0%" sourceLinked="0"/>
              <c:spPr>
                <a:solidFill>
                  <a:srgbClr val="4F81BD"/>
                </a:solidFill>
              </c:spPr>
              <c:txPr>
                <a:bodyPr/>
                <a:lstStyle/>
                <a:p>
                  <a:pPr>
                    <a:defRPr b="1">
                      <a:solidFill>
                        <a:schemeClr val="bg1"/>
                      </a:solidFill>
                    </a:defRPr>
                  </a:pPr>
                  <a:endParaRPr lang="en-US"/>
                </a:p>
              </c:txPr>
              <c:dLblPos val="bestFit"/>
              <c:showCatName val="1"/>
              <c:showPercent val="1"/>
            </c:dLbl>
            <c:dLbl>
              <c:idx val="3"/>
              <c:layout>
                <c:manualLayout>
                  <c:x val="7.7155665228912484E-2"/>
                  <c:y val="9.2796454710711948E-2"/>
                </c:manualLayout>
              </c:layout>
              <c:dLblPos val="bestFit"/>
              <c:showCatName val="1"/>
              <c:showPercent val="1"/>
            </c:dLbl>
            <c:numFmt formatCode="0.0%" sourceLinked="0"/>
            <c:txPr>
              <a:bodyPr/>
              <a:lstStyle/>
              <a:p>
                <a:pPr>
                  <a:defRPr b="1">
                    <a:solidFill>
                      <a:schemeClr val="bg1"/>
                    </a:solidFill>
                  </a:defRPr>
                </a:pPr>
                <a:endParaRPr lang="en-US"/>
              </a:p>
            </c:txPr>
            <c:dLblPos val="ctr"/>
            <c:showCatName val="1"/>
            <c:showPercent val="1"/>
            <c:showLeaderLines val="1"/>
          </c:dLbls>
          <c:cat>
            <c:strRef>
              <c:f>'Interior leaks'!$A$13:$A$15</c:f>
              <c:strCache>
                <c:ptCount val="3"/>
                <c:pt idx="0">
                  <c:v>No leakage from inside structure</c:v>
                </c:pt>
                <c:pt idx="1">
                  <c:v>Leakage from inside structure</c:v>
                </c:pt>
                <c:pt idx="2">
                  <c:v>Not reported</c:v>
                </c:pt>
              </c:strCache>
            </c:strRef>
          </c:cat>
          <c:val>
            <c:numRef>
              <c:f>'Interior leaks'!$B$13:$B$15</c:f>
              <c:numCache>
                <c:formatCode>General</c:formatCode>
                <c:ptCount val="3"/>
                <c:pt idx="0">
                  <c:v>101540</c:v>
                </c:pt>
                <c:pt idx="1">
                  <c:v>9007</c:v>
                </c:pt>
                <c:pt idx="2">
                  <c:v>1260</c:v>
                </c:pt>
              </c:numCache>
            </c:numRef>
          </c:val>
        </c:ser>
        <c:ser>
          <c:idx val="1"/>
          <c:order val="1"/>
          <c:cat>
            <c:strRef>
              <c:f>'Interior leaks'!$A$13:$A$15</c:f>
              <c:strCache>
                <c:ptCount val="3"/>
                <c:pt idx="0">
                  <c:v>No leakage from inside structure</c:v>
                </c:pt>
                <c:pt idx="1">
                  <c:v>Leakage from inside structure</c:v>
                </c:pt>
                <c:pt idx="2">
                  <c:v>Not reported</c:v>
                </c:pt>
              </c:strCache>
            </c:strRef>
          </c:cat>
          <c:val>
            <c:numRef>
              <c:f>'Interior leaks'!$C$13:$C$15</c:f>
              <c:numCache>
                <c:formatCode>0.0%</c:formatCode>
                <c:ptCount val="3"/>
                <c:pt idx="0">
                  <c:v>0.90818024077419812</c:v>
                </c:pt>
                <c:pt idx="1">
                  <c:v>8.0559182870329607E-2</c:v>
                </c:pt>
                <c:pt idx="2">
                  <c:v>1.1269520419297881E-2</c:v>
                </c:pt>
              </c:numCache>
            </c:numRef>
          </c:val>
        </c:ser>
        <c:firstSliceAng val="130"/>
      </c:pieChart>
    </c:plotArea>
    <c:plotVisOnly val="1"/>
  </c:chart>
  <c:spPr>
    <a:noFill/>
    <a:ln>
      <a:noFill/>
    </a:ln>
  </c:spPr>
  <c:txPr>
    <a:bodyPr/>
    <a:lstStyle/>
    <a:p>
      <a:pPr>
        <a:defRPr sz="1800"/>
      </a:pPr>
      <a:endParaRPr lang="en-US"/>
    </a:p>
  </c:txPr>
  <c:externalData r:id="rId2"/>
</c:chartSpace>
</file>

<file path=ppt/diagrams/_rels/data6.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6.xml.rels><?xml version="1.0" encoding="UTF-8" standalone="yes"?>
<Relationships xmlns="http://schemas.openxmlformats.org/package/2006/relationships"><Relationship Id="rId1"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95A3A2-1B0E-49BD-900F-46ECE30D2FD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1B5F386-413C-4E63-A897-2B4D61907031}">
      <dgm:prSet/>
      <dgm:spPr>
        <a:solidFill>
          <a:schemeClr val="accent1">
            <a:hueOff val="0"/>
            <a:satOff val="0"/>
            <a:lumOff val="0"/>
            <a:alpha val="82000"/>
          </a:schemeClr>
        </a:solidFill>
      </dgm:spPr>
      <dgm:t>
        <a:bodyPr/>
        <a:lstStyle/>
        <a:p>
          <a:r>
            <a:rPr lang="en-US" b="1" dirty="0" smtClean="0"/>
            <a:t>Describe</a:t>
          </a:r>
          <a:r>
            <a:rPr lang="en-US" dirty="0" smtClean="0"/>
            <a:t> the importance of a holistic code inspection to identify hazards </a:t>
          </a:r>
        </a:p>
      </dgm:t>
    </dgm:pt>
    <dgm:pt modelId="{BDECC7A1-4412-4D84-AD98-56565272E6BF}" type="parTrans" cxnId="{38A287D8-4380-4A55-A5A6-7B9E3DE2B8DF}">
      <dgm:prSet/>
      <dgm:spPr/>
      <dgm:t>
        <a:bodyPr/>
        <a:lstStyle/>
        <a:p>
          <a:endParaRPr lang="en-US"/>
        </a:p>
      </dgm:t>
    </dgm:pt>
    <dgm:pt modelId="{A2CF7782-1417-45F1-8560-85A498FDE4B2}" type="sibTrans" cxnId="{38A287D8-4380-4A55-A5A6-7B9E3DE2B8DF}">
      <dgm:prSet/>
      <dgm:spPr/>
      <dgm:t>
        <a:bodyPr/>
        <a:lstStyle/>
        <a:p>
          <a:endParaRPr lang="en-US"/>
        </a:p>
      </dgm:t>
    </dgm:pt>
    <dgm:pt modelId="{B312C6C2-630C-4AC8-BC47-42B7987E7315}">
      <dgm:prSet/>
      <dgm:spPr>
        <a:solidFill>
          <a:schemeClr val="tx1">
            <a:lumMod val="90000"/>
            <a:lumOff val="10000"/>
            <a:alpha val="82000"/>
          </a:schemeClr>
        </a:solidFill>
      </dgm:spPr>
      <dgm:t>
        <a:bodyPr/>
        <a:lstStyle/>
        <a:p>
          <a:r>
            <a:rPr lang="en-US" b="1" dirty="0" smtClean="0"/>
            <a:t>Describe </a:t>
          </a:r>
          <a:r>
            <a:rPr lang="en-US" dirty="0" smtClean="0"/>
            <a:t>the legal aid referral process and how to refer clients to other agencies for assistance and resources</a:t>
          </a:r>
        </a:p>
      </dgm:t>
    </dgm:pt>
    <dgm:pt modelId="{F66B7FAA-6C7A-45A5-9938-09096F7A75A6}" type="parTrans" cxnId="{2DA9BF2A-2792-48BF-814D-103C24511A22}">
      <dgm:prSet/>
      <dgm:spPr/>
      <dgm:t>
        <a:bodyPr/>
        <a:lstStyle/>
        <a:p>
          <a:endParaRPr lang="en-US"/>
        </a:p>
      </dgm:t>
    </dgm:pt>
    <dgm:pt modelId="{CA4B9374-83DC-4B3A-AEF2-E79BA4ABE4DF}" type="sibTrans" cxnId="{2DA9BF2A-2792-48BF-814D-103C24511A22}">
      <dgm:prSet/>
      <dgm:spPr/>
      <dgm:t>
        <a:bodyPr/>
        <a:lstStyle/>
        <a:p>
          <a:endParaRPr lang="en-US"/>
        </a:p>
      </dgm:t>
    </dgm:pt>
    <dgm:pt modelId="{92B8AF36-2218-469A-A21C-66B122037682}">
      <dgm:prSet/>
      <dgm:spPr>
        <a:solidFill>
          <a:schemeClr val="accent6">
            <a:alpha val="82000"/>
          </a:schemeClr>
        </a:solidFill>
      </dgm:spPr>
      <dgm:t>
        <a:bodyPr/>
        <a:lstStyle/>
        <a:p>
          <a:r>
            <a:rPr lang="en-US" b="1" dirty="0" smtClean="0"/>
            <a:t>Identify</a:t>
          </a:r>
          <a:r>
            <a:rPr lang="en-US" dirty="0" smtClean="0"/>
            <a:t> three types of codes that can be used to address health concerns</a:t>
          </a:r>
        </a:p>
      </dgm:t>
    </dgm:pt>
    <dgm:pt modelId="{61BB6AD3-FBB0-4447-B24E-C6A039E1745A}" type="sibTrans" cxnId="{5680FC94-48E7-4AC8-97FB-1AB0C95B87D6}">
      <dgm:prSet/>
      <dgm:spPr/>
      <dgm:t>
        <a:bodyPr/>
        <a:lstStyle/>
        <a:p>
          <a:endParaRPr lang="en-US"/>
        </a:p>
      </dgm:t>
    </dgm:pt>
    <dgm:pt modelId="{E23DB75C-E6AE-401B-B7A5-546F04F41623}" type="parTrans" cxnId="{5680FC94-48E7-4AC8-97FB-1AB0C95B87D6}">
      <dgm:prSet/>
      <dgm:spPr/>
      <dgm:t>
        <a:bodyPr/>
        <a:lstStyle/>
        <a:p>
          <a:endParaRPr lang="en-US"/>
        </a:p>
      </dgm:t>
    </dgm:pt>
    <dgm:pt modelId="{5745152E-3E36-4328-AD48-EFA72AC82650}" type="pres">
      <dgm:prSet presAssocID="{5095A3A2-1B0E-49BD-900F-46ECE30D2FD1}" presName="linear" presStyleCnt="0">
        <dgm:presLayoutVars>
          <dgm:animLvl val="lvl"/>
          <dgm:resizeHandles val="exact"/>
        </dgm:presLayoutVars>
      </dgm:prSet>
      <dgm:spPr/>
      <dgm:t>
        <a:bodyPr/>
        <a:lstStyle/>
        <a:p>
          <a:endParaRPr lang="en-US"/>
        </a:p>
      </dgm:t>
    </dgm:pt>
    <dgm:pt modelId="{5BDE8495-647B-4FB4-8462-E2EA988C7384}" type="pres">
      <dgm:prSet presAssocID="{51B5F386-413C-4E63-A897-2B4D61907031}" presName="parentText" presStyleLbl="node1" presStyleIdx="0" presStyleCnt="3" custScaleY="107255">
        <dgm:presLayoutVars>
          <dgm:chMax val="0"/>
          <dgm:bulletEnabled val="1"/>
        </dgm:presLayoutVars>
      </dgm:prSet>
      <dgm:spPr/>
      <dgm:t>
        <a:bodyPr/>
        <a:lstStyle/>
        <a:p>
          <a:endParaRPr lang="en-US"/>
        </a:p>
      </dgm:t>
    </dgm:pt>
    <dgm:pt modelId="{B72A49A8-796B-4EDD-BC40-E656B7A86EBC}" type="pres">
      <dgm:prSet presAssocID="{A2CF7782-1417-45F1-8560-85A498FDE4B2}" presName="spacer" presStyleCnt="0"/>
      <dgm:spPr/>
    </dgm:pt>
    <dgm:pt modelId="{05BC4800-E584-4622-AA3E-B6B8FC342988}" type="pres">
      <dgm:prSet presAssocID="{92B8AF36-2218-469A-A21C-66B122037682}" presName="parentText" presStyleLbl="node1" presStyleIdx="1" presStyleCnt="3">
        <dgm:presLayoutVars>
          <dgm:chMax val="0"/>
          <dgm:bulletEnabled val="1"/>
        </dgm:presLayoutVars>
      </dgm:prSet>
      <dgm:spPr/>
      <dgm:t>
        <a:bodyPr/>
        <a:lstStyle/>
        <a:p>
          <a:endParaRPr lang="en-US"/>
        </a:p>
      </dgm:t>
    </dgm:pt>
    <dgm:pt modelId="{45A47050-025F-46DA-98C7-9FF932E52EAC}" type="pres">
      <dgm:prSet presAssocID="{61BB6AD3-FBB0-4447-B24E-C6A039E1745A}" presName="spacer" presStyleCnt="0"/>
      <dgm:spPr/>
    </dgm:pt>
    <dgm:pt modelId="{AF23FA07-1DDC-41A1-8A57-599CEB39EE2B}" type="pres">
      <dgm:prSet presAssocID="{B312C6C2-630C-4AC8-BC47-42B7987E7315}" presName="parentText" presStyleLbl="node1" presStyleIdx="2" presStyleCnt="3">
        <dgm:presLayoutVars>
          <dgm:chMax val="0"/>
          <dgm:bulletEnabled val="1"/>
        </dgm:presLayoutVars>
      </dgm:prSet>
      <dgm:spPr/>
      <dgm:t>
        <a:bodyPr/>
        <a:lstStyle/>
        <a:p>
          <a:endParaRPr lang="en-US"/>
        </a:p>
      </dgm:t>
    </dgm:pt>
  </dgm:ptLst>
  <dgm:cxnLst>
    <dgm:cxn modelId="{38A287D8-4380-4A55-A5A6-7B9E3DE2B8DF}" srcId="{5095A3A2-1B0E-49BD-900F-46ECE30D2FD1}" destId="{51B5F386-413C-4E63-A897-2B4D61907031}" srcOrd="0" destOrd="0" parTransId="{BDECC7A1-4412-4D84-AD98-56565272E6BF}" sibTransId="{A2CF7782-1417-45F1-8560-85A498FDE4B2}"/>
    <dgm:cxn modelId="{71DAC803-507C-44C6-8D3D-882A54146289}" type="presOf" srcId="{B312C6C2-630C-4AC8-BC47-42B7987E7315}" destId="{AF23FA07-1DDC-41A1-8A57-599CEB39EE2B}" srcOrd="0" destOrd="0" presId="urn:microsoft.com/office/officeart/2005/8/layout/vList2"/>
    <dgm:cxn modelId="{5680FC94-48E7-4AC8-97FB-1AB0C95B87D6}" srcId="{5095A3A2-1B0E-49BD-900F-46ECE30D2FD1}" destId="{92B8AF36-2218-469A-A21C-66B122037682}" srcOrd="1" destOrd="0" parTransId="{E23DB75C-E6AE-401B-B7A5-546F04F41623}" sibTransId="{61BB6AD3-FBB0-4447-B24E-C6A039E1745A}"/>
    <dgm:cxn modelId="{9F75EC04-7C4B-4DD3-A6B2-C98318F2C327}" type="presOf" srcId="{5095A3A2-1B0E-49BD-900F-46ECE30D2FD1}" destId="{5745152E-3E36-4328-AD48-EFA72AC82650}" srcOrd="0" destOrd="0" presId="urn:microsoft.com/office/officeart/2005/8/layout/vList2"/>
    <dgm:cxn modelId="{2DA9BF2A-2792-48BF-814D-103C24511A22}" srcId="{5095A3A2-1B0E-49BD-900F-46ECE30D2FD1}" destId="{B312C6C2-630C-4AC8-BC47-42B7987E7315}" srcOrd="2" destOrd="0" parTransId="{F66B7FAA-6C7A-45A5-9938-09096F7A75A6}" sibTransId="{CA4B9374-83DC-4B3A-AEF2-E79BA4ABE4DF}"/>
    <dgm:cxn modelId="{45E2D805-056A-40E7-80B4-2A67F9A66A2E}" type="presOf" srcId="{51B5F386-413C-4E63-A897-2B4D61907031}" destId="{5BDE8495-647B-4FB4-8462-E2EA988C7384}" srcOrd="0" destOrd="0" presId="urn:microsoft.com/office/officeart/2005/8/layout/vList2"/>
    <dgm:cxn modelId="{FA36EA3E-8DD2-4307-972B-E901B75AA996}" type="presOf" srcId="{92B8AF36-2218-469A-A21C-66B122037682}" destId="{05BC4800-E584-4622-AA3E-B6B8FC342988}" srcOrd="0" destOrd="0" presId="urn:microsoft.com/office/officeart/2005/8/layout/vList2"/>
    <dgm:cxn modelId="{6B93604A-062F-48B5-9413-5ADDB6476881}" type="presParOf" srcId="{5745152E-3E36-4328-AD48-EFA72AC82650}" destId="{5BDE8495-647B-4FB4-8462-E2EA988C7384}" srcOrd="0" destOrd="0" presId="urn:microsoft.com/office/officeart/2005/8/layout/vList2"/>
    <dgm:cxn modelId="{5CEFE6BE-46EF-45BC-B9C3-956D05251E9B}" type="presParOf" srcId="{5745152E-3E36-4328-AD48-EFA72AC82650}" destId="{B72A49A8-796B-4EDD-BC40-E656B7A86EBC}" srcOrd="1" destOrd="0" presId="urn:microsoft.com/office/officeart/2005/8/layout/vList2"/>
    <dgm:cxn modelId="{7B0219B1-AA0A-4AE9-87E3-33DE1372B59E}" type="presParOf" srcId="{5745152E-3E36-4328-AD48-EFA72AC82650}" destId="{05BC4800-E584-4622-AA3E-B6B8FC342988}" srcOrd="2" destOrd="0" presId="urn:microsoft.com/office/officeart/2005/8/layout/vList2"/>
    <dgm:cxn modelId="{96873C99-B8A3-411A-BD94-57165224C1B6}" type="presParOf" srcId="{5745152E-3E36-4328-AD48-EFA72AC82650}" destId="{45A47050-025F-46DA-98C7-9FF932E52EAC}" srcOrd="3" destOrd="0" presId="urn:microsoft.com/office/officeart/2005/8/layout/vList2"/>
    <dgm:cxn modelId="{BD3536E8-4F51-4D2D-BEDA-996FF99C1C31}" type="presParOf" srcId="{5745152E-3E36-4328-AD48-EFA72AC82650}" destId="{AF23FA07-1DDC-41A1-8A57-599CEB39EE2B}"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18DC14-9A4F-4D33-A50F-2D18D1F1B06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EA305AD-64FD-47B9-A9BB-8001FC3167FB}">
      <dgm:prSet/>
      <dgm:spPr/>
      <dgm:t>
        <a:bodyPr/>
        <a:lstStyle/>
        <a:p>
          <a:pPr rtl="0"/>
          <a:r>
            <a:rPr lang="en-US" dirty="0" smtClean="0"/>
            <a:t>A.</a:t>
          </a:r>
          <a:endParaRPr lang="en-US" dirty="0"/>
        </a:p>
      </dgm:t>
    </dgm:pt>
    <dgm:pt modelId="{A84616FF-8859-4B07-807A-64DE5F835F17}" type="parTrans" cxnId="{F84348ED-64FF-419B-903A-BFFD4E6A3D07}">
      <dgm:prSet/>
      <dgm:spPr/>
      <dgm:t>
        <a:bodyPr/>
        <a:lstStyle/>
        <a:p>
          <a:endParaRPr lang="en-US"/>
        </a:p>
      </dgm:t>
    </dgm:pt>
    <dgm:pt modelId="{78A06090-80F5-4C94-BD6B-F273131C9B81}" type="sibTrans" cxnId="{F84348ED-64FF-419B-903A-BFFD4E6A3D07}">
      <dgm:prSet/>
      <dgm:spPr/>
      <dgm:t>
        <a:bodyPr/>
        <a:lstStyle/>
        <a:p>
          <a:endParaRPr lang="en-US"/>
        </a:p>
      </dgm:t>
    </dgm:pt>
    <dgm:pt modelId="{0628738B-984B-409C-98F1-45B02A10867D}">
      <dgm:prSet/>
      <dgm:spPr/>
      <dgm:t>
        <a:bodyPr/>
        <a:lstStyle/>
        <a:p>
          <a:pPr rtl="0"/>
          <a:r>
            <a:rPr lang="en-US" dirty="0" smtClean="0"/>
            <a:t>B.</a:t>
          </a:r>
          <a:endParaRPr lang="en-US" dirty="0"/>
        </a:p>
      </dgm:t>
    </dgm:pt>
    <dgm:pt modelId="{CE45CF9E-BB7F-4AD8-B9C9-3FEBF4AFCCD5}" type="parTrans" cxnId="{E69D8FAB-3948-478D-ABAE-68DD9517346F}">
      <dgm:prSet/>
      <dgm:spPr/>
      <dgm:t>
        <a:bodyPr/>
        <a:lstStyle/>
        <a:p>
          <a:endParaRPr lang="en-US"/>
        </a:p>
      </dgm:t>
    </dgm:pt>
    <dgm:pt modelId="{D0E46F62-267F-47FD-91F6-CD99793BC429}" type="sibTrans" cxnId="{E69D8FAB-3948-478D-ABAE-68DD9517346F}">
      <dgm:prSet/>
      <dgm:spPr/>
      <dgm:t>
        <a:bodyPr/>
        <a:lstStyle/>
        <a:p>
          <a:endParaRPr lang="en-US"/>
        </a:p>
      </dgm:t>
    </dgm:pt>
    <dgm:pt modelId="{04EA1AF3-2A07-47FC-9E4A-10E1A70AE421}">
      <dgm:prSet/>
      <dgm:spPr/>
      <dgm:t>
        <a:bodyPr/>
        <a:lstStyle/>
        <a:p>
          <a:pPr rtl="0"/>
          <a:r>
            <a:rPr lang="en-US" dirty="0" smtClean="0"/>
            <a:t>C.</a:t>
          </a:r>
          <a:endParaRPr lang="en-US" dirty="0"/>
        </a:p>
      </dgm:t>
    </dgm:pt>
    <dgm:pt modelId="{452D6505-65F4-4B88-9FDC-0546447003CD}" type="parTrans" cxnId="{B9F9851C-4EF2-4C9B-9048-7A4742DC579A}">
      <dgm:prSet/>
      <dgm:spPr/>
      <dgm:t>
        <a:bodyPr/>
        <a:lstStyle/>
        <a:p>
          <a:endParaRPr lang="en-US"/>
        </a:p>
      </dgm:t>
    </dgm:pt>
    <dgm:pt modelId="{50302A99-B11C-4D54-B7CC-5AE75AA431CD}" type="sibTrans" cxnId="{B9F9851C-4EF2-4C9B-9048-7A4742DC579A}">
      <dgm:prSet/>
      <dgm:spPr/>
      <dgm:t>
        <a:bodyPr/>
        <a:lstStyle/>
        <a:p>
          <a:endParaRPr lang="en-US"/>
        </a:p>
      </dgm:t>
    </dgm:pt>
    <dgm:pt modelId="{C067891A-844C-4870-AFB1-BBC4F4B2DDB9}">
      <dgm:prSet/>
      <dgm:spPr/>
      <dgm:t>
        <a:bodyPr/>
        <a:lstStyle/>
        <a:p>
          <a:pPr rtl="0"/>
          <a:r>
            <a:rPr lang="en-US" dirty="0" smtClean="0"/>
            <a:t>D.</a:t>
          </a:r>
          <a:endParaRPr lang="en-US" dirty="0"/>
        </a:p>
      </dgm:t>
    </dgm:pt>
    <dgm:pt modelId="{FB21F30D-C65C-42DB-B319-9083098DB6C3}" type="parTrans" cxnId="{5D49C305-B6D5-495F-B1CB-54CED9F95A60}">
      <dgm:prSet/>
      <dgm:spPr/>
      <dgm:t>
        <a:bodyPr/>
        <a:lstStyle/>
        <a:p>
          <a:endParaRPr lang="en-US"/>
        </a:p>
      </dgm:t>
    </dgm:pt>
    <dgm:pt modelId="{2EDE1741-3936-44ED-BB3E-012CBF39A11A}" type="sibTrans" cxnId="{5D49C305-B6D5-495F-B1CB-54CED9F95A60}">
      <dgm:prSet/>
      <dgm:spPr/>
      <dgm:t>
        <a:bodyPr/>
        <a:lstStyle/>
        <a:p>
          <a:endParaRPr lang="en-US"/>
        </a:p>
      </dgm:t>
    </dgm:pt>
    <dgm:pt modelId="{4BE51C1F-D65C-41BA-841B-79292FBDFA9F}">
      <dgm:prSet/>
      <dgm:spPr/>
      <dgm:t>
        <a:bodyPr/>
        <a:lstStyle/>
        <a:p>
          <a:pPr rtl="0"/>
          <a:r>
            <a:rPr lang="en-US" dirty="0" smtClean="0"/>
            <a:t>E.</a:t>
          </a:r>
          <a:endParaRPr lang="en-US" dirty="0"/>
        </a:p>
      </dgm:t>
    </dgm:pt>
    <dgm:pt modelId="{FAC92DA8-072C-4014-910A-A319F267B610}" type="parTrans" cxnId="{B7CD8747-2C11-45A6-8563-D1DFC650CFB8}">
      <dgm:prSet/>
      <dgm:spPr/>
      <dgm:t>
        <a:bodyPr/>
        <a:lstStyle/>
        <a:p>
          <a:endParaRPr lang="en-US"/>
        </a:p>
      </dgm:t>
    </dgm:pt>
    <dgm:pt modelId="{1B914297-689C-4EAF-8399-2995AFDA6477}" type="sibTrans" cxnId="{B7CD8747-2C11-45A6-8563-D1DFC650CFB8}">
      <dgm:prSet/>
      <dgm:spPr/>
      <dgm:t>
        <a:bodyPr/>
        <a:lstStyle/>
        <a:p>
          <a:endParaRPr lang="en-US"/>
        </a:p>
      </dgm:t>
    </dgm:pt>
    <dgm:pt modelId="{C16D0450-BE69-4AD6-98D8-BC4282E8C2D8}">
      <dgm:prSet/>
      <dgm:spPr/>
      <dgm:t>
        <a:bodyPr/>
        <a:lstStyle/>
        <a:p>
          <a:pPr rtl="0"/>
          <a:r>
            <a:rPr lang="en-US" dirty="0" smtClean="0"/>
            <a:t>Gas-Permeable Layer</a:t>
          </a:r>
          <a:endParaRPr lang="en-US" dirty="0"/>
        </a:p>
      </dgm:t>
    </dgm:pt>
    <dgm:pt modelId="{AF310A34-0729-49BB-B3EF-E1E77542B078}" type="parTrans" cxnId="{E9E3EEAF-C14A-4A05-9D42-97309E42B0ED}">
      <dgm:prSet/>
      <dgm:spPr/>
      <dgm:t>
        <a:bodyPr/>
        <a:lstStyle/>
        <a:p>
          <a:endParaRPr lang="en-US"/>
        </a:p>
      </dgm:t>
    </dgm:pt>
    <dgm:pt modelId="{A67C5C17-C8F8-4126-928E-63AD5CF372E6}" type="sibTrans" cxnId="{E9E3EEAF-C14A-4A05-9D42-97309E42B0ED}">
      <dgm:prSet/>
      <dgm:spPr/>
      <dgm:t>
        <a:bodyPr/>
        <a:lstStyle/>
        <a:p>
          <a:endParaRPr lang="en-US"/>
        </a:p>
      </dgm:t>
    </dgm:pt>
    <dgm:pt modelId="{C2CE64F5-F27E-4B69-AB55-128C03BDE018}">
      <dgm:prSet/>
      <dgm:spPr/>
      <dgm:t>
        <a:bodyPr/>
        <a:lstStyle/>
        <a:p>
          <a:pPr rtl="0"/>
          <a:r>
            <a:rPr lang="en-US" dirty="0" smtClean="0"/>
            <a:t>Plastic Sheeting</a:t>
          </a:r>
          <a:endParaRPr lang="en-US" dirty="0"/>
        </a:p>
      </dgm:t>
    </dgm:pt>
    <dgm:pt modelId="{F3B3A499-9283-4DF8-A785-279645D647EC}" type="parTrans" cxnId="{3D00197A-0113-4C9E-B01E-A61D5EED0440}">
      <dgm:prSet/>
      <dgm:spPr/>
      <dgm:t>
        <a:bodyPr/>
        <a:lstStyle/>
        <a:p>
          <a:endParaRPr lang="en-US"/>
        </a:p>
      </dgm:t>
    </dgm:pt>
    <dgm:pt modelId="{827C24B6-BA77-4599-8197-A25D32951CB4}" type="sibTrans" cxnId="{3D00197A-0113-4C9E-B01E-A61D5EED0440}">
      <dgm:prSet/>
      <dgm:spPr/>
      <dgm:t>
        <a:bodyPr/>
        <a:lstStyle/>
        <a:p>
          <a:endParaRPr lang="en-US"/>
        </a:p>
      </dgm:t>
    </dgm:pt>
    <dgm:pt modelId="{29C793EB-EAD3-405D-AF0F-5285D152C4D9}">
      <dgm:prSet/>
      <dgm:spPr/>
      <dgm:t>
        <a:bodyPr/>
        <a:lstStyle/>
        <a:p>
          <a:pPr rtl="0"/>
          <a:r>
            <a:rPr lang="en-US" dirty="0" smtClean="0"/>
            <a:t>Seal and Caulk</a:t>
          </a:r>
          <a:endParaRPr lang="en-US" dirty="0"/>
        </a:p>
      </dgm:t>
    </dgm:pt>
    <dgm:pt modelId="{EF1A471A-EA08-4E79-A4E9-7345AFB17E0A}" type="parTrans" cxnId="{316DACA9-91E2-499E-AF95-B0B5813E06B8}">
      <dgm:prSet/>
      <dgm:spPr/>
      <dgm:t>
        <a:bodyPr/>
        <a:lstStyle/>
        <a:p>
          <a:endParaRPr lang="en-US"/>
        </a:p>
      </dgm:t>
    </dgm:pt>
    <dgm:pt modelId="{0044131C-F9AF-4526-BB5F-C5331C606526}" type="sibTrans" cxnId="{316DACA9-91E2-499E-AF95-B0B5813E06B8}">
      <dgm:prSet/>
      <dgm:spPr/>
      <dgm:t>
        <a:bodyPr/>
        <a:lstStyle/>
        <a:p>
          <a:endParaRPr lang="en-US"/>
        </a:p>
      </dgm:t>
    </dgm:pt>
    <dgm:pt modelId="{8EDFC982-60D7-4E9A-ACA9-877B9A1AEB6F}">
      <dgm:prSet/>
      <dgm:spPr/>
      <dgm:t>
        <a:bodyPr/>
        <a:lstStyle/>
        <a:p>
          <a:pPr rtl="0"/>
          <a:r>
            <a:rPr lang="en-US" dirty="0" smtClean="0"/>
            <a:t>Vent Pipe</a:t>
          </a:r>
          <a:endParaRPr lang="en-US" dirty="0"/>
        </a:p>
      </dgm:t>
    </dgm:pt>
    <dgm:pt modelId="{C2FE9630-CB15-4F61-AAED-0F38203BE2EC}" type="parTrans" cxnId="{528DA2B2-07CB-4E25-AE70-ADD129958BBD}">
      <dgm:prSet/>
      <dgm:spPr/>
      <dgm:t>
        <a:bodyPr/>
        <a:lstStyle/>
        <a:p>
          <a:endParaRPr lang="en-US"/>
        </a:p>
      </dgm:t>
    </dgm:pt>
    <dgm:pt modelId="{D0C36EF3-06DC-4519-8DEB-3977ACC4B396}" type="sibTrans" cxnId="{528DA2B2-07CB-4E25-AE70-ADD129958BBD}">
      <dgm:prSet/>
      <dgm:spPr/>
      <dgm:t>
        <a:bodyPr/>
        <a:lstStyle/>
        <a:p>
          <a:endParaRPr lang="en-US"/>
        </a:p>
      </dgm:t>
    </dgm:pt>
    <dgm:pt modelId="{DCF4D92D-52AB-48C0-9312-3AAC854ED4A5}">
      <dgm:prSet/>
      <dgm:spPr/>
      <dgm:t>
        <a:bodyPr/>
        <a:lstStyle/>
        <a:p>
          <a:pPr rtl="0"/>
          <a:r>
            <a:rPr lang="en-US" dirty="0" smtClean="0"/>
            <a:t>Junction Boxes</a:t>
          </a:r>
          <a:endParaRPr lang="en-US" dirty="0"/>
        </a:p>
      </dgm:t>
    </dgm:pt>
    <dgm:pt modelId="{B778AE8E-6D1A-4B32-A818-CE3B9EF85B57}" type="parTrans" cxnId="{9E19AE4F-F72A-45B8-8DD1-8488E2F59BA1}">
      <dgm:prSet/>
      <dgm:spPr/>
      <dgm:t>
        <a:bodyPr/>
        <a:lstStyle/>
        <a:p>
          <a:endParaRPr lang="en-US"/>
        </a:p>
      </dgm:t>
    </dgm:pt>
    <dgm:pt modelId="{8F63635A-E0D3-419A-AFB4-FA7A71F4273E}" type="sibTrans" cxnId="{9E19AE4F-F72A-45B8-8DD1-8488E2F59BA1}">
      <dgm:prSet/>
      <dgm:spPr/>
      <dgm:t>
        <a:bodyPr/>
        <a:lstStyle/>
        <a:p>
          <a:endParaRPr lang="en-US"/>
        </a:p>
      </dgm:t>
    </dgm:pt>
    <dgm:pt modelId="{717902B4-8E89-4BE8-85F4-623A71B82D7D}" type="pres">
      <dgm:prSet presAssocID="{C118DC14-9A4F-4D33-A50F-2D18D1F1B06C}" presName="Name0" presStyleCnt="0">
        <dgm:presLayoutVars>
          <dgm:dir/>
          <dgm:animLvl val="lvl"/>
          <dgm:resizeHandles val="exact"/>
        </dgm:presLayoutVars>
      </dgm:prSet>
      <dgm:spPr/>
      <dgm:t>
        <a:bodyPr/>
        <a:lstStyle/>
        <a:p>
          <a:endParaRPr lang="en-US"/>
        </a:p>
      </dgm:t>
    </dgm:pt>
    <dgm:pt modelId="{9CD4CBA4-0435-4AB1-AEF9-0DC5AAC37B84}" type="pres">
      <dgm:prSet presAssocID="{AEA305AD-64FD-47B9-A9BB-8001FC3167FB}" presName="linNode" presStyleCnt="0"/>
      <dgm:spPr/>
    </dgm:pt>
    <dgm:pt modelId="{C5E0023B-1DA4-406B-A495-AD70B4A57788}" type="pres">
      <dgm:prSet presAssocID="{AEA305AD-64FD-47B9-A9BB-8001FC3167FB}" presName="parentText" presStyleLbl="node1" presStyleIdx="0" presStyleCnt="5" custScaleX="71924">
        <dgm:presLayoutVars>
          <dgm:chMax val="1"/>
          <dgm:bulletEnabled val="1"/>
        </dgm:presLayoutVars>
      </dgm:prSet>
      <dgm:spPr/>
      <dgm:t>
        <a:bodyPr/>
        <a:lstStyle/>
        <a:p>
          <a:endParaRPr lang="en-US"/>
        </a:p>
      </dgm:t>
    </dgm:pt>
    <dgm:pt modelId="{F65739A1-8FAF-40DA-8947-707401BC21AA}" type="pres">
      <dgm:prSet presAssocID="{AEA305AD-64FD-47B9-A9BB-8001FC3167FB}" presName="descendantText" presStyleLbl="alignAccFollowNode1" presStyleIdx="0" presStyleCnt="5">
        <dgm:presLayoutVars>
          <dgm:bulletEnabled val="1"/>
        </dgm:presLayoutVars>
      </dgm:prSet>
      <dgm:spPr/>
      <dgm:t>
        <a:bodyPr/>
        <a:lstStyle/>
        <a:p>
          <a:endParaRPr lang="en-US"/>
        </a:p>
      </dgm:t>
    </dgm:pt>
    <dgm:pt modelId="{C9601BFB-5C78-4050-8A9F-F220C2847557}" type="pres">
      <dgm:prSet presAssocID="{78A06090-80F5-4C94-BD6B-F273131C9B81}" presName="sp" presStyleCnt="0"/>
      <dgm:spPr/>
    </dgm:pt>
    <dgm:pt modelId="{A9C6BE33-71D1-4BCE-B915-4831B6BA5348}" type="pres">
      <dgm:prSet presAssocID="{0628738B-984B-409C-98F1-45B02A10867D}" presName="linNode" presStyleCnt="0"/>
      <dgm:spPr/>
    </dgm:pt>
    <dgm:pt modelId="{1ECE904D-5A4C-44B0-A955-2EF9C05241DB}" type="pres">
      <dgm:prSet presAssocID="{0628738B-984B-409C-98F1-45B02A10867D}" presName="parentText" presStyleLbl="node1" presStyleIdx="1" presStyleCnt="5" custScaleX="71924">
        <dgm:presLayoutVars>
          <dgm:chMax val="1"/>
          <dgm:bulletEnabled val="1"/>
        </dgm:presLayoutVars>
      </dgm:prSet>
      <dgm:spPr/>
      <dgm:t>
        <a:bodyPr/>
        <a:lstStyle/>
        <a:p>
          <a:endParaRPr lang="en-US"/>
        </a:p>
      </dgm:t>
    </dgm:pt>
    <dgm:pt modelId="{F149EC5F-E73D-479B-A924-3564078199FF}" type="pres">
      <dgm:prSet presAssocID="{0628738B-984B-409C-98F1-45B02A10867D}" presName="descendantText" presStyleLbl="alignAccFollowNode1" presStyleIdx="1" presStyleCnt="5">
        <dgm:presLayoutVars>
          <dgm:bulletEnabled val="1"/>
        </dgm:presLayoutVars>
      </dgm:prSet>
      <dgm:spPr/>
      <dgm:t>
        <a:bodyPr/>
        <a:lstStyle/>
        <a:p>
          <a:endParaRPr lang="en-US"/>
        </a:p>
      </dgm:t>
    </dgm:pt>
    <dgm:pt modelId="{E6BF5771-FB0D-4F0C-9DCE-03266C2B0052}" type="pres">
      <dgm:prSet presAssocID="{D0E46F62-267F-47FD-91F6-CD99793BC429}" presName="sp" presStyleCnt="0"/>
      <dgm:spPr/>
    </dgm:pt>
    <dgm:pt modelId="{4A9A23C3-64BF-40CE-8577-EC1190CAF501}" type="pres">
      <dgm:prSet presAssocID="{04EA1AF3-2A07-47FC-9E4A-10E1A70AE421}" presName="linNode" presStyleCnt="0"/>
      <dgm:spPr/>
    </dgm:pt>
    <dgm:pt modelId="{100CF1E8-BDB2-4446-9AF9-4D632466A8DC}" type="pres">
      <dgm:prSet presAssocID="{04EA1AF3-2A07-47FC-9E4A-10E1A70AE421}" presName="parentText" presStyleLbl="node1" presStyleIdx="2" presStyleCnt="5" custScaleX="71924">
        <dgm:presLayoutVars>
          <dgm:chMax val="1"/>
          <dgm:bulletEnabled val="1"/>
        </dgm:presLayoutVars>
      </dgm:prSet>
      <dgm:spPr/>
      <dgm:t>
        <a:bodyPr/>
        <a:lstStyle/>
        <a:p>
          <a:endParaRPr lang="en-US"/>
        </a:p>
      </dgm:t>
    </dgm:pt>
    <dgm:pt modelId="{E2F25D9B-05AA-4427-9D64-A44722FAAF96}" type="pres">
      <dgm:prSet presAssocID="{04EA1AF3-2A07-47FC-9E4A-10E1A70AE421}" presName="descendantText" presStyleLbl="alignAccFollowNode1" presStyleIdx="2" presStyleCnt="5">
        <dgm:presLayoutVars>
          <dgm:bulletEnabled val="1"/>
        </dgm:presLayoutVars>
      </dgm:prSet>
      <dgm:spPr/>
      <dgm:t>
        <a:bodyPr/>
        <a:lstStyle/>
        <a:p>
          <a:endParaRPr lang="en-US"/>
        </a:p>
      </dgm:t>
    </dgm:pt>
    <dgm:pt modelId="{ED9C227B-8CCE-499E-AB13-1C1457C5134C}" type="pres">
      <dgm:prSet presAssocID="{50302A99-B11C-4D54-B7CC-5AE75AA431CD}" presName="sp" presStyleCnt="0"/>
      <dgm:spPr/>
    </dgm:pt>
    <dgm:pt modelId="{161F3050-242C-4448-8A77-0F5CBFB6ECE2}" type="pres">
      <dgm:prSet presAssocID="{C067891A-844C-4870-AFB1-BBC4F4B2DDB9}" presName="linNode" presStyleCnt="0"/>
      <dgm:spPr/>
    </dgm:pt>
    <dgm:pt modelId="{F0FD9E9D-37D3-48A5-8385-746B0121A2B9}" type="pres">
      <dgm:prSet presAssocID="{C067891A-844C-4870-AFB1-BBC4F4B2DDB9}" presName="parentText" presStyleLbl="node1" presStyleIdx="3" presStyleCnt="5" custScaleX="71924">
        <dgm:presLayoutVars>
          <dgm:chMax val="1"/>
          <dgm:bulletEnabled val="1"/>
        </dgm:presLayoutVars>
      </dgm:prSet>
      <dgm:spPr/>
      <dgm:t>
        <a:bodyPr/>
        <a:lstStyle/>
        <a:p>
          <a:endParaRPr lang="en-US"/>
        </a:p>
      </dgm:t>
    </dgm:pt>
    <dgm:pt modelId="{C03E682C-B1A3-44B7-A5FF-9D94AAC21C0D}" type="pres">
      <dgm:prSet presAssocID="{C067891A-844C-4870-AFB1-BBC4F4B2DDB9}" presName="descendantText" presStyleLbl="alignAccFollowNode1" presStyleIdx="3" presStyleCnt="5">
        <dgm:presLayoutVars>
          <dgm:bulletEnabled val="1"/>
        </dgm:presLayoutVars>
      </dgm:prSet>
      <dgm:spPr/>
      <dgm:t>
        <a:bodyPr/>
        <a:lstStyle/>
        <a:p>
          <a:endParaRPr lang="en-US"/>
        </a:p>
      </dgm:t>
    </dgm:pt>
    <dgm:pt modelId="{95675F82-8431-4C50-B1E3-537D64DB1A99}" type="pres">
      <dgm:prSet presAssocID="{2EDE1741-3936-44ED-BB3E-012CBF39A11A}" presName="sp" presStyleCnt="0"/>
      <dgm:spPr/>
    </dgm:pt>
    <dgm:pt modelId="{2F78DC5B-F20E-4711-BF5B-683B2B6B059A}" type="pres">
      <dgm:prSet presAssocID="{4BE51C1F-D65C-41BA-841B-79292FBDFA9F}" presName="linNode" presStyleCnt="0"/>
      <dgm:spPr/>
    </dgm:pt>
    <dgm:pt modelId="{CCB51CA6-359E-4E01-931E-4DD3E890A191}" type="pres">
      <dgm:prSet presAssocID="{4BE51C1F-D65C-41BA-841B-79292FBDFA9F}" presName="parentText" presStyleLbl="node1" presStyleIdx="4" presStyleCnt="5" custScaleX="71924">
        <dgm:presLayoutVars>
          <dgm:chMax val="1"/>
          <dgm:bulletEnabled val="1"/>
        </dgm:presLayoutVars>
      </dgm:prSet>
      <dgm:spPr/>
      <dgm:t>
        <a:bodyPr/>
        <a:lstStyle/>
        <a:p>
          <a:endParaRPr lang="en-US"/>
        </a:p>
      </dgm:t>
    </dgm:pt>
    <dgm:pt modelId="{7EB58700-2AEA-4F7F-A541-DC7A2F5737AA}" type="pres">
      <dgm:prSet presAssocID="{4BE51C1F-D65C-41BA-841B-79292FBDFA9F}" presName="descendantText" presStyleLbl="alignAccFollowNode1" presStyleIdx="4" presStyleCnt="5">
        <dgm:presLayoutVars>
          <dgm:bulletEnabled val="1"/>
        </dgm:presLayoutVars>
      </dgm:prSet>
      <dgm:spPr/>
      <dgm:t>
        <a:bodyPr/>
        <a:lstStyle/>
        <a:p>
          <a:endParaRPr lang="en-US"/>
        </a:p>
      </dgm:t>
    </dgm:pt>
  </dgm:ptLst>
  <dgm:cxnLst>
    <dgm:cxn modelId="{9E19AE4F-F72A-45B8-8DD1-8488E2F59BA1}" srcId="{4BE51C1F-D65C-41BA-841B-79292FBDFA9F}" destId="{DCF4D92D-52AB-48C0-9312-3AAC854ED4A5}" srcOrd="0" destOrd="0" parTransId="{B778AE8E-6D1A-4B32-A818-CE3B9EF85B57}" sibTransId="{8F63635A-E0D3-419A-AFB4-FA7A71F4273E}"/>
    <dgm:cxn modelId="{5D49C305-B6D5-495F-B1CB-54CED9F95A60}" srcId="{C118DC14-9A4F-4D33-A50F-2D18D1F1B06C}" destId="{C067891A-844C-4870-AFB1-BBC4F4B2DDB9}" srcOrd="3" destOrd="0" parTransId="{FB21F30D-C65C-42DB-B319-9083098DB6C3}" sibTransId="{2EDE1741-3936-44ED-BB3E-012CBF39A11A}"/>
    <dgm:cxn modelId="{316DACA9-91E2-499E-AF95-B0B5813E06B8}" srcId="{04EA1AF3-2A07-47FC-9E4A-10E1A70AE421}" destId="{29C793EB-EAD3-405D-AF0F-5285D152C4D9}" srcOrd="0" destOrd="0" parTransId="{EF1A471A-EA08-4E79-A4E9-7345AFB17E0A}" sibTransId="{0044131C-F9AF-4526-BB5F-C5331C606526}"/>
    <dgm:cxn modelId="{B7CD8747-2C11-45A6-8563-D1DFC650CFB8}" srcId="{C118DC14-9A4F-4D33-A50F-2D18D1F1B06C}" destId="{4BE51C1F-D65C-41BA-841B-79292FBDFA9F}" srcOrd="4" destOrd="0" parTransId="{FAC92DA8-072C-4014-910A-A319F267B610}" sibTransId="{1B914297-689C-4EAF-8399-2995AFDA6477}"/>
    <dgm:cxn modelId="{D15B4735-E229-45A1-9EF0-DF24BE975067}" type="presOf" srcId="{C118DC14-9A4F-4D33-A50F-2D18D1F1B06C}" destId="{717902B4-8E89-4BE8-85F4-623A71B82D7D}" srcOrd="0" destOrd="0" presId="urn:microsoft.com/office/officeart/2005/8/layout/vList5"/>
    <dgm:cxn modelId="{52081300-F6C0-4E72-94A8-D44E073A3FB5}" type="presOf" srcId="{C067891A-844C-4870-AFB1-BBC4F4B2DDB9}" destId="{F0FD9E9D-37D3-48A5-8385-746B0121A2B9}" srcOrd="0" destOrd="0" presId="urn:microsoft.com/office/officeart/2005/8/layout/vList5"/>
    <dgm:cxn modelId="{1A44F752-3CD9-4949-B07F-FCAECAE6A831}" type="presOf" srcId="{0628738B-984B-409C-98F1-45B02A10867D}" destId="{1ECE904D-5A4C-44B0-A955-2EF9C05241DB}" srcOrd="0" destOrd="0" presId="urn:microsoft.com/office/officeart/2005/8/layout/vList5"/>
    <dgm:cxn modelId="{181782AD-6EC3-4020-B0C4-1FFC0584871B}" type="presOf" srcId="{29C793EB-EAD3-405D-AF0F-5285D152C4D9}" destId="{E2F25D9B-05AA-4427-9D64-A44722FAAF96}" srcOrd="0" destOrd="0" presId="urn:microsoft.com/office/officeart/2005/8/layout/vList5"/>
    <dgm:cxn modelId="{3219A262-0493-4F5F-AAB6-8D1DC92DF668}" type="presOf" srcId="{04EA1AF3-2A07-47FC-9E4A-10E1A70AE421}" destId="{100CF1E8-BDB2-4446-9AF9-4D632466A8DC}" srcOrd="0" destOrd="0" presId="urn:microsoft.com/office/officeart/2005/8/layout/vList5"/>
    <dgm:cxn modelId="{F84348ED-64FF-419B-903A-BFFD4E6A3D07}" srcId="{C118DC14-9A4F-4D33-A50F-2D18D1F1B06C}" destId="{AEA305AD-64FD-47B9-A9BB-8001FC3167FB}" srcOrd="0" destOrd="0" parTransId="{A84616FF-8859-4B07-807A-64DE5F835F17}" sibTransId="{78A06090-80F5-4C94-BD6B-F273131C9B81}"/>
    <dgm:cxn modelId="{B9F9851C-4EF2-4C9B-9048-7A4742DC579A}" srcId="{C118DC14-9A4F-4D33-A50F-2D18D1F1B06C}" destId="{04EA1AF3-2A07-47FC-9E4A-10E1A70AE421}" srcOrd="2" destOrd="0" parTransId="{452D6505-65F4-4B88-9FDC-0546447003CD}" sibTransId="{50302A99-B11C-4D54-B7CC-5AE75AA431CD}"/>
    <dgm:cxn modelId="{82BF2435-7873-42FD-A6E8-DEC2F3851FEB}" type="presOf" srcId="{AEA305AD-64FD-47B9-A9BB-8001FC3167FB}" destId="{C5E0023B-1DA4-406B-A495-AD70B4A57788}" srcOrd="0" destOrd="0" presId="urn:microsoft.com/office/officeart/2005/8/layout/vList5"/>
    <dgm:cxn modelId="{E69D8FAB-3948-478D-ABAE-68DD9517346F}" srcId="{C118DC14-9A4F-4D33-A50F-2D18D1F1B06C}" destId="{0628738B-984B-409C-98F1-45B02A10867D}" srcOrd="1" destOrd="0" parTransId="{CE45CF9E-BB7F-4AD8-B9C9-3FEBF4AFCCD5}" sibTransId="{D0E46F62-267F-47FD-91F6-CD99793BC429}"/>
    <dgm:cxn modelId="{528DA2B2-07CB-4E25-AE70-ADD129958BBD}" srcId="{C067891A-844C-4870-AFB1-BBC4F4B2DDB9}" destId="{8EDFC982-60D7-4E9A-ACA9-877B9A1AEB6F}" srcOrd="0" destOrd="0" parTransId="{C2FE9630-CB15-4F61-AAED-0F38203BE2EC}" sibTransId="{D0C36EF3-06DC-4519-8DEB-3977ACC4B396}"/>
    <dgm:cxn modelId="{511A8FC8-37F9-486D-98EC-96DBD057B10A}" type="presOf" srcId="{DCF4D92D-52AB-48C0-9312-3AAC854ED4A5}" destId="{7EB58700-2AEA-4F7F-A541-DC7A2F5737AA}" srcOrd="0" destOrd="0" presId="urn:microsoft.com/office/officeart/2005/8/layout/vList5"/>
    <dgm:cxn modelId="{4606750D-C2B1-484A-93D5-369D9F71AC75}" type="presOf" srcId="{4BE51C1F-D65C-41BA-841B-79292FBDFA9F}" destId="{CCB51CA6-359E-4E01-931E-4DD3E890A191}" srcOrd="0" destOrd="0" presId="urn:microsoft.com/office/officeart/2005/8/layout/vList5"/>
    <dgm:cxn modelId="{3D00197A-0113-4C9E-B01E-A61D5EED0440}" srcId="{0628738B-984B-409C-98F1-45B02A10867D}" destId="{C2CE64F5-F27E-4B69-AB55-128C03BDE018}" srcOrd="0" destOrd="0" parTransId="{F3B3A499-9283-4DF8-A785-279645D647EC}" sibTransId="{827C24B6-BA77-4599-8197-A25D32951CB4}"/>
    <dgm:cxn modelId="{E9E3EEAF-C14A-4A05-9D42-97309E42B0ED}" srcId="{AEA305AD-64FD-47B9-A9BB-8001FC3167FB}" destId="{C16D0450-BE69-4AD6-98D8-BC4282E8C2D8}" srcOrd="0" destOrd="0" parTransId="{AF310A34-0729-49BB-B3EF-E1E77542B078}" sibTransId="{A67C5C17-C8F8-4126-928E-63AD5CF372E6}"/>
    <dgm:cxn modelId="{C79F11B0-5C78-41A9-9170-F3B897B49083}" type="presOf" srcId="{C2CE64F5-F27E-4B69-AB55-128C03BDE018}" destId="{F149EC5F-E73D-479B-A924-3564078199FF}" srcOrd="0" destOrd="0" presId="urn:microsoft.com/office/officeart/2005/8/layout/vList5"/>
    <dgm:cxn modelId="{02DB9B59-D20C-4D32-B372-701226EF006D}" type="presOf" srcId="{8EDFC982-60D7-4E9A-ACA9-877B9A1AEB6F}" destId="{C03E682C-B1A3-44B7-A5FF-9D94AAC21C0D}" srcOrd="0" destOrd="0" presId="urn:microsoft.com/office/officeart/2005/8/layout/vList5"/>
    <dgm:cxn modelId="{AB9A77BC-0DC2-4641-A692-FBBC15B46177}" type="presOf" srcId="{C16D0450-BE69-4AD6-98D8-BC4282E8C2D8}" destId="{F65739A1-8FAF-40DA-8947-707401BC21AA}" srcOrd="0" destOrd="0" presId="urn:microsoft.com/office/officeart/2005/8/layout/vList5"/>
    <dgm:cxn modelId="{D1C8689C-EF44-4FF7-A0BB-EE05175D8E4D}" type="presParOf" srcId="{717902B4-8E89-4BE8-85F4-623A71B82D7D}" destId="{9CD4CBA4-0435-4AB1-AEF9-0DC5AAC37B84}" srcOrd="0" destOrd="0" presId="urn:microsoft.com/office/officeart/2005/8/layout/vList5"/>
    <dgm:cxn modelId="{DD2AB9AA-ECC2-49BB-A0AC-D4D9993C3A7E}" type="presParOf" srcId="{9CD4CBA4-0435-4AB1-AEF9-0DC5AAC37B84}" destId="{C5E0023B-1DA4-406B-A495-AD70B4A57788}" srcOrd="0" destOrd="0" presId="urn:microsoft.com/office/officeart/2005/8/layout/vList5"/>
    <dgm:cxn modelId="{C565090F-A55D-499A-9C59-9CC3BDD71722}" type="presParOf" srcId="{9CD4CBA4-0435-4AB1-AEF9-0DC5AAC37B84}" destId="{F65739A1-8FAF-40DA-8947-707401BC21AA}" srcOrd="1" destOrd="0" presId="urn:microsoft.com/office/officeart/2005/8/layout/vList5"/>
    <dgm:cxn modelId="{376D1666-EF56-4C6A-803A-291394538CB7}" type="presParOf" srcId="{717902B4-8E89-4BE8-85F4-623A71B82D7D}" destId="{C9601BFB-5C78-4050-8A9F-F220C2847557}" srcOrd="1" destOrd="0" presId="urn:microsoft.com/office/officeart/2005/8/layout/vList5"/>
    <dgm:cxn modelId="{91FA0437-4C76-46E3-A041-D8498EEE27F0}" type="presParOf" srcId="{717902B4-8E89-4BE8-85F4-623A71B82D7D}" destId="{A9C6BE33-71D1-4BCE-B915-4831B6BA5348}" srcOrd="2" destOrd="0" presId="urn:microsoft.com/office/officeart/2005/8/layout/vList5"/>
    <dgm:cxn modelId="{C7300EDD-20B8-4614-ACB5-7CE8496AA8EA}" type="presParOf" srcId="{A9C6BE33-71D1-4BCE-B915-4831B6BA5348}" destId="{1ECE904D-5A4C-44B0-A955-2EF9C05241DB}" srcOrd="0" destOrd="0" presId="urn:microsoft.com/office/officeart/2005/8/layout/vList5"/>
    <dgm:cxn modelId="{2C77CFCB-3A38-4AFB-A95E-E5DBA0124064}" type="presParOf" srcId="{A9C6BE33-71D1-4BCE-B915-4831B6BA5348}" destId="{F149EC5F-E73D-479B-A924-3564078199FF}" srcOrd="1" destOrd="0" presId="urn:microsoft.com/office/officeart/2005/8/layout/vList5"/>
    <dgm:cxn modelId="{9381D618-4789-4B70-83F9-1C53E13F6D46}" type="presParOf" srcId="{717902B4-8E89-4BE8-85F4-623A71B82D7D}" destId="{E6BF5771-FB0D-4F0C-9DCE-03266C2B0052}" srcOrd="3" destOrd="0" presId="urn:microsoft.com/office/officeart/2005/8/layout/vList5"/>
    <dgm:cxn modelId="{F79704F4-D0BE-47CE-9C31-2513F61DADFF}" type="presParOf" srcId="{717902B4-8E89-4BE8-85F4-623A71B82D7D}" destId="{4A9A23C3-64BF-40CE-8577-EC1190CAF501}" srcOrd="4" destOrd="0" presId="urn:microsoft.com/office/officeart/2005/8/layout/vList5"/>
    <dgm:cxn modelId="{F7F83D45-5149-4EA4-8851-776A709357FB}" type="presParOf" srcId="{4A9A23C3-64BF-40CE-8577-EC1190CAF501}" destId="{100CF1E8-BDB2-4446-9AF9-4D632466A8DC}" srcOrd="0" destOrd="0" presId="urn:microsoft.com/office/officeart/2005/8/layout/vList5"/>
    <dgm:cxn modelId="{EC32A982-5576-42DC-93F6-BB3BC566482D}" type="presParOf" srcId="{4A9A23C3-64BF-40CE-8577-EC1190CAF501}" destId="{E2F25D9B-05AA-4427-9D64-A44722FAAF96}" srcOrd="1" destOrd="0" presId="urn:microsoft.com/office/officeart/2005/8/layout/vList5"/>
    <dgm:cxn modelId="{181F3B4D-3082-4FB5-984C-9F367745A6A7}" type="presParOf" srcId="{717902B4-8E89-4BE8-85F4-623A71B82D7D}" destId="{ED9C227B-8CCE-499E-AB13-1C1457C5134C}" srcOrd="5" destOrd="0" presId="urn:microsoft.com/office/officeart/2005/8/layout/vList5"/>
    <dgm:cxn modelId="{0CFDCD0B-965C-4815-BF78-4763AB494567}" type="presParOf" srcId="{717902B4-8E89-4BE8-85F4-623A71B82D7D}" destId="{161F3050-242C-4448-8A77-0F5CBFB6ECE2}" srcOrd="6" destOrd="0" presId="urn:microsoft.com/office/officeart/2005/8/layout/vList5"/>
    <dgm:cxn modelId="{A21285C4-94D6-41B0-AB96-CBA1A86D0635}" type="presParOf" srcId="{161F3050-242C-4448-8A77-0F5CBFB6ECE2}" destId="{F0FD9E9D-37D3-48A5-8385-746B0121A2B9}" srcOrd="0" destOrd="0" presId="urn:microsoft.com/office/officeart/2005/8/layout/vList5"/>
    <dgm:cxn modelId="{1FF4BF88-DA11-4819-A93A-9C4342EF5AA0}" type="presParOf" srcId="{161F3050-242C-4448-8A77-0F5CBFB6ECE2}" destId="{C03E682C-B1A3-44B7-A5FF-9D94AAC21C0D}" srcOrd="1" destOrd="0" presId="urn:microsoft.com/office/officeart/2005/8/layout/vList5"/>
    <dgm:cxn modelId="{CE63B2AF-590C-4452-BD8B-830CA615AE4D}" type="presParOf" srcId="{717902B4-8E89-4BE8-85F4-623A71B82D7D}" destId="{95675F82-8431-4C50-B1E3-537D64DB1A99}" srcOrd="7" destOrd="0" presId="urn:microsoft.com/office/officeart/2005/8/layout/vList5"/>
    <dgm:cxn modelId="{E24A9791-151F-4BE8-9EDC-90B4BCB01FAF}" type="presParOf" srcId="{717902B4-8E89-4BE8-85F4-623A71B82D7D}" destId="{2F78DC5B-F20E-4711-BF5B-683B2B6B059A}" srcOrd="8" destOrd="0" presId="urn:microsoft.com/office/officeart/2005/8/layout/vList5"/>
    <dgm:cxn modelId="{B11CE5A5-50D4-44D1-9DBC-5719F8B1C3D1}" type="presParOf" srcId="{2F78DC5B-F20E-4711-BF5B-683B2B6B059A}" destId="{CCB51CA6-359E-4E01-931E-4DD3E890A191}" srcOrd="0" destOrd="0" presId="urn:microsoft.com/office/officeart/2005/8/layout/vList5"/>
    <dgm:cxn modelId="{A0C9169F-D994-44C5-B2B1-37928BD26C6B}" type="presParOf" srcId="{2F78DC5B-F20E-4711-BF5B-683B2B6B059A}" destId="{7EB58700-2AEA-4F7F-A541-DC7A2F5737AA}"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480DF5D-9B69-4819-8E8C-067833369D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9E9A60-98A6-4BCB-BBE7-40DC58686561}">
      <dgm:prSet custT="1"/>
      <dgm:spPr>
        <a:solidFill>
          <a:schemeClr val="tx1">
            <a:lumMod val="90000"/>
            <a:lumOff val="10000"/>
            <a:alpha val="75000"/>
          </a:schemeClr>
        </a:solidFill>
      </dgm:spPr>
      <dgm:t>
        <a:bodyPr bIns="73152"/>
        <a:lstStyle/>
        <a:p>
          <a:pPr algn="ctr" rtl="0"/>
          <a:r>
            <a:rPr lang="en-US" sz="3200" dirty="0" smtClean="0"/>
            <a:t>Uniform Residential Landlord and Tenant Act (URLTA)</a:t>
          </a:r>
          <a:endParaRPr lang="en-US" sz="3200" dirty="0"/>
        </a:p>
      </dgm:t>
    </dgm:pt>
    <dgm:pt modelId="{04071B34-4D62-4C04-99C8-53613AA9AE44}" type="parTrans" cxnId="{3D56AAD9-D341-44F1-A18D-C5197F57A135}">
      <dgm:prSet/>
      <dgm:spPr/>
      <dgm:t>
        <a:bodyPr/>
        <a:lstStyle/>
        <a:p>
          <a:endParaRPr lang="en-US"/>
        </a:p>
      </dgm:t>
    </dgm:pt>
    <dgm:pt modelId="{AF5C35F5-1A16-443F-ABB4-ABB6B9207877}" type="sibTrans" cxnId="{3D56AAD9-D341-44F1-A18D-C5197F57A135}">
      <dgm:prSet/>
      <dgm:spPr/>
      <dgm:t>
        <a:bodyPr/>
        <a:lstStyle/>
        <a:p>
          <a:endParaRPr lang="en-US"/>
        </a:p>
      </dgm:t>
    </dgm:pt>
    <dgm:pt modelId="{D23AA7C9-6126-43D4-8B66-9334C619DA05}">
      <dgm:prSet custT="1"/>
      <dgm:spPr>
        <a:noFill/>
      </dgm:spPr>
      <dgm:t>
        <a:bodyPr bIns="73152"/>
        <a:lstStyle/>
        <a:p>
          <a:pPr rtl="0"/>
          <a:r>
            <a:rPr lang="en-US" sz="2000" dirty="0" smtClean="0"/>
            <a:t>Established in 1972</a:t>
          </a:r>
          <a:endParaRPr lang="en-US" sz="2000" dirty="0"/>
        </a:p>
      </dgm:t>
    </dgm:pt>
    <dgm:pt modelId="{C1D5FB7B-3FBF-4441-8572-0A7F80C1D752}" type="parTrans" cxnId="{D7E31F02-4FFC-4BDF-9CFE-80AC6D5C0746}">
      <dgm:prSet/>
      <dgm:spPr/>
      <dgm:t>
        <a:bodyPr/>
        <a:lstStyle/>
        <a:p>
          <a:endParaRPr lang="en-US"/>
        </a:p>
      </dgm:t>
    </dgm:pt>
    <dgm:pt modelId="{7B7D4039-AA3E-46FE-9793-10B8C5F154AC}" type="sibTrans" cxnId="{D7E31F02-4FFC-4BDF-9CFE-80AC6D5C0746}">
      <dgm:prSet/>
      <dgm:spPr/>
      <dgm:t>
        <a:bodyPr/>
        <a:lstStyle/>
        <a:p>
          <a:endParaRPr lang="en-US"/>
        </a:p>
      </dgm:t>
    </dgm:pt>
    <dgm:pt modelId="{B1ECA963-70CA-4A7F-A69C-89C2D597155E}">
      <dgm:prSet custT="1"/>
      <dgm:spPr>
        <a:noFill/>
      </dgm:spPr>
      <dgm:t>
        <a:bodyPr bIns="73152"/>
        <a:lstStyle/>
        <a:p>
          <a:pPr rtl="0"/>
          <a:r>
            <a:rPr lang="en-US" sz="2000" dirty="0" smtClean="0"/>
            <a:t>Creates uniform standards for healthy and fair housing</a:t>
          </a:r>
          <a:endParaRPr lang="en-US" sz="2000" dirty="0"/>
        </a:p>
      </dgm:t>
    </dgm:pt>
    <dgm:pt modelId="{FB7E7D2B-84B3-4D4A-8B63-DA9C292AE4C8}" type="parTrans" cxnId="{E092E0F4-FFED-4FEE-947F-ABD8F4AE2D48}">
      <dgm:prSet/>
      <dgm:spPr/>
      <dgm:t>
        <a:bodyPr/>
        <a:lstStyle/>
        <a:p>
          <a:endParaRPr lang="en-US"/>
        </a:p>
      </dgm:t>
    </dgm:pt>
    <dgm:pt modelId="{32DA970C-ECC8-455E-9AF5-6B313C9894A6}" type="sibTrans" cxnId="{E092E0F4-FFED-4FEE-947F-ABD8F4AE2D48}">
      <dgm:prSet/>
      <dgm:spPr/>
      <dgm:t>
        <a:bodyPr/>
        <a:lstStyle/>
        <a:p>
          <a:endParaRPr lang="en-US"/>
        </a:p>
      </dgm:t>
    </dgm:pt>
    <dgm:pt modelId="{D1EA0768-0178-4759-89A0-D33BB58164E2}">
      <dgm:prSet custT="1"/>
      <dgm:spPr>
        <a:noFill/>
      </dgm:spPr>
      <dgm:t>
        <a:bodyPr bIns="73152"/>
        <a:lstStyle/>
        <a:p>
          <a:pPr rtl="0"/>
          <a:r>
            <a:rPr lang="en-US" sz="2000" dirty="0" smtClean="0"/>
            <a:t>URLTA has been adopted by more than 20 states.</a:t>
          </a:r>
          <a:endParaRPr lang="en-US" sz="2000" dirty="0"/>
        </a:p>
      </dgm:t>
    </dgm:pt>
    <dgm:pt modelId="{22293BC1-7CAD-4966-B768-5424A564EC91}" type="parTrans" cxnId="{9CF17E6E-1C65-4107-B10D-1E37269B04C9}">
      <dgm:prSet/>
      <dgm:spPr/>
      <dgm:t>
        <a:bodyPr/>
        <a:lstStyle/>
        <a:p>
          <a:endParaRPr lang="en-US"/>
        </a:p>
      </dgm:t>
    </dgm:pt>
    <dgm:pt modelId="{1A60F9B2-4F7B-46E4-A74B-4B9B175EDD29}" type="sibTrans" cxnId="{9CF17E6E-1C65-4107-B10D-1E37269B04C9}">
      <dgm:prSet/>
      <dgm:spPr/>
      <dgm:t>
        <a:bodyPr/>
        <a:lstStyle/>
        <a:p>
          <a:endParaRPr lang="en-US"/>
        </a:p>
      </dgm:t>
    </dgm:pt>
    <dgm:pt modelId="{4B65BD02-CCC2-466D-9E9E-3AC371447B5A}" type="pres">
      <dgm:prSet presAssocID="{B480DF5D-9B69-4819-8E8C-067833369D03}" presName="linear" presStyleCnt="0">
        <dgm:presLayoutVars>
          <dgm:animLvl val="lvl"/>
          <dgm:resizeHandles val="exact"/>
        </dgm:presLayoutVars>
      </dgm:prSet>
      <dgm:spPr/>
      <dgm:t>
        <a:bodyPr/>
        <a:lstStyle/>
        <a:p>
          <a:endParaRPr lang="en-US"/>
        </a:p>
      </dgm:t>
    </dgm:pt>
    <dgm:pt modelId="{9C2568BE-6168-4ACE-980D-A2B9B298092C}" type="pres">
      <dgm:prSet presAssocID="{059E9A60-98A6-4BCB-BBE7-40DC58686561}" presName="parentText" presStyleLbl="node1" presStyleIdx="0" presStyleCnt="1" custScaleY="89395" custLinFactNeighborX="221" custLinFactNeighborY="-81795">
        <dgm:presLayoutVars>
          <dgm:chMax val="0"/>
          <dgm:bulletEnabled val="1"/>
        </dgm:presLayoutVars>
      </dgm:prSet>
      <dgm:spPr/>
      <dgm:t>
        <a:bodyPr/>
        <a:lstStyle/>
        <a:p>
          <a:endParaRPr lang="en-US"/>
        </a:p>
      </dgm:t>
    </dgm:pt>
    <dgm:pt modelId="{F2F73C50-4988-47AF-938C-C4C90877229A}" type="pres">
      <dgm:prSet presAssocID="{059E9A60-98A6-4BCB-BBE7-40DC58686561}" presName="childText" presStyleLbl="revTx" presStyleIdx="0" presStyleCnt="1" custScaleY="131607" custLinFactNeighborX="-1103" custLinFactNeighborY="10051">
        <dgm:presLayoutVars>
          <dgm:bulletEnabled val="1"/>
        </dgm:presLayoutVars>
      </dgm:prSet>
      <dgm:spPr/>
      <dgm:t>
        <a:bodyPr/>
        <a:lstStyle/>
        <a:p>
          <a:endParaRPr lang="en-US"/>
        </a:p>
      </dgm:t>
    </dgm:pt>
  </dgm:ptLst>
  <dgm:cxnLst>
    <dgm:cxn modelId="{A02941A0-B55A-4A62-9A62-D7AE9D1FB011}" type="presOf" srcId="{B480DF5D-9B69-4819-8E8C-067833369D03}" destId="{4B65BD02-CCC2-466D-9E9E-3AC371447B5A}" srcOrd="0" destOrd="0" presId="urn:microsoft.com/office/officeart/2005/8/layout/vList2"/>
    <dgm:cxn modelId="{D7E31F02-4FFC-4BDF-9CFE-80AC6D5C0746}" srcId="{059E9A60-98A6-4BCB-BBE7-40DC58686561}" destId="{D23AA7C9-6126-43D4-8B66-9334C619DA05}" srcOrd="0" destOrd="0" parTransId="{C1D5FB7B-3FBF-4441-8572-0A7F80C1D752}" sibTransId="{7B7D4039-AA3E-46FE-9793-10B8C5F154AC}"/>
    <dgm:cxn modelId="{C462C088-D01B-4482-B1A1-8D0D29F90309}" type="presOf" srcId="{059E9A60-98A6-4BCB-BBE7-40DC58686561}" destId="{9C2568BE-6168-4ACE-980D-A2B9B298092C}" srcOrd="0" destOrd="0" presId="urn:microsoft.com/office/officeart/2005/8/layout/vList2"/>
    <dgm:cxn modelId="{8C4474ED-C214-41D9-B334-964E7CFBAC20}" type="presOf" srcId="{B1ECA963-70CA-4A7F-A69C-89C2D597155E}" destId="{F2F73C50-4988-47AF-938C-C4C90877229A}" srcOrd="0" destOrd="1" presId="urn:microsoft.com/office/officeart/2005/8/layout/vList2"/>
    <dgm:cxn modelId="{62ACAC12-4A55-4CF4-BF1A-80110069F68A}" type="presOf" srcId="{D23AA7C9-6126-43D4-8B66-9334C619DA05}" destId="{F2F73C50-4988-47AF-938C-C4C90877229A}" srcOrd="0" destOrd="0" presId="urn:microsoft.com/office/officeart/2005/8/layout/vList2"/>
    <dgm:cxn modelId="{9CF17E6E-1C65-4107-B10D-1E37269B04C9}" srcId="{059E9A60-98A6-4BCB-BBE7-40DC58686561}" destId="{D1EA0768-0178-4759-89A0-D33BB58164E2}" srcOrd="2" destOrd="0" parTransId="{22293BC1-7CAD-4966-B768-5424A564EC91}" sibTransId="{1A60F9B2-4F7B-46E4-A74B-4B9B175EDD29}"/>
    <dgm:cxn modelId="{3D56AAD9-D341-44F1-A18D-C5197F57A135}" srcId="{B480DF5D-9B69-4819-8E8C-067833369D03}" destId="{059E9A60-98A6-4BCB-BBE7-40DC58686561}" srcOrd="0" destOrd="0" parTransId="{04071B34-4D62-4C04-99C8-53613AA9AE44}" sibTransId="{AF5C35F5-1A16-443F-ABB4-ABB6B9207877}"/>
    <dgm:cxn modelId="{E092E0F4-FFED-4FEE-947F-ABD8F4AE2D48}" srcId="{059E9A60-98A6-4BCB-BBE7-40DC58686561}" destId="{B1ECA963-70CA-4A7F-A69C-89C2D597155E}" srcOrd="1" destOrd="0" parTransId="{FB7E7D2B-84B3-4D4A-8B63-DA9C292AE4C8}" sibTransId="{32DA970C-ECC8-455E-9AF5-6B313C9894A6}"/>
    <dgm:cxn modelId="{812AD82C-27EE-4CAA-84AF-00435C491BF2}" type="presOf" srcId="{D1EA0768-0178-4759-89A0-D33BB58164E2}" destId="{F2F73C50-4988-47AF-938C-C4C90877229A}" srcOrd="0" destOrd="2" presId="urn:microsoft.com/office/officeart/2005/8/layout/vList2"/>
    <dgm:cxn modelId="{4B3E620D-F0F5-4DB5-9F40-C7D1C9BD7ABC}" type="presParOf" srcId="{4B65BD02-CCC2-466D-9E9E-3AC371447B5A}" destId="{9C2568BE-6168-4ACE-980D-A2B9B298092C}" srcOrd="0" destOrd="0" presId="urn:microsoft.com/office/officeart/2005/8/layout/vList2"/>
    <dgm:cxn modelId="{787E96B3-E306-43C9-8C43-B8E0C2D9C18E}" type="presParOf" srcId="{4B65BD02-CCC2-466D-9E9E-3AC371447B5A}" destId="{F2F73C50-4988-47AF-938C-C4C90877229A}" srcOrd="1" destOrd="0" presId="urn:microsoft.com/office/officeart/2005/8/layout/vList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480DF5D-9B69-4819-8E8C-067833369D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9E9A60-98A6-4BCB-BBE7-40DC58686561}">
      <dgm:prSet custT="1"/>
      <dgm:spPr>
        <a:solidFill>
          <a:schemeClr val="tx1">
            <a:lumMod val="90000"/>
            <a:lumOff val="10000"/>
            <a:alpha val="75000"/>
          </a:schemeClr>
        </a:solidFill>
      </dgm:spPr>
      <dgm:t>
        <a:bodyPr bIns="73152"/>
        <a:lstStyle/>
        <a:p>
          <a:pPr algn="ctr" rtl="0"/>
          <a:r>
            <a:rPr lang="en-US" sz="3500" dirty="0" smtClean="0"/>
            <a:t>Rights and Responsibilities</a:t>
          </a:r>
          <a:endParaRPr lang="en-US" sz="3500" dirty="0"/>
        </a:p>
      </dgm:t>
    </dgm:pt>
    <dgm:pt modelId="{04071B34-4D62-4C04-99C8-53613AA9AE44}" type="parTrans" cxnId="{3D56AAD9-D341-44F1-A18D-C5197F57A135}">
      <dgm:prSet/>
      <dgm:spPr/>
      <dgm:t>
        <a:bodyPr/>
        <a:lstStyle/>
        <a:p>
          <a:endParaRPr lang="en-US"/>
        </a:p>
      </dgm:t>
    </dgm:pt>
    <dgm:pt modelId="{AF5C35F5-1A16-443F-ABB4-ABB6B9207877}" type="sibTrans" cxnId="{3D56AAD9-D341-44F1-A18D-C5197F57A135}">
      <dgm:prSet/>
      <dgm:spPr/>
      <dgm:t>
        <a:bodyPr/>
        <a:lstStyle/>
        <a:p>
          <a:endParaRPr lang="en-US"/>
        </a:p>
      </dgm:t>
    </dgm:pt>
    <dgm:pt modelId="{A6C47E6F-D4F3-49BF-A1AB-E9EE22E85584}">
      <dgm:prSet custT="1"/>
      <dgm:spPr>
        <a:noFill/>
      </dgm:spPr>
      <dgm:t>
        <a:bodyPr bIns="73152"/>
        <a:lstStyle/>
        <a:p>
          <a:pPr rtl="0"/>
          <a:r>
            <a:rPr lang="en-US" sz="2000" dirty="0" smtClean="0"/>
            <a:t>Make repairs and keep premises in a fit and habitable condition</a:t>
          </a:r>
          <a:endParaRPr lang="en-US" sz="2000" dirty="0"/>
        </a:p>
      </dgm:t>
    </dgm:pt>
    <dgm:pt modelId="{C8396283-6496-4F37-B248-7E6F3BE56C2B}" type="parTrans" cxnId="{8853FB77-DD22-4402-9DDC-0DC76BD349A5}">
      <dgm:prSet/>
      <dgm:spPr/>
      <dgm:t>
        <a:bodyPr/>
        <a:lstStyle/>
        <a:p>
          <a:endParaRPr lang="en-US"/>
        </a:p>
      </dgm:t>
    </dgm:pt>
    <dgm:pt modelId="{30D79507-C055-460F-ACD4-CCD8A3335577}" type="sibTrans" cxnId="{8853FB77-DD22-4402-9DDC-0DC76BD349A5}">
      <dgm:prSet/>
      <dgm:spPr/>
      <dgm:t>
        <a:bodyPr/>
        <a:lstStyle/>
        <a:p>
          <a:endParaRPr lang="en-US"/>
        </a:p>
      </dgm:t>
    </dgm:pt>
    <dgm:pt modelId="{F707C5F1-92CE-47F9-AD8D-FCB64026A120}">
      <dgm:prSet custT="1"/>
      <dgm:spPr>
        <a:noFill/>
      </dgm:spPr>
      <dgm:t>
        <a:bodyPr bIns="73152"/>
        <a:lstStyle/>
        <a:p>
          <a:pPr rtl="0"/>
          <a:r>
            <a:rPr lang="en-US" sz="2000" dirty="0" smtClean="0"/>
            <a:t>Keep common areas clean and safe</a:t>
          </a:r>
          <a:endParaRPr lang="en-US" sz="2000" dirty="0"/>
        </a:p>
      </dgm:t>
    </dgm:pt>
    <dgm:pt modelId="{32FDEC28-5492-45AB-AD74-3FF488EF4C71}" type="parTrans" cxnId="{ECBF811B-FAE9-42DE-8E44-25EDEE556BDD}">
      <dgm:prSet/>
      <dgm:spPr/>
      <dgm:t>
        <a:bodyPr/>
        <a:lstStyle/>
        <a:p>
          <a:endParaRPr lang="en-US"/>
        </a:p>
      </dgm:t>
    </dgm:pt>
    <dgm:pt modelId="{9A860F18-BF53-4E61-B345-F684E1B2C5FC}" type="sibTrans" cxnId="{ECBF811B-FAE9-42DE-8E44-25EDEE556BDD}">
      <dgm:prSet/>
      <dgm:spPr/>
      <dgm:t>
        <a:bodyPr/>
        <a:lstStyle/>
        <a:p>
          <a:endParaRPr lang="en-US"/>
        </a:p>
      </dgm:t>
    </dgm:pt>
    <dgm:pt modelId="{569CCABA-0DDE-4AC5-8215-3BE5E5C002A5}">
      <dgm:prSet custT="1"/>
      <dgm:spPr>
        <a:noFill/>
      </dgm:spPr>
      <dgm:t>
        <a:bodyPr bIns="73152"/>
        <a:lstStyle/>
        <a:p>
          <a:pPr rtl="0"/>
          <a:r>
            <a:rPr lang="en-US" sz="2000" dirty="0" smtClean="0"/>
            <a:t>Maintain facilities and appliances in safe and working condition</a:t>
          </a:r>
          <a:endParaRPr lang="en-US" sz="2000" dirty="0"/>
        </a:p>
      </dgm:t>
    </dgm:pt>
    <dgm:pt modelId="{86039494-F2FD-40D9-9738-F70A1E63EC59}" type="parTrans" cxnId="{EE85A585-60E2-4FC3-94D0-A341B942CABF}">
      <dgm:prSet/>
      <dgm:spPr/>
      <dgm:t>
        <a:bodyPr/>
        <a:lstStyle/>
        <a:p>
          <a:endParaRPr lang="en-US"/>
        </a:p>
      </dgm:t>
    </dgm:pt>
    <dgm:pt modelId="{E4DCEBD3-B5DB-42A0-AD95-BED6808B80A5}" type="sibTrans" cxnId="{EE85A585-60E2-4FC3-94D0-A341B942CABF}">
      <dgm:prSet/>
      <dgm:spPr/>
      <dgm:t>
        <a:bodyPr/>
        <a:lstStyle/>
        <a:p>
          <a:endParaRPr lang="en-US"/>
        </a:p>
      </dgm:t>
    </dgm:pt>
    <dgm:pt modelId="{FC67DCE7-DD31-42B9-9347-D18C4F3FD65B}">
      <dgm:prSet custT="1"/>
      <dgm:spPr>
        <a:noFill/>
      </dgm:spPr>
      <dgm:t>
        <a:bodyPr bIns="73152"/>
        <a:lstStyle/>
        <a:p>
          <a:pPr rtl="0"/>
          <a:r>
            <a:rPr lang="en-US" sz="2000" dirty="0" smtClean="0"/>
            <a:t>Provide for removal of garbage and waste and maintain appropriate receptacles. </a:t>
          </a:r>
          <a:endParaRPr lang="en-US" sz="2000" dirty="0"/>
        </a:p>
      </dgm:t>
    </dgm:pt>
    <dgm:pt modelId="{3469C616-CA9A-4F69-8050-AFA00C200A5A}" type="parTrans" cxnId="{6FDCF0BD-597C-4F6B-8238-DAAEE46AB3A3}">
      <dgm:prSet/>
      <dgm:spPr/>
      <dgm:t>
        <a:bodyPr/>
        <a:lstStyle/>
        <a:p>
          <a:endParaRPr lang="en-US"/>
        </a:p>
      </dgm:t>
    </dgm:pt>
    <dgm:pt modelId="{FAA71AFC-548C-4337-87A1-D174D6708C21}" type="sibTrans" cxnId="{6FDCF0BD-597C-4F6B-8238-DAAEE46AB3A3}">
      <dgm:prSet/>
      <dgm:spPr/>
      <dgm:t>
        <a:bodyPr/>
        <a:lstStyle/>
        <a:p>
          <a:endParaRPr lang="en-US"/>
        </a:p>
      </dgm:t>
    </dgm:pt>
    <dgm:pt modelId="{26C3656D-F7B1-42B6-ADF3-0141EB34B67D}">
      <dgm:prSet custT="1"/>
      <dgm:spPr>
        <a:noFill/>
      </dgm:spPr>
      <dgm:t>
        <a:bodyPr bIns="73152"/>
        <a:lstStyle/>
        <a:p>
          <a:pPr rtl="0"/>
          <a:r>
            <a:rPr lang="en-US" sz="2200" b="1" dirty="0" smtClean="0"/>
            <a:t>Landlords must:</a:t>
          </a:r>
          <a:endParaRPr lang="en-US" sz="2000" b="1" dirty="0"/>
        </a:p>
      </dgm:t>
    </dgm:pt>
    <dgm:pt modelId="{67BAAA6F-7D18-4B68-95AE-6310399A7FE1}" type="parTrans" cxnId="{A9BBD454-7F83-480E-A851-B985C0B9EFCD}">
      <dgm:prSet/>
      <dgm:spPr/>
      <dgm:t>
        <a:bodyPr/>
        <a:lstStyle/>
        <a:p>
          <a:endParaRPr lang="en-US"/>
        </a:p>
      </dgm:t>
    </dgm:pt>
    <dgm:pt modelId="{649DA542-75C8-479F-8A71-CEBD9811CE47}" type="sibTrans" cxnId="{A9BBD454-7F83-480E-A851-B985C0B9EFCD}">
      <dgm:prSet/>
      <dgm:spPr/>
      <dgm:t>
        <a:bodyPr/>
        <a:lstStyle/>
        <a:p>
          <a:endParaRPr lang="en-US"/>
        </a:p>
      </dgm:t>
    </dgm:pt>
    <dgm:pt modelId="{D23AA7C9-6126-43D4-8B66-9334C619DA05}">
      <dgm:prSet custT="1"/>
      <dgm:spPr>
        <a:noFill/>
      </dgm:spPr>
      <dgm:t>
        <a:bodyPr bIns="73152"/>
        <a:lstStyle/>
        <a:p>
          <a:pPr rtl="0"/>
          <a:endParaRPr lang="en-US" sz="2000" dirty="0"/>
        </a:p>
      </dgm:t>
    </dgm:pt>
    <dgm:pt modelId="{C1D5FB7B-3FBF-4441-8572-0A7F80C1D752}" type="parTrans" cxnId="{D7E31F02-4FFC-4BDF-9CFE-80AC6D5C0746}">
      <dgm:prSet/>
      <dgm:spPr/>
      <dgm:t>
        <a:bodyPr/>
        <a:lstStyle/>
        <a:p>
          <a:endParaRPr lang="en-US"/>
        </a:p>
      </dgm:t>
    </dgm:pt>
    <dgm:pt modelId="{7B7D4039-AA3E-46FE-9793-10B8C5F154AC}" type="sibTrans" cxnId="{D7E31F02-4FFC-4BDF-9CFE-80AC6D5C0746}">
      <dgm:prSet/>
      <dgm:spPr/>
      <dgm:t>
        <a:bodyPr/>
        <a:lstStyle/>
        <a:p>
          <a:endParaRPr lang="en-US"/>
        </a:p>
      </dgm:t>
    </dgm:pt>
    <dgm:pt modelId="{895D1FE7-9DA5-4C5C-B852-2988D168AD6B}">
      <dgm:prSet custT="1"/>
      <dgm:spPr>
        <a:noFill/>
      </dgm:spPr>
      <dgm:t>
        <a:bodyPr/>
        <a:lstStyle/>
        <a:p>
          <a:pPr rtl="0"/>
          <a:r>
            <a:rPr lang="en-US" sz="2000" b="0" dirty="0" smtClean="0"/>
            <a:t>Comply with building and housing codes</a:t>
          </a:r>
          <a:endParaRPr lang="en-US" sz="2000" b="1" dirty="0"/>
        </a:p>
      </dgm:t>
    </dgm:pt>
    <dgm:pt modelId="{C6312783-5CB4-4F01-95D4-A9E95A97E0D7}" type="parTrans" cxnId="{5CDCC429-5FAE-4C58-8A57-D97B7064E7DD}">
      <dgm:prSet/>
      <dgm:spPr/>
      <dgm:t>
        <a:bodyPr/>
        <a:lstStyle/>
        <a:p>
          <a:endParaRPr lang="en-US"/>
        </a:p>
      </dgm:t>
    </dgm:pt>
    <dgm:pt modelId="{86DB1C0E-0D6C-4BEB-A24A-B7B3FFE25749}" type="sibTrans" cxnId="{5CDCC429-5FAE-4C58-8A57-D97B7064E7DD}">
      <dgm:prSet/>
      <dgm:spPr/>
      <dgm:t>
        <a:bodyPr/>
        <a:lstStyle/>
        <a:p>
          <a:endParaRPr lang="en-US"/>
        </a:p>
      </dgm:t>
    </dgm:pt>
    <dgm:pt modelId="{6633E2CA-7727-46FB-A2EC-BFD7101CA4CE}">
      <dgm:prSet custT="1"/>
      <dgm:spPr>
        <a:noFill/>
      </dgm:spPr>
      <dgm:t>
        <a:bodyPr bIns="73152"/>
        <a:lstStyle/>
        <a:p>
          <a:pPr rtl="0"/>
          <a:r>
            <a:rPr lang="en-US" sz="2000" dirty="0" smtClean="0"/>
            <a:t>Provide running water, reasonable amounts of hot water and heat.</a:t>
          </a:r>
          <a:endParaRPr lang="en-US" sz="2000" dirty="0"/>
        </a:p>
      </dgm:t>
    </dgm:pt>
    <dgm:pt modelId="{CE265518-391F-4BBB-8BAB-5DC160E0B0D0}" type="parTrans" cxnId="{82D6D1D5-66A0-4AF0-A5A7-13C07895BB20}">
      <dgm:prSet/>
      <dgm:spPr/>
      <dgm:t>
        <a:bodyPr/>
        <a:lstStyle/>
        <a:p>
          <a:endParaRPr lang="en-US"/>
        </a:p>
      </dgm:t>
    </dgm:pt>
    <dgm:pt modelId="{0EFDDEAA-A27F-4EF7-B9BE-3DED215F62A2}" type="sibTrans" cxnId="{82D6D1D5-66A0-4AF0-A5A7-13C07895BB20}">
      <dgm:prSet/>
      <dgm:spPr/>
      <dgm:t>
        <a:bodyPr/>
        <a:lstStyle/>
        <a:p>
          <a:endParaRPr lang="en-US"/>
        </a:p>
      </dgm:t>
    </dgm:pt>
    <dgm:pt modelId="{D6FCCB52-061F-4521-93B6-B78924B587CA}">
      <dgm:prSet custT="1"/>
      <dgm:spPr>
        <a:noFill/>
      </dgm:spPr>
      <dgm:t>
        <a:bodyPr bIns="73152"/>
        <a:lstStyle/>
        <a:p>
          <a:pPr rtl="0"/>
          <a:r>
            <a:rPr lang="en-US" sz="1200" dirty="0" smtClean="0"/>
            <a:t>URTLA § 2.104</a:t>
          </a:r>
          <a:endParaRPr lang="en-US" sz="2000" dirty="0"/>
        </a:p>
      </dgm:t>
    </dgm:pt>
    <dgm:pt modelId="{81253D71-1292-4E04-B274-2DE4A77B6837}" type="parTrans" cxnId="{4E234465-665B-45A9-B99F-16B36B5C329E}">
      <dgm:prSet/>
      <dgm:spPr/>
      <dgm:t>
        <a:bodyPr/>
        <a:lstStyle/>
        <a:p>
          <a:endParaRPr lang="en-US"/>
        </a:p>
      </dgm:t>
    </dgm:pt>
    <dgm:pt modelId="{4D76F930-5086-47C5-A7AD-1B9FF1FCC488}" type="sibTrans" cxnId="{4E234465-665B-45A9-B99F-16B36B5C329E}">
      <dgm:prSet/>
      <dgm:spPr/>
      <dgm:t>
        <a:bodyPr/>
        <a:lstStyle/>
        <a:p>
          <a:endParaRPr lang="en-US"/>
        </a:p>
      </dgm:t>
    </dgm:pt>
    <dgm:pt modelId="{4B65BD02-CCC2-466D-9E9E-3AC371447B5A}" type="pres">
      <dgm:prSet presAssocID="{B480DF5D-9B69-4819-8E8C-067833369D03}" presName="linear" presStyleCnt="0">
        <dgm:presLayoutVars>
          <dgm:animLvl val="lvl"/>
          <dgm:resizeHandles val="exact"/>
        </dgm:presLayoutVars>
      </dgm:prSet>
      <dgm:spPr/>
      <dgm:t>
        <a:bodyPr/>
        <a:lstStyle/>
        <a:p>
          <a:endParaRPr lang="en-US"/>
        </a:p>
      </dgm:t>
    </dgm:pt>
    <dgm:pt modelId="{9C2568BE-6168-4ACE-980D-A2B9B298092C}" type="pres">
      <dgm:prSet presAssocID="{059E9A60-98A6-4BCB-BBE7-40DC58686561}" presName="parentText" presStyleLbl="node1" presStyleIdx="0" presStyleCnt="1" custScaleY="121375">
        <dgm:presLayoutVars>
          <dgm:chMax val="0"/>
          <dgm:bulletEnabled val="1"/>
        </dgm:presLayoutVars>
      </dgm:prSet>
      <dgm:spPr/>
      <dgm:t>
        <a:bodyPr/>
        <a:lstStyle/>
        <a:p>
          <a:endParaRPr lang="en-US"/>
        </a:p>
      </dgm:t>
    </dgm:pt>
    <dgm:pt modelId="{F2F73C50-4988-47AF-938C-C4C90877229A}" type="pres">
      <dgm:prSet presAssocID="{059E9A60-98A6-4BCB-BBE7-40DC58686561}" presName="childText" presStyleLbl="revTx" presStyleIdx="0" presStyleCnt="1" custScaleY="143003" custLinFactNeighborY="-25898">
        <dgm:presLayoutVars>
          <dgm:bulletEnabled val="1"/>
        </dgm:presLayoutVars>
      </dgm:prSet>
      <dgm:spPr/>
      <dgm:t>
        <a:bodyPr/>
        <a:lstStyle/>
        <a:p>
          <a:endParaRPr lang="en-US"/>
        </a:p>
      </dgm:t>
    </dgm:pt>
  </dgm:ptLst>
  <dgm:cxnLst>
    <dgm:cxn modelId="{8853FB77-DD22-4402-9DDC-0DC76BD349A5}" srcId="{26C3656D-F7B1-42B6-ADF3-0141EB34B67D}" destId="{A6C47E6F-D4F3-49BF-A1AB-E9EE22E85584}" srcOrd="1" destOrd="0" parTransId="{C8396283-6496-4F37-B248-7E6F3BE56C2B}" sibTransId="{30D79507-C055-460F-ACD4-CCD8A3335577}"/>
    <dgm:cxn modelId="{EF96D4BB-3100-48A6-9DA0-B58304C2D037}" type="presOf" srcId="{569CCABA-0DDE-4AC5-8215-3BE5E5C002A5}" destId="{F2F73C50-4988-47AF-938C-C4C90877229A}" srcOrd="0" destOrd="5" presId="urn:microsoft.com/office/officeart/2005/8/layout/vList2"/>
    <dgm:cxn modelId="{0AF13B09-2263-4001-903F-0C4A28264B3D}" type="presOf" srcId="{059E9A60-98A6-4BCB-BBE7-40DC58686561}" destId="{9C2568BE-6168-4ACE-980D-A2B9B298092C}" srcOrd="0" destOrd="0" presId="urn:microsoft.com/office/officeart/2005/8/layout/vList2"/>
    <dgm:cxn modelId="{BAA84169-F30B-433E-B862-EA69C1388079}" type="presOf" srcId="{F707C5F1-92CE-47F9-AD8D-FCB64026A120}" destId="{F2F73C50-4988-47AF-938C-C4C90877229A}" srcOrd="0" destOrd="4" presId="urn:microsoft.com/office/officeart/2005/8/layout/vList2"/>
    <dgm:cxn modelId="{D94811FD-3770-4275-9AB7-27E40BE88B3B}" type="presOf" srcId="{D6FCCB52-061F-4521-93B6-B78924B587CA}" destId="{F2F73C50-4988-47AF-938C-C4C90877229A}" srcOrd="0" destOrd="8" presId="urn:microsoft.com/office/officeart/2005/8/layout/vList2"/>
    <dgm:cxn modelId="{DBDDD237-2EB6-4C3C-8C09-8C420D168B5C}" type="presOf" srcId="{26C3656D-F7B1-42B6-ADF3-0141EB34B67D}" destId="{F2F73C50-4988-47AF-938C-C4C90877229A}" srcOrd="0" destOrd="1" presId="urn:microsoft.com/office/officeart/2005/8/layout/vList2"/>
    <dgm:cxn modelId="{B2636B3E-9B94-4EA2-B0FB-EE19493A13C6}" type="presOf" srcId="{D23AA7C9-6126-43D4-8B66-9334C619DA05}" destId="{F2F73C50-4988-47AF-938C-C4C90877229A}" srcOrd="0" destOrd="0" presId="urn:microsoft.com/office/officeart/2005/8/layout/vList2"/>
    <dgm:cxn modelId="{D7E31F02-4FFC-4BDF-9CFE-80AC6D5C0746}" srcId="{059E9A60-98A6-4BCB-BBE7-40DC58686561}" destId="{D23AA7C9-6126-43D4-8B66-9334C619DA05}" srcOrd="0" destOrd="0" parTransId="{C1D5FB7B-3FBF-4441-8572-0A7F80C1D752}" sibTransId="{7B7D4039-AA3E-46FE-9793-10B8C5F154AC}"/>
    <dgm:cxn modelId="{5CDCC429-5FAE-4C58-8A57-D97B7064E7DD}" srcId="{26C3656D-F7B1-42B6-ADF3-0141EB34B67D}" destId="{895D1FE7-9DA5-4C5C-B852-2988D168AD6B}" srcOrd="0" destOrd="0" parTransId="{C6312783-5CB4-4F01-95D4-A9E95A97E0D7}" sibTransId="{86DB1C0E-0D6C-4BEB-A24A-B7B3FFE25749}"/>
    <dgm:cxn modelId="{B68D1B48-4965-462D-95E8-B3FB99169F5F}" type="presOf" srcId="{895D1FE7-9DA5-4C5C-B852-2988D168AD6B}" destId="{F2F73C50-4988-47AF-938C-C4C90877229A}" srcOrd="0" destOrd="2" presId="urn:microsoft.com/office/officeart/2005/8/layout/vList2"/>
    <dgm:cxn modelId="{4E234465-665B-45A9-B99F-16B36B5C329E}" srcId="{26C3656D-F7B1-42B6-ADF3-0141EB34B67D}" destId="{D6FCCB52-061F-4521-93B6-B78924B587CA}" srcOrd="6" destOrd="0" parTransId="{81253D71-1292-4E04-B274-2DE4A77B6837}" sibTransId="{4D76F930-5086-47C5-A7AD-1B9FF1FCC488}"/>
    <dgm:cxn modelId="{67206D15-4668-4210-AB60-2B2AA3788EBC}" type="presOf" srcId="{FC67DCE7-DD31-42B9-9347-D18C4F3FD65B}" destId="{F2F73C50-4988-47AF-938C-C4C90877229A}" srcOrd="0" destOrd="6" presId="urn:microsoft.com/office/officeart/2005/8/layout/vList2"/>
    <dgm:cxn modelId="{EE85A585-60E2-4FC3-94D0-A341B942CABF}" srcId="{26C3656D-F7B1-42B6-ADF3-0141EB34B67D}" destId="{569CCABA-0DDE-4AC5-8215-3BE5E5C002A5}" srcOrd="3" destOrd="0" parTransId="{86039494-F2FD-40D9-9738-F70A1E63EC59}" sibTransId="{E4DCEBD3-B5DB-42A0-AD95-BED6808B80A5}"/>
    <dgm:cxn modelId="{ECBF811B-FAE9-42DE-8E44-25EDEE556BDD}" srcId="{26C3656D-F7B1-42B6-ADF3-0141EB34B67D}" destId="{F707C5F1-92CE-47F9-AD8D-FCB64026A120}" srcOrd="2" destOrd="0" parTransId="{32FDEC28-5492-45AB-AD74-3FF488EF4C71}" sibTransId="{9A860F18-BF53-4E61-B345-F684E1B2C5FC}"/>
    <dgm:cxn modelId="{15C0479C-1654-4044-8DEF-DE1294BAB96D}" type="presOf" srcId="{B480DF5D-9B69-4819-8E8C-067833369D03}" destId="{4B65BD02-CCC2-466D-9E9E-3AC371447B5A}" srcOrd="0" destOrd="0" presId="urn:microsoft.com/office/officeart/2005/8/layout/vList2"/>
    <dgm:cxn modelId="{3D56AAD9-D341-44F1-A18D-C5197F57A135}" srcId="{B480DF5D-9B69-4819-8E8C-067833369D03}" destId="{059E9A60-98A6-4BCB-BBE7-40DC58686561}" srcOrd="0" destOrd="0" parTransId="{04071B34-4D62-4C04-99C8-53613AA9AE44}" sibTransId="{AF5C35F5-1A16-443F-ABB4-ABB6B9207877}"/>
    <dgm:cxn modelId="{82D6D1D5-66A0-4AF0-A5A7-13C07895BB20}" srcId="{26C3656D-F7B1-42B6-ADF3-0141EB34B67D}" destId="{6633E2CA-7727-46FB-A2EC-BFD7101CA4CE}" srcOrd="5" destOrd="0" parTransId="{CE265518-391F-4BBB-8BAB-5DC160E0B0D0}" sibTransId="{0EFDDEAA-A27F-4EF7-B9BE-3DED215F62A2}"/>
    <dgm:cxn modelId="{A9BBD454-7F83-480E-A851-B985C0B9EFCD}" srcId="{059E9A60-98A6-4BCB-BBE7-40DC58686561}" destId="{26C3656D-F7B1-42B6-ADF3-0141EB34B67D}" srcOrd="1" destOrd="0" parTransId="{67BAAA6F-7D18-4B68-95AE-6310399A7FE1}" sibTransId="{649DA542-75C8-479F-8A71-CEBD9811CE47}"/>
    <dgm:cxn modelId="{05A4E6B4-42D5-4868-B57D-AC0108CB826B}" type="presOf" srcId="{A6C47E6F-D4F3-49BF-A1AB-E9EE22E85584}" destId="{F2F73C50-4988-47AF-938C-C4C90877229A}" srcOrd="0" destOrd="3" presId="urn:microsoft.com/office/officeart/2005/8/layout/vList2"/>
    <dgm:cxn modelId="{6FDCF0BD-597C-4F6B-8238-DAAEE46AB3A3}" srcId="{26C3656D-F7B1-42B6-ADF3-0141EB34B67D}" destId="{FC67DCE7-DD31-42B9-9347-D18C4F3FD65B}" srcOrd="4" destOrd="0" parTransId="{3469C616-CA9A-4F69-8050-AFA00C200A5A}" sibTransId="{FAA71AFC-548C-4337-87A1-D174D6708C21}"/>
    <dgm:cxn modelId="{A9F6C32B-9D91-42EF-82E5-87C50BD74206}" type="presOf" srcId="{6633E2CA-7727-46FB-A2EC-BFD7101CA4CE}" destId="{F2F73C50-4988-47AF-938C-C4C90877229A}" srcOrd="0" destOrd="7" presId="urn:microsoft.com/office/officeart/2005/8/layout/vList2"/>
    <dgm:cxn modelId="{54FD8B1D-91E6-4D34-A634-78BA147A0F24}" type="presParOf" srcId="{4B65BD02-CCC2-466D-9E9E-3AC371447B5A}" destId="{9C2568BE-6168-4ACE-980D-A2B9B298092C}" srcOrd="0" destOrd="0" presId="urn:microsoft.com/office/officeart/2005/8/layout/vList2"/>
    <dgm:cxn modelId="{49EBD8D5-C655-444D-BC37-FDE166C2B421}" type="presParOf" srcId="{4B65BD02-CCC2-466D-9E9E-3AC371447B5A}" destId="{F2F73C50-4988-47AF-938C-C4C90877229A}" srcOrd="1" destOrd="0" presId="urn:microsoft.com/office/officeart/2005/8/layout/vList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480DF5D-9B69-4819-8E8C-067833369D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9E9A60-98A6-4BCB-BBE7-40DC58686561}">
      <dgm:prSet custT="1"/>
      <dgm:spPr>
        <a:solidFill>
          <a:schemeClr val="tx1">
            <a:lumMod val="90000"/>
            <a:lumOff val="10000"/>
            <a:alpha val="75000"/>
          </a:schemeClr>
        </a:solidFill>
      </dgm:spPr>
      <dgm:t>
        <a:bodyPr bIns="73152"/>
        <a:lstStyle/>
        <a:p>
          <a:pPr algn="ctr" rtl="0"/>
          <a:r>
            <a:rPr lang="en-US" sz="3500" dirty="0" smtClean="0"/>
            <a:t>Rights and Responsibilities</a:t>
          </a:r>
          <a:endParaRPr lang="en-US" sz="3500" dirty="0"/>
        </a:p>
      </dgm:t>
    </dgm:pt>
    <dgm:pt modelId="{04071B34-4D62-4C04-99C8-53613AA9AE44}" type="parTrans" cxnId="{3D56AAD9-D341-44F1-A18D-C5197F57A135}">
      <dgm:prSet/>
      <dgm:spPr/>
      <dgm:t>
        <a:bodyPr/>
        <a:lstStyle/>
        <a:p>
          <a:endParaRPr lang="en-US"/>
        </a:p>
      </dgm:t>
    </dgm:pt>
    <dgm:pt modelId="{AF5C35F5-1A16-443F-ABB4-ABB6B9207877}" type="sibTrans" cxnId="{3D56AAD9-D341-44F1-A18D-C5197F57A135}">
      <dgm:prSet/>
      <dgm:spPr/>
      <dgm:t>
        <a:bodyPr/>
        <a:lstStyle/>
        <a:p>
          <a:endParaRPr lang="en-US"/>
        </a:p>
      </dgm:t>
    </dgm:pt>
    <dgm:pt modelId="{A6C47E6F-D4F3-49BF-A1AB-E9EE22E85584}">
      <dgm:prSet custT="1"/>
      <dgm:spPr>
        <a:noFill/>
      </dgm:spPr>
      <dgm:t>
        <a:bodyPr bIns="73152"/>
        <a:lstStyle/>
        <a:p>
          <a:pPr rtl="0"/>
          <a:r>
            <a:rPr lang="en-US" sz="1800" dirty="0" smtClean="0"/>
            <a:t>Keep premises clean and safe</a:t>
          </a:r>
          <a:endParaRPr lang="en-US" sz="1800" dirty="0"/>
        </a:p>
      </dgm:t>
    </dgm:pt>
    <dgm:pt modelId="{C8396283-6496-4F37-B248-7E6F3BE56C2B}" type="parTrans" cxnId="{8853FB77-DD22-4402-9DDC-0DC76BD349A5}">
      <dgm:prSet/>
      <dgm:spPr/>
      <dgm:t>
        <a:bodyPr/>
        <a:lstStyle/>
        <a:p>
          <a:endParaRPr lang="en-US"/>
        </a:p>
      </dgm:t>
    </dgm:pt>
    <dgm:pt modelId="{30D79507-C055-460F-ACD4-CCD8A3335577}" type="sibTrans" cxnId="{8853FB77-DD22-4402-9DDC-0DC76BD349A5}">
      <dgm:prSet/>
      <dgm:spPr/>
      <dgm:t>
        <a:bodyPr/>
        <a:lstStyle/>
        <a:p>
          <a:endParaRPr lang="en-US"/>
        </a:p>
      </dgm:t>
    </dgm:pt>
    <dgm:pt modelId="{F707C5F1-92CE-47F9-AD8D-FCB64026A120}">
      <dgm:prSet custT="1"/>
      <dgm:spPr>
        <a:noFill/>
      </dgm:spPr>
      <dgm:t>
        <a:bodyPr bIns="73152"/>
        <a:lstStyle/>
        <a:p>
          <a:pPr rtl="0"/>
          <a:r>
            <a:rPr lang="en-US" sz="1800" dirty="0" smtClean="0"/>
            <a:t>Dispose of waste in a clean and safe manner</a:t>
          </a:r>
          <a:endParaRPr lang="en-US" sz="1800" dirty="0"/>
        </a:p>
      </dgm:t>
    </dgm:pt>
    <dgm:pt modelId="{32FDEC28-5492-45AB-AD74-3FF488EF4C71}" type="parTrans" cxnId="{ECBF811B-FAE9-42DE-8E44-25EDEE556BDD}">
      <dgm:prSet/>
      <dgm:spPr/>
      <dgm:t>
        <a:bodyPr/>
        <a:lstStyle/>
        <a:p>
          <a:endParaRPr lang="en-US"/>
        </a:p>
      </dgm:t>
    </dgm:pt>
    <dgm:pt modelId="{9A860F18-BF53-4E61-B345-F684E1B2C5FC}" type="sibTrans" cxnId="{ECBF811B-FAE9-42DE-8E44-25EDEE556BDD}">
      <dgm:prSet/>
      <dgm:spPr/>
      <dgm:t>
        <a:bodyPr/>
        <a:lstStyle/>
        <a:p>
          <a:endParaRPr lang="en-US"/>
        </a:p>
      </dgm:t>
    </dgm:pt>
    <dgm:pt modelId="{569CCABA-0DDE-4AC5-8215-3BE5E5C002A5}">
      <dgm:prSet custT="1"/>
      <dgm:spPr>
        <a:noFill/>
      </dgm:spPr>
      <dgm:t>
        <a:bodyPr bIns="73152"/>
        <a:lstStyle/>
        <a:p>
          <a:pPr rtl="0"/>
          <a:r>
            <a:rPr lang="en-US" sz="1800" dirty="0" smtClean="0"/>
            <a:t>Use facilities and appliances in a reasonable manner.</a:t>
          </a:r>
          <a:endParaRPr lang="en-US" sz="1800" dirty="0"/>
        </a:p>
      </dgm:t>
    </dgm:pt>
    <dgm:pt modelId="{86039494-F2FD-40D9-9738-F70A1E63EC59}" type="parTrans" cxnId="{EE85A585-60E2-4FC3-94D0-A341B942CABF}">
      <dgm:prSet/>
      <dgm:spPr/>
      <dgm:t>
        <a:bodyPr/>
        <a:lstStyle/>
        <a:p>
          <a:endParaRPr lang="en-US"/>
        </a:p>
      </dgm:t>
    </dgm:pt>
    <dgm:pt modelId="{E4DCEBD3-B5DB-42A0-AD95-BED6808B80A5}" type="sibTrans" cxnId="{EE85A585-60E2-4FC3-94D0-A341B942CABF}">
      <dgm:prSet/>
      <dgm:spPr/>
      <dgm:t>
        <a:bodyPr/>
        <a:lstStyle/>
        <a:p>
          <a:endParaRPr lang="en-US"/>
        </a:p>
      </dgm:t>
    </dgm:pt>
    <dgm:pt modelId="{FC67DCE7-DD31-42B9-9347-D18C4F3FD65B}">
      <dgm:prSet custT="1"/>
      <dgm:spPr>
        <a:noFill/>
      </dgm:spPr>
      <dgm:t>
        <a:bodyPr bIns="73152"/>
        <a:lstStyle/>
        <a:p>
          <a:pPr rtl="0"/>
          <a:r>
            <a:rPr lang="en-US" sz="1800" dirty="0" smtClean="0"/>
            <a:t>Keep plumbing fixtures clear as condition permits</a:t>
          </a:r>
          <a:endParaRPr lang="en-US" sz="1800" dirty="0"/>
        </a:p>
      </dgm:t>
    </dgm:pt>
    <dgm:pt modelId="{3469C616-CA9A-4F69-8050-AFA00C200A5A}" type="parTrans" cxnId="{6FDCF0BD-597C-4F6B-8238-DAAEE46AB3A3}">
      <dgm:prSet/>
      <dgm:spPr/>
      <dgm:t>
        <a:bodyPr/>
        <a:lstStyle/>
        <a:p>
          <a:endParaRPr lang="en-US"/>
        </a:p>
      </dgm:t>
    </dgm:pt>
    <dgm:pt modelId="{FAA71AFC-548C-4337-87A1-D174D6708C21}" type="sibTrans" cxnId="{6FDCF0BD-597C-4F6B-8238-DAAEE46AB3A3}">
      <dgm:prSet/>
      <dgm:spPr/>
      <dgm:t>
        <a:bodyPr/>
        <a:lstStyle/>
        <a:p>
          <a:endParaRPr lang="en-US"/>
        </a:p>
      </dgm:t>
    </dgm:pt>
    <dgm:pt modelId="{EEE542F1-A4B7-4252-AF2D-C305A425061F}">
      <dgm:prSet custT="1"/>
      <dgm:spPr>
        <a:noFill/>
      </dgm:spPr>
      <dgm:t>
        <a:bodyPr bIns="73152"/>
        <a:lstStyle/>
        <a:p>
          <a:pPr rtl="0"/>
          <a:r>
            <a:rPr lang="en-US" sz="1800" dirty="0" smtClean="0"/>
            <a:t>Not disturb neighbors’ peaceful enjoyment of premises</a:t>
          </a:r>
          <a:endParaRPr lang="en-US" sz="1800" dirty="0"/>
        </a:p>
      </dgm:t>
    </dgm:pt>
    <dgm:pt modelId="{01979036-6D8B-4321-9FEB-E06DD8B4802C}" type="parTrans" cxnId="{E1664486-A7A0-4E9B-B5E1-4FDC015F1D12}">
      <dgm:prSet/>
      <dgm:spPr/>
      <dgm:t>
        <a:bodyPr/>
        <a:lstStyle/>
        <a:p>
          <a:endParaRPr lang="en-US"/>
        </a:p>
      </dgm:t>
    </dgm:pt>
    <dgm:pt modelId="{0238E968-D181-4036-93C8-F72F717A7563}" type="sibTrans" cxnId="{E1664486-A7A0-4E9B-B5E1-4FDC015F1D12}">
      <dgm:prSet/>
      <dgm:spPr/>
      <dgm:t>
        <a:bodyPr/>
        <a:lstStyle/>
        <a:p>
          <a:endParaRPr lang="en-US"/>
        </a:p>
      </dgm:t>
    </dgm:pt>
    <dgm:pt modelId="{B1582F7F-A4C0-4136-9F6C-B5C2546ED218}">
      <dgm:prSet custT="1"/>
      <dgm:spPr>
        <a:noFill/>
      </dgm:spPr>
      <dgm:t>
        <a:bodyPr bIns="73152"/>
        <a:lstStyle/>
        <a:p>
          <a:pPr rtl="0"/>
          <a:r>
            <a:rPr lang="en-US" sz="2200" b="1" dirty="0" smtClean="0"/>
            <a:t>Tenants must:</a:t>
          </a:r>
          <a:endParaRPr lang="en-US" sz="2000" dirty="0"/>
        </a:p>
      </dgm:t>
    </dgm:pt>
    <dgm:pt modelId="{2312F407-5F5A-41DF-8823-DEFE81F9D45D}" type="parTrans" cxnId="{09B39438-F1C5-4F68-980F-7232372CCCDC}">
      <dgm:prSet/>
      <dgm:spPr/>
      <dgm:t>
        <a:bodyPr/>
        <a:lstStyle/>
        <a:p>
          <a:endParaRPr lang="en-US"/>
        </a:p>
      </dgm:t>
    </dgm:pt>
    <dgm:pt modelId="{D09120A8-9972-41E6-A475-A50A7C95DB71}" type="sibTrans" cxnId="{09B39438-F1C5-4F68-980F-7232372CCCDC}">
      <dgm:prSet/>
      <dgm:spPr/>
      <dgm:t>
        <a:bodyPr/>
        <a:lstStyle/>
        <a:p>
          <a:endParaRPr lang="en-US"/>
        </a:p>
      </dgm:t>
    </dgm:pt>
    <dgm:pt modelId="{6B02BC59-CD1A-46F9-BEE6-8CF1B6ECAC79}">
      <dgm:prSet custT="1"/>
      <dgm:spPr>
        <a:noFill/>
      </dgm:spPr>
      <dgm:t>
        <a:bodyPr bIns="73152"/>
        <a:lstStyle/>
        <a:p>
          <a:pPr rtl="0"/>
          <a:r>
            <a:rPr lang="en-US" sz="1800" b="0" dirty="0" smtClean="0"/>
            <a:t>Comply with provisions of local building and housing codes that are </a:t>
          </a:r>
          <a:r>
            <a:rPr lang="en-US" sz="1800" b="0" i="1" dirty="0" smtClean="0"/>
            <a:t>primarily imposed upon tenants</a:t>
          </a:r>
          <a:r>
            <a:rPr lang="en-US" sz="1800" b="0" dirty="0" smtClean="0"/>
            <a:t>. </a:t>
          </a:r>
          <a:endParaRPr lang="en-US" sz="1800" b="0" dirty="0"/>
        </a:p>
      </dgm:t>
    </dgm:pt>
    <dgm:pt modelId="{71FD445C-586F-46F8-B0EB-2DEFECB42318}" type="parTrans" cxnId="{E5171626-B749-4EAE-8731-F00A58E109B2}">
      <dgm:prSet/>
      <dgm:spPr/>
    </dgm:pt>
    <dgm:pt modelId="{0CDDDB1D-3E03-4F69-BB0E-9BB66503A379}" type="sibTrans" cxnId="{E5171626-B749-4EAE-8731-F00A58E109B2}">
      <dgm:prSet/>
      <dgm:spPr/>
    </dgm:pt>
    <dgm:pt modelId="{67242065-67D8-4283-92A9-65CB69C4F4DC}">
      <dgm:prSet custT="1"/>
      <dgm:spPr>
        <a:noFill/>
      </dgm:spPr>
      <dgm:t>
        <a:bodyPr bIns="73152"/>
        <a:lstStyle/>
        <a:p>
          <a:pPr rtl="0"/>
          <a:r>
            <a:rPr lang="en-US" sz="1200" dirty="0" smtClean="0"/>
            <a:t>URTLA § 3.101 </a:t>
          </a:r>
          <a:endParaRPr lang="en-US" sz="1200" dirty="0"/>
        </a:p>
      </dgm:t>
    </dgm:pt>
    <dgm:pt modelId="{1103E917-BECD-4DFC-B569-2E5DF7E83CFA}" type="parTrans" cxnId="{68C327C7-35E8-4AE6-A6F0-D147FC1A18A2}">
      <dgm:prSet/>
      <dgm:spPr/>
    </dgm:pt>
    <dgm:pt modelId="{D0420D7B-A753-4BA0-A3DE-5AF21CA46BCD}" type="sibTrans" cxnId="{68C327C7-35E8-4AE6-A6F0-D147FC1A18A2}">
      <dgm:prSet/>
      <dgm:spPr/>
    </dgm:pt>
    <dgm:pt modelId="{4B65BD02-CCC2-466D-9E9E-3AC371447B5A}" type="pres">
      <dgm:prSet presAssocID="{B480DF5D-9B69-4819-8E8C-067833369D03}" presName="linear" presStyleCnt="0">
        <dgm:presLayoutVars>
          <dgm:animLvl val="lvl"/>
          <dgm:resizeHandles val="exact"/>
        </dgm:presLayoutVars>
      </dgm:prSet>
      <dgm:spPr/>
      <dgm:t>
        <a:bodyPr/>
        <a:lstStyle/>
        <a:p>
          <a:endParaRPr lang="en-US"/>
        </a:p>
      </dgm:t>
    </dgm:pt>
    <dgm:pt modelId="{9C2568BE-6168-4ACE-980D-A2B9B298092C}" type="pres">
      <dgm:prSet presAssocID="{059E9A60-98A6-4BCB-BBE7-40DC58686561}" presName="parentText" presStyleLbl="node1" presStyleIdx="0" presStyleCnt="1" custScaleY="130088">
        <dgm:presLayoutVars>
          <dgm:chMax val="0"/>
          <dgm:bulletEnabled val="1"/>
        </dgm:presLayoutVars>
      </dgm:prSet>
      <dgm:spPr/>
      <dgm:t>
        <a:bodyPr/>
        <a:lstStyle/>
        <a:p>
          <a:endParaRPr lang="en-US"/>
        </a:p>
      </dgm:t>
    </dgm:pt>
    <dgm:pt modelId="{F2F73C50-4988-47AF-938C-C4C90877229A}" type="pres">
      <dgm:prSet presAssocID="{059E9A60-98A6-4BCB-BBE7-40DC58686561}" presName="childText" presStyleLbl="revTx" presStyleIdx="0" presStyleCnt="1" custScaleY="137375" custLinFactY="44665" custLinFactNeighborX="662" custLinFactNeighborY="100000">
        <dgm:presLayoutVars>
          <dgm:bulletEnabled val="1"/>
        </dgm:presLayoutVars>
      </dgm:prSet>
      <dgm:spPr/>
      <dgm:t>
        <a:bodyPr/>
        <a:lstStyle/>
        <a:p>
          <a:endParaRPr lang="en-US"/>
        </a:p>
      </dgm:t>
    </dgm:pt>
  </dgm:ptLst>
  <dgm:cxnLst>
    <dgm:cxn modelId="{8853FB77-DD22-4402-9DDC-0DC76BD349A5}" srcId="{B1582F7F-A4C0-4136-9F6C-B5C2546ED218}" destId="{A6C47E6F-D4F3-49BF-A1AB-E9EE22E85584}" srcOrd="1" destOrd="0" parTransId="{C8396283-6496-4F37-B248-7E6F3BE56C2B}" sibTransId="{30D79507-C055-460F-ACD4-CCD8A3335577}"/>
    <dgm:cxn modelId="{68C327C7-35E8-4AE6-A6F0-D147FC1A18A2}" srcId="{EEE542F1-A4B7-4252-AF2D-C305A425061F}" destId="{67242065-67D8-4283-92A9-65CB69C4F4DC}" srcOrd="0" destOrd="0" parTransId="{1103E917-BECD-4DFC-B569-2E5DF7E83CFA}" sibTransId="{D0420D7B-A753-4BA0-A3DE-5AF21CA46BCD}"/>
    <dgm:cxn modelId="{27F79FE5-B1F9-41F9-9D3C-6BEA51746645}" type="presOf" srcId="{B480DF5D-9B69-4819-8E8C-067833369D03}" destId="{4B65BD02-CCC2-466D-9E9E-3AC371447B5A}" srcOrd="0" destOrd="0" presId="urn:microsoft.com/office/officeart/2005/8/layout/vList2"/>
    <dgm:cxn modelId="{9250C8F0-D330-4214-BA86-76074449735C}" type="presOf" srcId="{B1582F7F-A4C0-4136-9F6C-B5C2546ED218}" destId="{F2F73C50-4988-47AF-938C-C4C90877229A}" srcOrd="0" destOrd="0" presId="urn:microsoft.com/office/officeart/2005/8/layout/vList2"/>
    <dgm:cxn modelId="{0804C9FE-5F8E-4258-BF5C-A42C23FFE121}" type="presOf" srcId="{FC67DCE7-DD31-42B9-9347-D18C4F3FD65B}" destId="{F2F73C50-4988-47AF-938C-C4C90877229A}" srcOrd="0" destOrd="5" presId="urn:microsoft.com/office/officeart/2005/8/layout/vList2"/>
    <dgm:cxn modelId="{1F06AA37-001E-4C12-AB18-485312FB7C3D}" type="presOf" srcId="{6B02BC59-CD1A-46F9-BEE6-8CF1B6ECAC79}" destId="{F2F73C50-4988-47AF-938C-C4C90877229A}" srcOrd="0" destOrd="1" presId="urn:microsoft.com/office/officeart/2005/8/layout/vList2"/>
    <dgm:cxn modelId="{09B39438-F1C5-4F68-980F-7232372CCCDC}" srcId="{059E9A60-98A6-4BCB-BBE7-40DC58686561}" destId="{B1582F7F-A4C0-4136-9F6C-B5C2546ED218}" srcOrd="0" destOrd="0" parTransId="{2312F407-5F5A-41DF-8823-DEFE81F9D45D}" sibTransId="{D09120A8-9972-41E6-A475-A50A7C95DB71}"/>
    <dgm:cxn modelId="{E5171626-B749-4EAE-8731-F00A58E109B2}" srcId="{B1582F7F-A4C0-4136-9F6C-B5C2546ED218}" destId="{6B02BC59-CD1A-46F9-BEE6-8CF1B6ECAC79}" srcOrd="0" destOrd="0" parTransId="{71FD445C-586F-46F8-B0EB-2DEFECB42318}" sibTransId="{0CDDDB1D-3E03-4F69-BB0E-9BB66503A379}"/>
    <dgm:cxn modelId="{92F645C8-D2C4-4F96-9F30-32940D00EBD7}" type="presOf" srcId="{569CCABA-0DDE-4AC5-8215-3BE5E5C002A5}" destId="{F2F73C50-4988-47AF-938C-C4C90877229A}" srcOrd="0" destOrd="4" presId="urn:microsoft.com/office/officeart/2005/8/layout/vList2"/>
    <dgm:cxn modelId="{83F150CF-14DA-4ABD-BF57-8D1F8004C3FB}" type="presOf" srcId="{67242065-67D8-4283-92A9-65CB69C4F4DC}" destId="{F2F73C50-4988-47AF-938C-C4C90877229A}" srcOrd="0" destOrd="7" presId="urn:microsoft.com/office/officeart/2005/8/layout/vList2"/>
    <dgm:cxn modelId="{C03C8113-D622-4DA8-B195-9EA8DFC410ED}" type="presOf" srcId="{F707C5F1-92CE-47F9-AD8D-FCB64026A120}" destId="{F2F73C50-4988-47AF-938C-C4C90877229A}" srcOrd="0" destOrd="3" presId="urn:microsoft.com/office/officeart/2005/8/layout/vList2"/>
    <dgm:cxn modelId="{6F7E4BEB-9F51-413A-A9B9-5F96B09A0AFF}" type="presOf" srcId="{059E9A60-98A6-4BCB-BBE7-40DC58686561}" destId="{9C2568BE-6168-4ACE-980D-A2B9B298092C}" srcOrd="0" destOrd="0" presId="urn:microsoft.com/office/officeart/2005/8/layout/vList2"/>
    <dgm:cxn modelId="{5995AADE-D03D-42B1-A3B0-9D4A88A978B2}" type="presOf" srcId="{A6C47E6F-D4F3-49BF-A1AB-E9EE22E85584}" destId="{F2F73C50-4988-47AF-938C-C4C90877229A}" srcOrd="0" destOrd="2" presId="urn:microsoft.com/office/officeart/2005/8/layout/vList2"/>
    <dgm:cxn modelId="{A40635CC-6125-4B78-B4E8-FDD55E31F5F2}" type="presOf" srcId="{EEE542F1-A4B7-4252-AF2D-C305A425061F}" destId="{F2F73C50-4988-47AF-938C-C4C90877229A}" srcOrd="0" destOrd="6" presId="urn:microsoft.com/office/officeart/2005/8/layout/vList2"/>
    <dgm:cxn modelId="{EE85A585-60E2-4FC3-94D0-A341B942CABF}" srcId="{B1582F7F-A4C0-4136-9F6C-B5C2546ED218}" destId="{569CCABA-0DDE-4AC5-8215-3BE5E5C002A5}" srcOrd="3" destOrd="0" parTransId="{86039494-F2FD-40D9-9738-F70A1E63EC59}" sibTransId="{E4DCEBD3-B5DB-42A0-AD95-BED6808B80A5}"/>
    <dgm:cxn modelId="{E1664486-A7A0-4E9B-B5E1-4FDC015F1D12}" srcId="{B1582F7F-A4C0-4136-9F6C-B5C2546ED218}" destId="{EEE542F1-A4B7-4252-AF2D-C305A425061F}" srcOrd="5" destOrd="0" parTransId="{01979036-6D8B-4321-9FEB-E06DD8B4802C}" sibTransId="{0238E968-D181-4036-93C8-F72F717A7563}"/>
    <dgm:cxn modelId="{ECBF811B-FAE9-42DE-8E44-25EDEE556BDD}" srcId="{B1582F7F-A4C0-4136-9F6C-B5C2546ED218}" destId="{F707C5F1-92CE-47F9-AD8D-FCB64026A120}" srcOrd="2" destOrd="0" parTransId="{32FDEC28-5492-45AB-AD74-3FF488EF4C71}" sibTransId="{9A860F18-BF53-4E61-B345-F684E1B2C5FC}"/>
    <dgm:cxn modelId="{3D56AAD9-D341-44F1-A18D-C5197F57A135}" srcId="{B480DF5D-9B69-4819-8E8C-067833369D03}" destId="{059E9A60-98A6-4BCB-BBE7-40DC58686561}" srcOrd="0" destOrd="0" parTransId="{04071B34-4D62-4C04-99C8-53613AA9AE44}" sibTransId="{AF5C35F5-1A16-443F-ABB4-ABB6B9207877}"/>
    <dgm:cxn modelId="{6FDCF0BD-597C-4F6B-8238-DAAEE46AB3A3}" srcId="{B1582F7F-A4C0-4136-9F6C-B5C2546ED218}" destId="{FC67DCE7-DD31-42B9-9347-D18C4F3FD65B}" srcOrd="4" destOrd="0" parTransId="{3469C616-CA9A-4F69-8050-AFA00C200A5A}" sibTransId="{FAA71AFC-548C-4337-87A1-D174D6708C21}"/>
    <dgm:cxn modelId="{024EBD45-19DC-465A-8242-9624AE8C1866}" type="presParOf" srcId="{4B65BD02-CCC2-466D-9E9E-3AC371447B5A}" destId="{9C2568BE-6168-4ACE-980D-A2B9B298092C}" srcOrd="0" destOrd="0" presId="urn:microsoft.com/office/officeart/2005/8/layout/vList2"/>
    <dgm:cxn modelId="{182A1C15-9C07-4A1F-965A-74131F25C022}" type="presParOf" srcId="{4B65BD02-CCC2-466D-9E9E-3AC371447B5A}" destId="{F2F73C50-4988-47AF-938C-C4C90877229A}" srcOrd="1" destOrd="0" presId="urn:microsoft.com/office/officeart/2005/8/layout/vList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480DF5D-9B69-4819-8E8C-067833369D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9E9A60-98A6-4BCB-BBE7-40DC58686561}">
      <dgm:prSet custT="1"/>
      <dgm:spPr>
        <a:solidFill>
          <a:schemeClr val="tx1">
            <a:lumMod val="90000"/>
            <a:lumOff val="10000"/>
            <a:alpha val="75000"/>
          </a:schemeClr>
        </a:solidFill>
      </dgm:spPr>
      <dgm:t>
        <a:bodyPr bIns="73152"/>
        <a:lstStyle/>
        <a:p>
          <a:pPr algn="ctr" rtl="0"/>
          <a:r>
            <a:rPr lang="en-US" sz="3100" dirty="0" smtClean="0"/>
            <a:t>Access and Entry</a:t>
          </a:r>
          <a:endParaRPr lang="en-US" sz="3100" dirty="0"/>
        </a:p>
      </dgm:t>
    </dgm:pt>
    <dgm:pt modelId="{04071B34-4D62-4C04-99C8-53613AA9AE44}" type="parTrans" cxnId="{3D56AAD9-D341-44F1-A18D-C5197F57A135}">
      <dgm:prSet/>
      <dgm:spPr/>
      <dgm:t>
        <a:bodyPr/>
        <a:lstStyle/>
        <a:p>
          <a:endParaRPr lang="en-US"/>
        </a:p>
      </dgm:t>
    </dgm:pt>
    <dgm:pt modelId="{AF5C35F5-1A16-443F-ABB4-ABB6B9207877}" type="sibTrans" cxnId="{3D56AAD9-D341-44F1-A18D-C5197F57A135}">
      <dgm:prSet/>
      <dgm:spPr/>
      <dgm:t>
        <a:bodyPr/>
        <a:lstStyle/>
        <a:p>
          <a:endParaRPr lang="en-US"/>
        </a:p>
      </dgm:t>
    </dgm:pt>
    <dgm:pt modelId="{B6DC254A-8BFD-4505-BEB2-75D16BDEC1C0}">
      <dgm:prSet custT="1"/>
      <dgm:spPr>
        <a:noFill/>
      </dgm:spPr>
      <dgm:t>
        <a:bodyPr bIns="73152"/>
        <a:lstStyle/>
        <a:p>
          <a:pPr rtl="0"/>
          <a:r>
            <a:rPr lang="en-US" sz="2000" dirty="0" smtClean="0"/>
            <a:t>To provide necessary or agreed repairs or services</a:t>
          </a:r>
          <a:endParaRPr lang="en-US" sz="2000" dirty="0"/>
        </a:p>
      </dgm:t>
    </dgm:pt>
    <dgm:pt modelId="{A9C41EDE-674F-486C-BA9C-9B8D3B770F06}" type="parTrans" cxnId="{DE99845B-8838-43C5-A141-84343DCFE90B}">
      <dgm:prSet/>
      <dgm:spPr/>
      <dgm:t>
        <a:bodyPr/>
        <a:lstStyle/>
        <a:p>
          <a:endParaRPr lang="en-US"/>
        </a:p>
      </dgm:t>
    </dgm:pt>
    <dgm:pt modelId="{4347C16C-4773-4F50-AC69-315802A568B5}" type="sibTrans" cxnId="{DE99845B-8838-43C5-A141-84343DCFE90B}">
      <dgm:prSet/>
      <dgm:spPr/>
      <dgm:t>
        <a:bodyPr/>
        <a:lstStyle/>
        <a:p>
          <a:endParaRPr lang="en-US"/>
        </a:p>
      </dgm:t>
    </dgm:pt>
    <dgm:pt modelId="{0AEA9F7B-0457-43CD-A9FF-29B407F0FDEA}">
      <dgm:prSet custT="1"/>
      <dgm:spPr>
        <a:noFill/>
      </dgm:spPr>
      <dgm:t>
        <a:bodyPr bIns="73152"/>
        <a:lstStyle/>
        <a:p>
          <a:pPr rtl="0"/>
          <a:r>
            <a:rPr lang="en-US" sz="1200" dirty="0" smtClean="0"/>
            <a:t>ULTA § 3.103</a:t>
          </a:r>
          <a:endParaRPr lang="en-US" sz="1200" dirty="0"/>
        </a:p>
      </dgm:t>
    </dgm:pt>
    <dgm:pt modelId="{7FDFC89A-1AD0-49ED-A6F7-EA22B623D2BA}" type="parTrans" cxnId="{32F58B28-4E2B-4B07-8119-AB55EC9B1AC1}">
      <dgm:prSet/>
      <dgm:spPr/>
      <dgm:t>
        <a:bodyPr/>
        <a:lstStyle/>
        <a:p>
          <a:endParaRPr lang="en-US"/>
        </a:p>
      </dgm:t>
    </dgm:pt>
    <dgm:pt modelId="{4621E9F5-4E2C-453C-A75C-BD6B97C50CCE}" type="sibTrans" cxnId="{32F58B28-4E2B-4B07-8119-AB55EC9B1AC1}">
      <dgm:prSet/>
      <dgm:spPr/>
      <dgm:t>
        <a:bodyPr/>
        <a:lstStyle/>
        <a:p>
          <a:endParaRPr lang="en-US"/>
        </a:p>
      </dgm:t>
    </dgm:pt>
    <dgm:pt modelId="{CEBFE456-7AC5-46CC-9F17-3268CC5690A4}">
      <dgm:prSet custT="1"/>
      <dgm:spPr>
        <a:noFill/>
      </dgm:spPr>
      <dgm:t>
        <a:bodyPr bIns="73152"/>
        <a:lstStyle/>
        <a:p>
          <a:pPr rtl="0"/>
          <a:r>
            <a:rPr lang="en-US" sz="2000" dirty="0" smtClean="0"/>
            <a:t>To inspect the premises</a:t>
          </a:r>
          <a:endParaRPr lang="en-US" sz="2000" dirty="0"/>
        </a:p>
      </dgm:t>
    </dgm:pt>
    <dgm:pt modelId="{6362786B-5C93-45D2-9E95-C786A8BFAEC2}" type="parTrans" cxnId="{4C8F6B32-9636-4666-B23A-5058474EB913}">
      <dgm:prSet/>
      <dgm:spPr/>
      <dgm:t>
        <a:bodyPr/>
        <a:lstStyle/>
        <a:p>
          <a:endParaRPr lang="en-US"/>
        </a:p>
      </dgm:t>
    </dgm:pt>
    <dgm:pt modelId="{E17D7FA0-2F60-45EB-8E7F-CEFD4EA5CB39}" type="sibTrans" cxnId="{4C8F6B32-9636-4666-B23A-5058474EB913}">
      <dgm:prSet/>
      <dgm:spPr/>
      <dgm:t>
        <a:bodyPr/>
        <a:lstStyle/>
        <a:p>
          <a:endParaRPr lang="en-US"/>
        </a:p>
      </dgm:t>
    </dgm:pt>
    <dgm:pt modelId="{AAC5D8A2-8C26-4B65-B64A-018CF895DA36}">
      <dgm:prSet custT="1"/>
      <dgm:spPr>
        <a:noFill/>
      </dgm:spPr>
      <dgm:t>
        <a:bodyPr bIns="73152"/>
        <a:lstStyle/>
        <a:p>
          <a:pPr rtl="0"/>
          <a:r>
            <a:rPr lang="en-US" sz="2000" dirty="0" smtClean="0"/>
            <a:t>To exhibit the property to workmen, contractors, or prospective buyers or tenants.</a:t>
          </a:r>
          <a:endParaRPr lang="en-US" sz="2000" dirty="0"/>
        </a:p>
      </dgm:t>
    </dgm:pt>
    <dgm:pt modelId="{8846187F-AF81-4FCC-889F-C5729C3E5803}" type="parTrans" cxnId="{AD8E9325-5F2E-498B-B7BA-5782BF4FBEE4}">
      <dgm:prSet/>
      <dgm:spPr/>
      <dgm:t>
        <a:bodyPr/>
        <a:lstStyle/>
        <a:p>
          <a:endParaRPr lang="en-US"/>
        </a:p>
      </dgm:t>
    </dgm:pt>
    <dgm:pt modelId="{AFD920ED-1E69-410A-93DD-238211A8F5D0}" type="sibTrans" cxnId="{AD8E9325-5F2E-498B-B7BA-5782BF4FBEE4}">
      <dgm:prSet/>
      <dgm:spPr/>
      <dgm:t>
        <a:bodyPr/>
        <a:lstStyle/>
        <a:p>
          <a:endParaRPr lang="en-US"/>
        </a:p>
      </dgm:t>
    </dgm:pt>
    <dgm:pt modelId="{9570F3F9-1FBD-4ED0-8693-4C398BA7E81A}">
      <dgm:prSet custT="1"/>
      <dgm:spPr>
        <a:noFill/>
      </dgm:spPr>
      <dgm:t>
        <a:bodyPr bIns="73152"/>
        <a:lstStyle/>
        <a:p>
          <a:pPr rtl="0"/>
          <a:r>
            <a:rPr lang="en-US" sz="2000" b="1" dirty="0" smtClean="0"/>
            <a:t>A landlord shall give 2 day’s notice, except in emergencies, and must enter at reasonable times.</a:t>
          </a:r>
          <a:endParaRPr lang="en-US" sz="2000" b="1" dirty="0"/>
        </a:p>
      </dgm:t>
    </dgm:pt>
    <dgm:pt modelId="{FF9DCCCE-F596-488F-B98B-0D3A94B29D9C}" type="parTrans" cxnId="{E2FFCBE4-8928-4CA4-9456-7A8B71B956D8}">
      <dgm:prSet/>
      <dgm:spPr/>
      <dgm:t>
        <a:bodyPr/>
        <a:lstStyle/>
        <a:p>
          <a:endParaRPr lang="en-US"/>
        </a:p>
      </dgm:t>
    </dgm:pt>
    <dgm:pt modelId="{CD53E557-CF9F-4C97-8DC9-AE2BFB743C6C}" type="sibTrans" cxnId="{E2FFCBE4-8928-4CA4-9456-7A8B71B956D8}">
      <dgm:prSet/>
      <dgm:spPr/>
      <dgm:t>
        <a:bodyPr/>
        <a:lstStyle/>
        <a:p>
          <a:endParaRPr lang="en-US"/>
        </a:p>
      </dgm:t>
    </dgm:pt>
    <dgm:pt modelId="{0EBA347B-F2D1-4945-BE3D-AC88281A0AF5}">
      <dgm:prSet custT="1"/>
      <dgm:spPr>
        <a:noFill/>
      </dgm:spPr>
      <dgm:t>
        <a:bodyPr bIns="73152"/>
        <a:lstStyle/>
        <a:p>
          <a:pPr rtl="0"/>
          <a:r>
            <a:rPr lang="en-US" sz="2200" b="1" dirty="0" smtClean="0"/>
            <a:t>A tenant may not unreasonably withhold consent for a landlord to enter a unit:</a:t>
          </a:r>
          <a:endParaRPr lang="en-US" sz="2200" b="1" dirty="0"/>
        </a:p>
      </dgm:t>
    </dgm:pt>
    <dgm:pt modelId="{F09FE15F-52BE-4A26-9164-7EA3B3819337}" type="parTrans" cxnId="{412749DF-67FF-4FC4-9A87-D30D35974ECB}">
      <dgm:prSet/>
      <dgm:spPr/>
      <dgm:t>
        <a:bodyPr/>
        <a:lstStyle/>
        <a:p>
          <a:endParaRPr lang="en-US"/>
        </a:p>
      </dgm:t>
    </dgm:pt>
    <dgm:pt modelId="{AFD16FB7-4EDE-45DC-9D7C-D62FEDCDDE20}" type="sibTrans" cxnId="{412749DF-67FF-4FC4-9A87-D30D35974ECB}">
      <dgm:prSet/>
      <dgm:spPr/>
      <dgm:t>
        <a:bodyPr/>
        <a:lstStyle/>
        <a:p>
          <a:endParaRPr lang="en-US"/>
        </a:p>
      </dgm:t>
    </dgm:pt>
    <dgm:pt modelId="{50DE89F9-99F8-4BEE-9256-143486F55329}">
      <dgm:prSet custT="1"/>
      <dgm:spPr>
        <a:noFill/>
      </dgm:spPr>
      <dgm:t>
        <a:bodyPr bIns="73152"/>
        <a:lstStyle/>
        <a:p>
          <a:pPr rtl="0"/>
          <a:r>
            <a:rPr lang="en-US" sz="2000" dirty="0" smtClean="0"/>
            <a:t>In case of an emergency.</a:t>
          </a:r>
          <a:endParaRPr lang="en-US" sz="2000" dirty="0"/>
        </a:p>
      </dgm:t>
    </dgm:pt>
    <dgm:pt modelId="{52D59589-1692-41B8-8968-667A978C04C9}" type="parTrans" cxnId="{8EE9C982-6A6B-4F04-B1FF-9831FAE5AE32}">
      <dgm:prSet/>
      <dgm:spPr/>
      <dgm:t>
        <a:bodyPr/>
        <a:lstStyle/>
        <a:p>
          <a:endParaRPr lang="en-US"/>
        </a:p>
      </dgm:t>
    </dgm:pt>
    <dgm:pt modelId="{D5D31262-4D40-42FF-B98C-0968855B0ADE}" type="sibTrans" cxnId="{8EE9C982-6A6B-4F04-B1FF-9831FAE5AE32}">
      <dgm:prSet/>
      <dgm:spPr/>
      <dgm:t>
        <a:bodyPr/>
        <a:lstStyle/>
        <a:p>
          <a:endParaRPr lang="en-US"/>
        </a:p>
      </dgm:t>
    </dgm:pt>
    <dgm:pt modelId="{4B65BD02-CCC2-466D-9E9E-3AC371447B5A}" type="pres">
      <dgm:prSet presAssocID="{B480DF5D-9B69-4819-8E8C-067833369D03}" presName="linear" presStyleCnt="0">
        <dgm:presLayoutVars>
          <dgm:animLvl val="lvl"/>
          <dgm:resizeHandles val="exact"/>
        </dgm:presLayoutVars>
      </dgm:prSet>
      <dgm:spPr/>
      <dgm:t>
        <a:bodyPr/>
        <a:lstStyle/>
        <a:p>
          <a:endParaRPr lang="en-US"/>
        </a:p>
      </dgm:t>
    </dgm:pt>
    <dgm:pt modelId="{9C2568BE-6168-4ACE-980D-A2B9B298092C}" type="pres">
      <dgm:prSet presAssocID="{059E9A60-98A6-4BCB-BBE7-40DC58686561}" presName="parentText" presStyleLbl="node1" presStyleIdx="0" presStyleCnt="1" custScaleY="62184" custLinFactNeighborX="662" custLinFactNeighborY="-2470">
        <dgm:presLayoutVars>
          <dgm:chMax val="0"/>
          <dgm:bulletEnabled val="1"/>
        </dgm:presLayoutVars>
      </dgm:prSet>
      <dgm:spPr/>
      <dgm:t>
        <a:bodyPr/>
        <a:lstStyle/>
        <a:p>
          <a:endParaRPr lang="en-US"/>
        </a:p>
      </dgm:t>
    </dgm:pt>
    <dgm:pt modelId="{F2F73C50-4988-47AF-938C-C4C90877229A}" type="pres">
      <dgm:prSet presAssocID="{059E9A60-98A6-4BCB-BBE7-40DC58686561}" presName="childText" presStyleLbl="revTx" presStyleIdx="0" presStyleCnt="1" custScaleY="78624" custLinFactNeighborX="427" custLinFactNeighborY="6613">
        <dgm:presLayoutVars>
          <dgm:bulletEnabled val="1"/>
        </dgm:presLayoutVars>
      </dgm:prSet>
      <dgm:spPr/>
      <dgm:t>
        <a:bodyPr/>
        <a:lstStyle/>
        <a:p>
          <a:endParaRPr lang="en-US"/>
        </a:p>
      </dgm:t>
    </dgm:pt>
  </dgm:ptLst>
  <dgm:cxnLst>
    <dgm:cxn modelId="{C3244577-463D-4BFC-AA45-2E08F9B244B6}" type="presOf" srcId="{059E9A60-98A6-4BCB-BBE7-40DC58686561}" destId="{9C2568BE-6168-4ACE-980D-A2B9B298092C}" srcOrd="0" destOrd="0" presId="urn:microsoft.com/office/officeart/2005/8/layout/vList2"/>
    <dgm:cxn modelId="{4C8F6B32-9636-4666-B23A-5058474EB913}" srcId="{0EBA347B-F2D1-4945-BE3D-AC88281A0AF5}" destId="{CEBFE456-7AC5-46CC-9F17-3268CC5690A4}" srcOrd="0" destOrd="0" parTransId="{6362786B-5C93-45D2-9E95-C786A8BFAEC2}" sibTransId="{E17D7FA0-2F60-45EB-8E7F-CEFD4EA5CB39}"/>
    <dgm:cxn modelId="{F9F9E4FB-64C7-4528-9560-67CC3F7D067B}" type="presOf" srcId="{B480DF5D-9B69-4819-8E8C-067833369D03}" destId="{4B65BD02-CCC2-466D-9E9E-3AC371447B5A}" srcOrd="0" destOrd="0" presId="urn:microsoft.com/office/officeart/2005/8/layout/vList2"/>
    <dgm:cxn modelId="{32F58B28-4E2B-4B07-8119-AB55EC9B1AC1}" srcId="{9570F3F9-1FBD-4ED0-8693-4C398BA7E81A}" destId="{0AEA9F7B-0457-43CD-A9FF-29B407F0FDEA}" srcOrd="0" destOrd="0" parTransId="{7FDFC89A-1AD0-49ED-A6F7-EA22B623D2BA}" sibTransId="{4621E9F5-4E2C-453C-A75C-BD6B97C50CCE}"/>
    <dgm:cxn modelId="{AD8E9325-5F2E-498B-B7BA-5782BF4FBEE4}" srcId="{0EBA347B-F2D1-4945-BE3D-AC88281A0AF5}" destId="{AAC5D8A2-8C26-4B65-B64A-018CF895DA36}" srcOrd="2" destOrd="0" parTransId="{8846187F-AF81-4FCC-889F-C5729C3E5803}" sibTransId="{AFD920ED-1E69-410A-93DD-238211A8F5D0}"/>
    <dgm:cxn modelId="{B79D5AD9-A645-4BC7-90B7-B1B150A1F36E}" type="presOf" srcId="{CEBFE456-7AC5-46CC-9F17-3268CC5690A4}" destId="{F2F73C50-4988-47AF-938C-C4C90877229A}" srcOrd="0" destOrd="1" presId="urn:microsoft.com/office/officeart/2005/8/layout/vList2"/>
    <dgm:cxn modelId="{E2FFCBE4-8928-4CA4-9456-7A8B71B956D8}" srcId="{059E9A60-98A6-4BCB-BBE7-40DC58686561}" destId="{9570F3F9-1FBD-4ED0-8693-4C398BA7E81A}" srcOrd="1" destOrd="0" parTransId="{FF9DCCCE-F596-488F-B98B-0D3A94B29D9C}" sibTransId="{CD53E557-CF9F-4C97-8DC9-AE2BFB743C6C}"/>
    <dgm:cxn modelId="{2A8F2C23-C805-4F93-9F57-A1FBFB28E753}" type="presOf" srcId="{0AEA9F7B-0457-43CD-A9FF-29B407F0FDEA}" destId="{F2F73C50-4988-47AF-938C-C4C90877229A}" srcOrd="0" destOrd="6" presId="urn:microsoft.com/office/officeart/2005/8/layout/vList2"/>
    <dgm:cxn modelId="{DE99845B-8838-43C5-A141-84343DCFE90B}" srcId="{0EBA347B-F2D1-4945-BE3D-AC88281A0AF5}" destId="{B6DC254A-8BFD-4505-BEB2-75D16BDEC1C0}" srcOrd="1" destOrd="0" parTransId="{A9C41EDE-674F-486C-BA9C-9B8D3B770F06}" sibTransId="{4347C16C-4773-4F50-AC69-315802A568B5}"/>
    <dgm:cxn modelId="{407E5E72-5B10-4CFE-AA87-900345EE1A00}" type="presOf" srcId="{0EBA347B-F2D1-4945-BE3D-AC88281A0AF5}" destId="{F2F73C50-4988-47AF-938C-C4C90877229A}" srcOrd="0" destOrd="0" presId="urn:microsoft.com/office/officeart/2005/8/layout/vList2"/>
    <dgm:cxn modelId="{8EE9C982-6A6B-4F04-B1FF-9831FAE5AE32}" srcId="{0EBA347B-F2D1-4945-BE3D-AC88281A0AF5}" destId="{50DE89F9-99F8-4BEE-9256-143486F55329}" srcOrd="3" destOrd="0" parTransId="{52D59589-1692-41B8-8968-667A978C04C9}" sibTransId="{D5D31262-4D40-42FF-B98C-0968855B0ADE}"/>
    <dgm:cxn modelId="{412749DF-67FF-4FC4-9A87-D30D35974ECB}" srcId="{059E9A60-98A6-4BCB-BBE7-40DC58686561}" destId="{0EBA347B-F2D1-4945-BE3D-AC88281A0AF5}" srcOrd="0" destOrd="0" parTransId="{F09FE15F-52BE-4A26-9164-7EA3B3819337}" sibTransId="{AFD16FB7-4EDE-45DC-9D7C-D62FEDCDDE20}"/>
    <dgm:cxn modelId="{90AAB651-E3C4-47B0-B28E-BC46B6A332A4}" type="presOf" srcId="{50DE89F9-99F8-4BEE-9256-143486F55329}" destId="{F2F73C50-4988-47AF-938C-C4C90877229A}" srcOrd="0" destOrd="4" presId="urn:microsoft.com/office/officeart/2005/8/layout/vList2"/>
    <dgm:cxn modelId="{3D56AAD9-D341-44F1-A18D-C5197F57A135}" srcId="{B480DF5D-9B69-4819-8E8C-067833369D03}" destId="{059E9A60-98A6-4BCB-BBE7-40DC58686561}" srcOrd="0" destOrd="0" parTransId="{04071B34-4D62-4C04-99C8-53613AA9AE44}" sibTransId="{AF5C35F5-1A16-443F-ABB4-ABB6B9207877}"/>
    <dgm:cxn modelId="{8D6171DE-FBF1-461A-B176-B3419E1E3E1F}" type="presOf" srcId="{9570F3F9-1FBD-4ED0-8693-4C398BA7E81A}" destId="{F2F73C50-4988-47AF-938C-C4C90877229A}" srcOrd="0" destOrd="5" presId="urn:microsoft.com/office/officeart/2005/8/layout/vList2"/>
    <dgm:cxn modelId="{E80FD782-7FE7-4310-8ED6-DDC0D748ADB8}" type="presOf" srcId="{B6DC254A-8BFD-4505-BEB2-75D16BDEC1C0}" destId="{F2F73C50-4988-47AF-938C-C4C90877229A}" srcOrd="0" destOrd="2" presId="urn:microsoft.com/office/officeart/2005/8/layout/vList2"/>
    <dgm:cxn modelId="{1928455B-1C9C-4FEE-AB9D-6E59EAD89149}" type="presOf" srcId="{AAC5D8A2-8C26-4B65-B64A-018CF895DA36}" destId="{F2F73C50-4988-47AF-938C-C4C90877229A}" srcOrd="0" destOrd="3" presId="urn:microsoft.com/office/officeart/2005/8/layout/vList2"/>
    <dgm:cxn modelId="{1ECF6E33-817E-48B7-AC2A-33ACB293E058}" type="presParOf" srcId="{4B65BD02-CCC2-466D-9E9E-3AC371447B5A}" destId="{9C2568BE-6168-4ACE-980D-A2B9B298092C}" srcOrd="0" destOrd="0" presId="urn:microsoft.com/office/officeart/2005/8/layout/vList2"/>
    <dgm:cxn modelId="{829D1157-6FC7-41F8-87E0-85EF059837D8}" type="presParOf" srcId="{4B65BD02-CCC2-466D-9E9E-3AC371447B5A}" destId="{F2F73C50-4988-47AF-938C-C4C90877229A}" srcOrd="1" destOrd="0" presId="urn:microsoft.com/office/officeart/2005/8/layout/vList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480DF5D-9B69-4819-8E8C-067833369D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9E9A60-98A6-4BCB-BBE7-40DC58686561}">
      <dgm:prSet custT="1"/>
      <dgm:spPr>
        <a:solidFill>
          <a:schemeClr val="tx1">
            <a:lumMod val="90000"/>
            <a:lumOff val="10000"/>
            <a:alpha val="75000"/>
          </a:schemeClr>
        </a:solidFill>
      </dgm:spPr>
      <dgm:t>
        <a:bodyPr bIns="73152"/>
        <a:lstStyle/>
        <a:p>
          <a:pPr algn="ctr" rtl="0"/>
          <a:r>
            <a:rPr lang="en-US" sz="3200" dirty="0" smtClean="0"/>
            <a:t>Remedies for Breach by Landlord</a:t>
          </a:r>
          <a:endParaRPr lang="en-US" sz="3200" dirty="0"/>
        </a:p>
      </dgm:t>
    </dgm:pt>
    <dgm:pt modelId="{04071B34-4D62-4C04-99C8-53613AA9AE44}" type="parTrans" cxnId="{3D56AAD9-D341-44F1-A18D-C5197F57A135}">
      <dgm:prSet/>
      <dgm:spPr/>
      <dgm:t>
        <a:bodyPr/>
        <a:lstStyle/>
        <a:p>
          <a:endParaRPr lang="en-US"/>
        </a:p>
      </dgm:t>
    </dgm:pt>
    <dgm:pt modelId="{AF5C35F5-1A16-443F-ABB4-ABB6B9207877}" type="sibTrans" cxnId="{3D56AAD9-D341-44F1-A18D-C5197F57A135}">
      <dgm:prSet/>
      <dgm:spPr/>
      <dgm:t>
        <a:bodyPr/>
        <a:lstStyle/>
        <a:p>
          <a:endParaRPr lang="en-US"/>
        </a:p>
      </dgm:t>
    </dgm:pt>
    <dgm:pt modelId="{B1582F7F-A4C0-4136-9F6C-B5C2546ED218}">
      <dgm:prSet custT="1"/>
      <dgm:spPr>
        <a:noFill/>
      </dgm:spPr>
      <dgm:t>
        <a:bodyPr bIns="73152"/>
        <a:lstStyle/>
        <a:p>
          <a:pPr rtl="0"/>
          <a:r>
            <a:rPr lang="en-US" sz="2000" b="1" dirty="0" smtClean="0"/>
            <a:t>Repair and Deduct: </a:t>
          </a:r>
          <a:r>
            <a:rPr lang="en-US" sz="1900" dirty="0" smtClean="0"/>
            <a:t>Repair or procure essential services and deduct cost from rent</a:t>
          </a:r>
          <a:endParaRPr lang="en-US" sz="2000" b="1" dirty="0"/>
        </a:p>
      </dgm:t>
    </dgm:pt>
    <dgm:pt modelId="{2312F407-5F5A-41DF-8823-DEFE81F9D45D}" type="parTrans" cxnId="{09B39438-F1C5-4F68-980F-7232372CCCDC}">
      <dgm:prSet/>
      <dgm:spPr/>
      <dgm:t>
        <a:bodyPr/>
        <a:lstStyle/>
        <a:p>
          <a:endParaRPr lang="en-US"/>
        </a:p>
      </dgm:t>
    </dgm:pt>
    <dgm:pt modelId="{D09120A8-9972-41E6-A475-A50A7C95DB71}" type="sibTrans" cxnId="{09B39438-F1C5-4F68-980F-7232372CCCDC}">
      <dgm:prSet/>
      <dgm:spPr/>
      <dgm:t>
        <a:bodyPr/>
        <a:lstStyle/>
        <a:p>
          <a:endParaRPr lang="en-US"/>
        </a:p>
      </dgm:t>
    </dgm:pt>
    <dgm:pt modelId="{B8FD696D-949C-4897-AEC7-4F3D03811DFA}">
      <dgm:prSet custT="1"/>
      <dgm:spPr>
        <a:noFill/>
      </dgm:spPr>
      <dgm:t>
        <a:bodyPr/>
        <a:lstStyle/>
        <a:p>
          <a:pPr rtl="0"/>
          <a:r>
            <a:rPr lang="en-US" sz="2000" b="1" dirty="0" smtClean="0"/>
            <a:t>Collect Money Damages: </a:t>
          </a:r>
          <a:r>
            <a:rPr lang="en-US" sz="2000" dirty="0" smtClean="0"/>
            <a:t>Tenant may recover damages for noncompliance with the lease</a:t>
          </a:r>
          <a:endParaRPr lang="en-US" sz="2000" b="1" dirty="0"/>
        </a:p>
      </dgm:t>
    </dgm:pt>
    <dgm:pt modelId="{4A772F3A-4C56-4281-AEE9-41323B07583E}" type="parTrans" cxnId="{D5D1B8F6-BC86-4BBA-9DA7-3D9EA6D2A0B0}">
      <dgm:prSet/>
      <dgm:spPr/>
      <dgm:t>
        <a:bodyPr/>
        <a:lstStyle/>
        <a:p>
          <a:endParaRPr lang="en-US"/>
        </a:p>
      </dgm:t>
    </dgm:pt>
    <dgm:pt modelId="{7EFB144A-8906-44E5-B494-4A762A5F6B8C}" type="sibTrans" cxnId="{D5D1B8F6-BC86-4BBA-9DA7-3D9EA6D2A0B0}">
      <dgm:prSet/>
      <dgm:spPr/>
      <dgm:t>
        <a:bodyPr/>
        <a:lstStyle/>
        <a:p>
          <a:endParaRPr lang="en-US"/>
        </a:p>
      </dgm:t>
    </dgm:pt>
    <dgm:pt modelId="{180F4388-2AAA-4292-8840-E6E8F0E32D4F}">
      <dgm:prSet custT="1"/>
      <dgm:spPr/>
      <dgm:t>
        <a:bodyPr/>
        <a:lstStyle/>
        <a:p>
          <a:pPr rtl="0"/>
          <a:r>
            <a:rPr lang="en-US" sz="2000" b="1" dirty="0" smtClean="0"/>
            <a:t>Terminate the lease </a:t>
          </a:r>
          <a:r>
            <a:rPr lang="en-US" sz="2000" b="0" dirty="0" smtClean="0"/>
            <a:t>where the breach materially affects health and safety.</a:t>
          </a:r>
          <a:endParaRPr lang="en-US" sz="2000" b="1" dirty="0"/>
        </a:p>
      </dgm:t>
    </dgm:pt>
    <dgm:pt modelId="{0F0A8617-2BDE-42B4-96B8-4C65D10DBB50}" type="parTrans" cxnId="{8D81CC6B-488D-44E5-A584-C5C21EE8CE09}">
      <dgm:prSet/>
      <dgm:spPr/>
      <dgm:t>
        <a:bodyPr/>
        <a:lstStyle/>
        <a:p>
          <a:endParaRPr lang="en-US"/>
        </a:p>
      </dgm:t>
    </dgm:pt>
    <dgm:pt modelId="{B12CB7F2-7970-4DE8-8F7D-F3E062343A81}" type="sibTrans" cxnId="{8D81CC6B-488D-44E5-A584-C5C21EE8CE09}">
      <dgm:prSet/>
      <dgm:spPr/>
      <dgm:t>
        <a:bodyPr/>
        <a:lstStyle/>
        <a:p>
          <a:endParaRPr lang="en-US"/>
        </a:p>
      </dgm:t>
    </dgm:pt>
    <dgm:pt modelId="{F34EA0D4-2CB5-4AFF-A27C-E7DB79D01EE4}">
      <dgm:prSet custT="1"/>
      <dgm:spPr/>
      <dgm:t>
        <a:bodyPr/>
        <a:lstStyle/>
        <a:p>
          <a:pPr rtl="0"/>
          <a:r>
            <a:rPr lang="en-US" sz="1200" dirty="0" smtClean="0"/>
            <a:t>URLTA §§ 4.101, 4.103, 4.104</a:t>
          </a:r>
          <a:endParaRPr lang="en-US" sz="1200" b="1" dirty="0"/>
        </a:p>
      </dgm:t>
    </dgm:pt>
    <dgm:pt modelId="{A9F6AC69-70CA-4F27-A4F0-5AA08B39608A}" type="parTrans" cxnId="{A7FA632E-91BF-4D1B-9807-4825530CA3B7}">
      <dgm:prSet/>
      <dgm:spPr/>
      <dgm:t>
        <a:bodyPr/>
        <a:lstStyle/>
        <a:p>
          <a:endParaRPr lang="en-US"/>
        </a:p>
      </dgm:t>
    </dgm:pt>
    <dgm:pt modelId="{ADC3448A-EA66-4885-9C79-9DB474752BBC}" type="sibTrans" cxnId="{A7FA632E-91BF-4D1B-9807-4825530CA3B7}">
      <dgm:prSet/>
      <dgm:spPr/>
      <dgm:t>
        <a:bodyPr/>
        <a:lstStyle/>
        <a:p>
          <a:endParaRPr lang="en-US"/>
        </a:p>
      </dgm:t>
    </dgm:pt>
    <dgm:pt modelId="{DA8E8D44-F0A7-4E71-97A7-FA31E431E6E8}">
      <dgm:prSet custT="1"/>
      <dgm:spPr/>
      <dgm:t>
        <a:bodyPr/>
        <a:lstStyle/>
        <a:p>
          <a:pPr rtl="0"/>
          <a:endParaRPr lang="en-US" sz="1000" b="1" dirty="0"/>
        </a:p>
      </dgm:t>
    </dgm:pt>
    <dgm:pt modelId="{99E63EA1-EAA1-485C-BCBE-439F5712D09B}" type="parTrans" cxnId="{90647878-71AB-48D1-93A3-38C68E6D753B}">
      <dgm:prSet/>
      <dgm:spPr/>
      <dgm:t>
        <a:bodyPr/>
        <a:lstStyle/>
        <a:p>
          <a:endParaRPr lang="en-US"/>
        </a:p>
      </dgm:t>
    </dgm:pt>
    <dgm:pt modelId="{4CFDA242-4EC8-4BCD-AE82-BC16B15D0D6B}" type="sibTrans" cxnId="{90647878-71AB-48D1-93A3-38C68E6D753B}">
      <dgm:prSet/>
      <dgm:spPr/>
      <dgm:t>
        <a:bodyPr/>
        <a:lstStyle/>
        <a:p>
          <a:endParaRPr lang="en-US"/>
        </a:p>
      </dgm:t>
    </dgm:pt>
    <dgm:pt modelId="{780C2A69-9D3D-40D5-93F8-A2F5F7FCF71B}">
      <dgm:prSet custT="1"/>
      <dgm:spPr>
        <a:noFill/>
      </dgm:spPr>
      <dgm:t>
        <a:bodyPr bIns="73152"/>
        <a:lstStyle/>
        <a:p>
          <a:pPr rtl="0"/>
          <a:r>
            <a:rPr lang="en-US" sz="2000" b="1" dirty="0" smtClean="0"/>
            <a:t>Where a landlord fails to make repairs, after giving </a:t>
          </a:r>
          <a:r>
            <a:rPr lang="en-US" sz="2000" b="1" u="sng" dirty="0" smtClean="0"/>
            <a:t>required</a:t>
          </a:r>
          <a:r>
            <a:rPr lang="en-US" sz="2000" b="1" dirty="0" smtClean="0"/>
            <a:t> notice, a tenant may:</a:t>
          </a:r>
          <a:endParaRPr lang="en-US" sz="2000" b="1" dirty="0"/>
        </a:p>
      </dgm:t>
    </dgm:pt>
    <dgm:pt modelId="{0B31D5FE-9D18-4E4F-BCB9-B9147AA9FD94}" type="parTrans" cxnId="{02FADD32-9D74-464E-9298-99C2CB515922}">
      <dgm:prSet/>
      <dgm:spPr/>
      <dgm:t>
        <a:bodyPr/>
        <a:lstStyle/>
        <a:p>
          <a:endParaRPr lang="en-US"/>
        </a:p>
      </dgm:t>
    </dgm:pt>
    <dgm:pt modelId="{86BDC82D-0E87-4EC2-B0CB-066CF0ACE2FE}" type="sibTrans" cxnId="{02FADD32-9D74-464E-9298-99C2CB515922}">
      <dgm:prSet/>
      <dgm:spPr/>
      <dgm:t>
        <a:bodyPr/>
        <a:lstStyle/>
        <a:p>
          <a:endParaRPr lang="en-US"/>
        </a:p>
      </dgm:t>
    </dgm:pt>
    <dgm:pt modelId="{21F0021A-E30D-4967-BEC0-664A16D1D4EE}">
      <dgm:prSet custT="1"/>
      <dgm:spPr>
        <a:noFill/>
      </dgm:spPr>
      <dgm:t>
        <a:bodyPr bIns="73152"/>
        <a:lstStyle/>
        <a:p>
          <a:pPr rtl="0"/>
          <a:endParaRPr lang="en-US" sz="900" b="1" dirty="0"/>
        </a:p>
      </dgm:t>
    </dgm:pt>
    <dgm:pt modelId="{73C36EC6-4D6A-45ED-B386-1D420E075BD9}" type="parTrans" cxnId="{8F8BDBC7-D483-4D44-AAA6-73B011E09092}">
      <dgm:prSet/>
      <dgm:spPr/>
    </dgm:pt>
    <dgm:pt modelId="{589C07C8-6C9E-47D8-A0CC-EF915803FA5A}" type="sibTrans" cxnId="{8F8BDBC7-D483-4D44-AAA6-73B011E09092}">
      <dgm:prSet/>
      <dgm:spPr/>
    </dgm:pt>
    <dgm:pt modelId="{1FE5BD7C-4BCD-4CC9-A8E3-D884DC19A208}">
      <dgm:prSet custT="1"/>
      <dgm:spPr>
        <a:noFill/>
      </dgm:spPr>
      <dgm:t>
        <a:bodyPr bIns="73152"/>
        <a:lstStyle/>
        <a:p>
          <a:pPr rtl="0"/>
          <a:endParaRPr lang="en-US" sz="2000" b="1" dirty="0"/>
        </a:p>
      </dgm:t>
    </dgm:pt>
    <dgm:pt modelId="{5F61F288-978E-4603-9974-C7B85C3AC18F}" type="parTrans" cxnId="{75B2E0DE-8D07-4AAA-9A98-8806504E1618}">
      <dgm:prSet/>
      <dgm:spPr/>
    </dgm:pt>
    <dgm:pt modelId="{6553C894-5E8E-4AEA-B424-331C3F575C80}" type="sibTrans" cxnId="{75B2E0DE-8D07-4AAA-9A98-8806504E1618}">
      <dgm:prSet/>
      <dgm:spPr/>
    </dgm:pt>
    <dgm:pt modelId="{4B65BD02-CCC2-466D-9E9E-3AC371447B5A}" type="pres">
      <dgm:prSet presAssocID="{B480DF5D-9B69-4819-8E8C-067833369D03}" presName="linear" presStyleCnt="0">
        <dgm:presLayoutVars>
          <dgm:animLvl val="lvl"/>
          <dgm:resizeHandles val="exact"/>
        </dgm:presLayoutVars>
      </dgm:prSet>
      <dgm:spPr/>
      <dgm:t>
        <a:bodyPr/>
        <a:lstStyle/>
        <a:p>
          <a:endParaRPr lang="en-US"/>
        </a:p>
      </dgm:t>
    </dgm:pt>
    <dgm:pt modelId="{9C2568BE-6168-4ACE-980D-A2B9B298092C}" type="pres">
      <dgm:prSet presAssocID="{059E9A60-98A6-4BCB-BBE7-40DC58686561}" presName="parentText" presStyleLbl="node1" presStyleIdx="0" presStyleCnt="1" custScaleY="443232" custLinFactNeighborX="-221" custLinFactNeighborY="-33430">
        <dgm:presLayoutVars>
          <dgm:chMax val="0"/>
          <dgm:bulletEnabled val="1"/>
        </dgm:presLayoutVars>
      </dgm:prSet>
      <dgm:spPr/>
      <dgm:t>
        <a:bodyPr/>
        <a:lstStyle/>
        <a:p>
          <a:endParaRPr lang="en-US"/>
        </a:p>
      </dgm:t>
    </dgm:pt>
    <dgm:pt modelId="{F2F73C50-4988-47AF-938C-C4C90877229A}" type="pres">
      <dgm:prSet presAssocID="{059E9A60-98A6-4BCB-BBE7-40DC58686561}" presName="childText" presStyleLbl="revTx" presStyleIdx="0" presStyleCnt="1" custScaleY="138266" custLinFactNeighborX="-882" custLinFactNeighborY="78379">
        <dgm:presLayoutVars>
          <dgm:bulletEnabled val="1"/>
        </dgm:presLayoutVars>
      </dgm:prSet>
      <dgm:spPr/>
      <dgm:t>
        <a:bodyPr/>
        <a:lstStyle/>
        <a:p>
          <a:endParaRPr lang="en-US"/>
        </a:p>
      </dgm:t>
    </dgm:pt>
  </dgm:ptLst>
  <dgm:cxnLst>
    <dgm:cxn modelId="{7896E8D3-763B-4F32-8F6B-2E822F58ACA7}" type="presOf" srcId="{21F0021A-E30D-4967-BEC0-664A16D1D4EE}" destId="{F2F73C50-4988-47AF-938C-C4C90877229A}" srcOrd="0" destOrd="2" presId="urn:microsoft.com/office/officeart/2005/8/layout/vList2"/>
    <dgm:cxn modelId="{3DC65A61-0F77-4CA3-9E70-3D52E58D8198}" type="presOf" srcId="{180F4388-2AAA-4292-8840-E6E8F0E32D4F}" destId="{F2F73C50-4988-47AF-938C-C4C90877229A}" srcOrd="0" destOrd="5" presId="urn:microsoft.com/office/officeart/2005/8/layout/vList2"/>
    <dgm:cxn modelId="{90647878-71AB-48D1-93A3-38C68E6D753B}" srcId="{059E9A60-98A6-4BCB-BBE7-40DC58686561}" destId="{DA8E8D44-F0A7-4E71-97A7-FA31E431E6E8}" srcOrd="6" destOrd="0" parTransId="{99E63EA1-EAA1-485C-BCBE-439F5712D09B}" sibTransId="{4CFDA242-4EC8-4BCD-AE82-BC16B15D0D6B}"/>
    <dgm:cxn modelId="{CA9E9863-4A2B-49D9-AB18-117AC876A222}" type="presOf" srcId="{059E9A60-98A6-4BCB-BBE7-40DC58686561}" destId="{9C2568BE-6168-4ACE-980D-A2B9B298092C}" srcOrd="0" destOrd="0" presId="urn:microsoft.com/office/officeart/2005/8/layout/vList2"/>
    <dgm:cxn modelId="{C6D2D528-4B6D-4E1C-BF7A-811D74F11ED3}" type="presOf" srcId="{B480DF5D-9B69-4819-8E8C-067833369D03}" destId="{4B65BD02-CCC2-466D-9E9E-3AC371447B5A}" srcOrd="0" destOrd="0" presId="urn:microsoft.com/office/officeart/2005/8/layout/vList2"/>
    <dgm:cxn modelId="{02FADD32-9D74-464E-9298-99C2CB515922}" srcId="{059E9A60-98A6-4BCB-BBE7-40DC58686561}" destId="{780C2A69-9D3D-40D5-93F8-A2F5F7FCF71B}" srcOrd="1" destOrd="0" parTransId="{0B31D5FE-9D18-4E4F-BCB9-B9147AA9FD94}" sibTransId="{86BDC82D-0E87-4EC2-B0CB-066CF0ACE2FE}"/>
    <dgm:cxn modelId="{A7E26AFC-5935-4969-967D-F13375814A36}" type="presOf" srcId="{B8FD696D-949C-4897-AEC7-4F3D03811DFA}" destId="{F2F73C50-4988-47AF-938C-C4C90877229A}" srcOrd="0" destOrd="4" presId="urn:microsoft.com/office/officeart/2005/8/layout/vList2"/>
    <dgm:cxn modelId="{8D81CC6B-488D-44E5-A584-C5C21EE8CE09}" srcId="{059E9A60-98A6-4BCB-BBE7-40DC58686561}" destId="{180F4388-2AAA-4292-8840-E6E8F0E32D4F}" srcOrd="5" destOrd="0" parTransId="{0F0A8617-2BDE-42B4-96B8-4C65D10DBB50}" sibTransId="{B12CB7F2-7970-4DE8-8F7D-F3E062343A81}"/>
    <dgm:cxn modelId="{09B39438-F1C5-4F68-980F-7232372CCCDC}" srcId="{059E9A60-98A6-4BCB-BBE7-40DC58686561}" destId="{B1582F7F-A4C0-4136-9F6C-B5C2546ED218}" srcOrd="3" destOrd="0" parTransId="{2312F407-5F5A-41DF-8823-DEFE81F9D45D}" sibTransId="{D09120A8-9972-41E6-A475-A50A7C95DB71}"/>
    <dgm:cxn modelId="{8F8BDBC7-D483-4D44-AAA6-73B011E09092}" srcId="{059E9A60-98A6-4BCB-BBE7-40DC58686561}" destId="{21F0021A-E30D-4967-BEC0-664A16D1D4EE}" srcOrd="2" destOrd="0" parTransId="{73C36EC6-4D6A-45ED-B386-1D420E075BD9}" sibTransId="{589C07C8-6C9E-47D8-A0CC-EF915803FA5A}"/>
    <dgm:cxn modelId="{D5D1B8F6-BC86-4BBA-9DA7-3D9EA6D2A0B0}" srcId="{059E9A60-98A6-4BCB-BBE7-40DC58686561}" destId="{B8FD696D-949C-4897-AEC7-4F3D03811DFA}" srcOrd="4" destOrd="0" parTransId="{4A772F3A-4C56-4281-AEE9-41323B07583E}" sibTransId="{7EFB144A-8906-44E5-B494-4A762A5F6B8C}"/>
    <dgm:cxn modelId="{4DAD2B13-AF03-4398-9319-95312BA18CD1}" type="presOf" srcId="{780C2A69-9D3D-40D5-93F8-A2F5F7FCF71B}" destId="{F2F73C50-4988-47AF-938C-C4C90877229A}" srcOrd="0" destOrd="1" presId="urn:microsoft.com/office/officeart/2005/8/layout/vList2"/>
    <dgm:cxn modelId="{FD40CAA4-E9E4-4BB9-B1B9-7E6BD74E82EE}" type="presOf" srcId="{B1582F7F-A4C0-4136-9F6C-B5C2546ED218}" destId="{F2F73C50-4988-47AF-938C-C4C90877229A}" srcOrd="0" destOrd="3" presId="urn:microsoft.com/office/officeart/2005/8/layout/vList2"/>
    <dgm:cxn modelId="{F8F5D6F7-5B54-47D1-B443-80D4D55E8241}" type="presOf" srcId="{DA8E8D44-F0A7-4E71-97A7-FA31E431E6E8}" destId="{F2F73C50-4988-47AF-938C-C4C90877229A}" srcOrd="0" destOrd="6" presId="urn:microsoft.com/office/officeart/2005/8/layout/vList2"/>
    <dgm:cxn modelId="{16FC03E2-9900-4ADD-9A79-2511F29BC63F}" type="presOf" srcId="{F34EA0D4-2CB5-4AFF-A27C-E7DB79D01EE4}" destId="{F2F73C50-4988-47AF-938C-C4C90877229A}" srcOrd="0" destOrd="7" presId="urn:microsoft.com/office/officeart/2005/8/layout/vList2"/>
    <dgm:cxn modelId="{A7FA632E-91BF-4D1B-9807-4825530CA3B7}" srcId="{059E9A60-98A6-4BCB-BBE7-40DC58686561}" destId="{F34EA0D4-2CB5-4AFF-A27C-E7DB79D01EE4}" srcOrd="7" destOrd="0" parTransId="{A9F6AC69-70CA-4F27-A4F0-5AA08B39608A}" sibTransId="{ADC3448A-EA66-4885-9C79-9DB474752BBC}"/>
    <dgm:cxn modelId="{3D56AAD9-D341-44F1-A18D-C5197F57A135}" srcId="{B480DF5D-9B69-4819-8E8C-067833369D03}" destId="{059E9A60-98A6-4BCB-BBE7-40DC58686561}" srcOrd="0" destOrd="0" parTransId="{04071B34-4D62-4C04-99C8-53613AA9AE44}" sibTransId="{AF5C35F5-1A16-443F-ABB4-ABB6B9207877}"/>
    <dgm:cxn modelId="{75B2E0DE-8D07-4AAA-9A98-8806504E1618}" srcId="{059E9A60-98A6-4BCB-BBE7-40DC58686561}" destId="{1FE5BD7C-4BCD-4CC9-A8E3-D884DC19A208}" srcOrd="0" destOrd="0" parTransId="{5F61F288-978E-4603-9974-C7B85C3AC18F}" sibTransId="{6553C894-5E8E-4AEA-B424-331C3F575C80}"/>
    <dgm:cxn modelId="{F8AB6D55-275B-4333-9626-E812190FBCCE}" type="presOf" srcId="{1FE5BD7C-4BCD-4CC9-A8E3-D884DC19A208}" destId="{F2F73C50-4988-47AF-938C-C4C90877229A}" srcOrd="0" destOrd="0" presId="urn:microsoft.com/office/officeart/2005/8/layout/vList2"/>
    <dgm:cxn modelId="{D1131DB9-B381-4583-89C6-B7CC3286CB90}" type="presParOf" srcId="{4B65BD02-CCC2-466D-9E9E-3AC371447B5A}" destId="{9C2568BE-6168-4ACE-980D-A2B9B298092C}" srcOrd="0" destOrd="0" presId="urn:microsoft.com/office/officeart/2005/8/layout/vList2"/>
    <dgm:cxn modelId="{4ECA2B76-17BB-46CD-AA63-1CB6C0C9F993}" type="presParOf" srcId="{4B65BD02-CCC2-466D-9E9E-3AC371447B5A}" destId="{F2F73C50-4988-47AF-938C-C4C90877229A}" srcOrd="1" destOrd="0" presId="urn:microsoft.com/office/officeart/2005/8/layout/vList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480DF5D-9B69-4819-8E8C-067833369D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8BA06FB-74A4-4E60-ACCA-54A90CB16D63}">
      <dgm:prSet custT="1"/>
      <dgm:spPr>
        <a:solidFill>
          <a:schemeClr val="tx1">
            <a:lumMod val="90000"/>
            <a:lumOff val="10000"/>
            <a:alpha val="75000"/>
          </a:schemeClr>
        </a:solidFill>
      </dgm:spPr>
      <dgm:t>
        <a:bodyPr bIns="73152"/>
        <a:lstStyle/>
        <a:p>
          <a:pPr algn="ctr" rtl="0"/>
          <a:r>
            <a:rPr lang="en-US" sz="3200" dirty="0" smtClean="0"/>
            <a:t>Defense to an Eviction Lawsuit</a:t>
          </a:r>
          <a:endParaRPr lang="en-US" sz="3200" dirty="0"/>
        </a:p>
      </dgm:t>
    </dgm:pt>
    <dgm:pt modelId="{46F40BFC-171F-45AB-BA65-E2CCA4923136}" type="sibTrans" cxnId="{A6B00CB1-A1C4-4A53-932D-BC5C02C1E8BC}">
      <dgm:prSet/>
      <dgm:spPr/>
      <dgm:t>
        <a:bodyPr/>
        <a:lstStyle/>
        <a:p>
          <a:endParaRPr lang="en-US"/>
        </a:p>
      </dgm:t>
    </dgm:pt>
    <dgm:pt modelId="{0287A712-69B7-4BBA-A621-D8D951FF859E}" type="parTrans" cxnId="{A6B00CB1-A1C4-4A53-932D-BC5C02C1E8BC}">
      <dgm:prSet/>
      <dgm:spPr/>
      <dgm:t>
        <a:bodyPr/>
        <a:lstStyle/>
        <a:p>
          <a:endParaRPr lang="en-US"/>
        </a:p>
      </dgm:t>
    </dgm:pt>
    <dgm:pt modelId="{496D855D-86A5-4CD8-9264-43FB7696E67D}">
      <dgm:prSet custT="1"/>
      <dgm:spPr/>
      <dgm:t>
        <a:bodyPr/>
        <a:lstStyle/>
        <a:p>
          <a:pPr rtl="0"/>
          <a:r>
            <a:rPr lang="en-US" sz="2200" b="1" dirty="0" smtClean="0">
              <a:solidFill>
                <a:schemeClr val="tx1">
                  <a:lumMod val="90000"/>
                  <a:lumOff val="10000"/>
                </a:schemeClr>
              </a:solidFill>
            </a:rPr>
            <a:t>In an eviction lawsuit for nonpayment of rent, tenant may:</a:t>
          </a:r>
          <a:endParaRPr lang="en-US" sz="2200" b="1" dirty="0">
            <a:solidFill>
              <a:schemeClr val="tx1">
                <a:lumMod val="90000"/>
                <a:lumOff val="10000"/>
              </a:schemeClr>
            </a:solidFill>
          </a:endParaRPr>
        </a:p>
      </dgm:t>
    </dgm:pt>
    <dgm:pt modelId="{78C25E50-7A0D-4DC4-8B4B-74DEBE1C8A82}" type="parTrans" cxnId="{CA0BF6FA-36DD-4C01-AEC6-EF4B75E7B844}">
      <dgm:prSet/>
      <dgm:spPr/>
      <dgm:t>
        <a:bodyPr/>
        <a:lstStyle/>
        <a:p>
          <a:endParaRPr lang="en-US"/>
        </a:p>
      </dgm:t>
    </dgm:pt>
    <dgm:pt modelId="{90484980-2C1C-473F-A8F6-A5C3DC25264B}" type="sibTrans" cxnId="{CA0BF6FA-36DD-4C01-AEC6-EF4B75E7B844}">
      <dgm:prSet/>
      <dgm:spPr/>
      <dgm:t>
        <a:bodyPr/>
        <a:lstStyle/>
        <a:p>
          <a:endParaRPr lang="en-US"/>
        </a:p>
      </dgm:t>
    </dgm:pt>
    <dgm:pt modelId="{7FD8E015-793A-42C8-BC3E-C6C440A453AC}">
      <dgm:prSet custT="1"/>
      <dgm:spPr/>
      <dgm:t>
        <a:bodyPr/>
        <a:lstStyle/>
        <a:p>
          <a:pPr rtl="0"/>
          <a:endParaRPr lang="en-US" sz="2000" b="1" dirty="0">
            <a:solidFill>
              <a:schemeClr val="tx1">
                <a:lumMod val="90000"/>
                <a:lumOff val="10000"/>
              </a:schemeClr>
            </a:solidFill>
          </a:endParaRPr>
        </a:p>
      </dgm:t>
    </dgm:pt>
    <dgm:pt modelId="{56A318D2-2A74-4D96-AB8B-C876C0025827}" type="parTrans" cxnId="{AE85B271-893E-416F-9EBF-576E7C82D6E0}">
      <dgm:prSet/>
      <dgm:spPr/>
      <dgm:t>
        <a:bodyPr/>
        <a:lstStyle/>
        <a:p>
          <a:endParaRPr lang="en-US"/>
        </a:p>
      </dgm:t>
    </dgm:pt>
    <dgm:pt modelId="{ACF19807-AD3E-4881-AA08-8DB27B5F6118}" type="sibTrans" cxnId="{AE85B271-893E-416F-9EBF-576E7C82D6E0}">
      <dgm:prSet/>
      <dgm:spPr/>
      <dgm:t>
        <a:bodyPr/>
        <a:lstStyle/>
        <a:p>
          <a:endParaRPr lang="en-US"/>
        </a:p>
      </dgm:t>
    </dgm:pt>
    <dgm:pt modelId="{1B9D7EF8-1ED2-4BDF-95D6-80CB250F99AE}">
      <dgm:prSet custT="1"/>
      <dgm:spPr/>
      <dgm:t>
        <a:bodyPr/>
        <a:lstStyle/>
        <a:p>
          <a:pPr rtl="0"/>
          <a:r>
            <a:rPr lang="en-US" sz="2000" b="0" dirty="0" smtClean="0">
              <a:solidFill>
                <a:schemeClr val="tx1">
                  <a:lumMod val="90000"/>
                  <a:lumOff val="10000"/>
                </a:schemeClr>
              </a:solidFill>
            </a:rPr>
            <a:t>Counterclaim for any amount owed to tenant based on poor living conditions</a:t>
          </a:r>
          <a:endParaRPr lang="en-US" sz="2000" b="0" dirty="0">
            <a:solidFill>
              <a:schemeClr val="tx1">
                <a:lumMod val="90000"/>
                <a:lumOff val="10000"/>
              </a:schemeClr>
            </a:solidFill>
          </a:endParaRPr>
        </a:p>
      </dgm:t>
    </dgm:pt>
    <dgm:pt modelId="{BE497A36-2C95-441C-981A-B2234ACB3752}" type="parTrans" cxnId="{DDC0D7CC-2C69-4122-BEFD-5552FE883AB5}">
      <dgm:prSet/>
      <dgm:spPr/>
      <dgm:t>
        <a:bodyPr/>
        <a:lstStyle/>
        <a:p>
          <a:endParaRPr lang="en-US"/>
        </a:p>
      </dgm:t>
    </dgm:pt>
    <dgm:pt modelId="{EDC977C4-3A08-4190-84A8-49AC68429A8C}" type="sibTrans" cxnId="{DDC0D7CC-2C69-4122-BEFD-5552FE883AB5}">
      <dgm:prSet/>
      <dgm:spPr/>
      <dgm:t>
        <a:bodyPr/>
        <a:lstStyle/>
        <a:p>
          <a:endParaRPr lang="en-US"/>
        </a:p>
      </dgm:t>
    </dgm:pt>
    <dgm:pt modelId="{2D4C313C-B058-4F28-AFAD-849AFA2F86A5}">
      <dgm:prSet custT="1"/>
      <dgm:spPr/>
      <dgm:t>
        <a:bodyPr/>
        <a:lstStyle/>
        <a:p>
          <a:pPr rtl="0"/>
          <a:r>
            <a:rPr lang="en-US" sz="1200" b="0" dirty="0" smtClean="0">
              <a:solidFill>
                <a:schemeClr val="tx1">
                  <a:lumMod val="90000"/>
                  <a:lumOff val="10000"/>
                </a:schemeClr>
              </a:solidFill>
            </a:rPr>
            <a:t>URLTA § 4.105</a:t>
          </a:r>
          <a:endParaRPr lang="en-US" sz="1200" b="0" dirty="0">
            <a:solidFill>
              <a:schemeClr val="tx1">
                <a:lumMod val="90000"/>
                <a:lumOff val="10000"/>
              </a:schemeClr>
            </a:solidFill>
          </a:endParaRPr>
        </a:p>
      </dgm:t>
    </dgm:pt>
    <dgm:pt modelId="{48ED81C2-1E4B-422D-BCEA-23619801C87F}" type="parTrans" cxnId="{EFF484A0-D300-4914-A771-35BB267FFE3E}">
      <dgm:prSet/>
      <dgm:spPr/>
      <dgm:t>
        <a:bodyPr/>
        <a:lstStyle/>
        <a:p>
          <a:endParaRPr lang="en-US"/>
        </a:p>
      </dgm:t>
    </dgm:pt>
    <dgm:pt modelId="{6EA0D11B-F07F-4379-BBD8-8B7BC62B88BF}" type="sibTrans" cxnId="{EFF484A0-D300-4914-A771-35BB267FFE3E}">
      <dgm:prSet/>
      <dgm:spPr/>
      <dgm:t>
        <a:bodyPr/>
        <a:lstStyle/>
        <a:p>
          <a:endParaRPr lang="en-US"/>
        </a:p>
      </dgm:t>
    </dgm:pt>
    <dgm:pt modelId="{5DD62632-166C-43C0-BACD-B5AC3E29EDB7}">
      <dgm:prSet custT="1"/>
      <dgm:spPr/>
      <dgm:t>
        <a:bodyPr/>
        <a:lstStyle/>
        <a:p>
          <a:pPr rtl="0"/>
          <a:r>
            <a:rPr lang="en-US" sz="2000" b="0" dirty="0" smtClean="0">
              <a:solidFill>
                <a:schemeClr val="tx1">
                  <a:lumMod val="90000"/>
                  <a:lumOff val="10000"/>
                </a:schemeClr>
              </a:solidFill>
            </a:rPr>
            <a:t>If no rent remains due after the counterclaim, tenant may remain in the unit</a:t>
          </a:r>
          <a:endParaRPr lang="en-US" sz="2000" b="0" dirty="0">
            <a:solidFill>
              <a:schemeClr val="tx1">
                <a:lumMod val="90000"/>
                <a:lumOff val="10000"/>
              </a:schemeClr>
            </a:solidFill>
          </a:endParaRPr>
        </a:p>
      </dgm:t>
    </dgm:pt>
    <dgm:pt modelId="{F7670587-5C90-4EBD-9A7C-1681A1251B09}" type="parTrans" cxnId="{DAF77CA6-744D-4C1D-9E79-8F9257A49D43}">
      <dgm:prSet/>
      <dgm:spPr/>
      <dgm:t>
        <a:bodyPr/>
        <a:lstStyle/>
        <a:p>
          <a:endParaRPr lang="en-US"/>
        </a:p>
      </dgm:t>
    </dgm:pt>
    <dgm:pt modelId="{0216A919-698B-4047-810F-7A9D5E630284}" type="sibTrans" cxnId="{DAF77CA6-744D-4C1D-9E79-8F9257A49D43}">
      <dgm:prSet/>
      <dgm:spPr/>
      <dgm:t>
        <a:bodyPr/>
        <a:lstStyle/>
        <a:p>
          <a:endParaRPr lang="en-US"/>
        </a:p>
      </dgm:t>
    </dgm:pt>
    <dgm:pt modelId="{73F1C921-9BFB-436A-90F3-79ACF3C1F133}">
      <dgm:prSet custT="1"/>
      <dgm:spPr/>
      <dgm:t>
        <a:bodyPr/>
        <a:lstStyle/>
        <a:p>
          <a:pPr rtl="0"/>
          <a:endParaRPr lang="en-US" sz="2000" b="0" dirty="0">
            <a:solidFill>
              <a:schemeClr val="tx1">
                <a:lumMod val="90000"/>
                <a:lumOff val="10000"/>
              </a:schemeClr>
            </a:solidFill>
          </a:endParaRPr>
        </a:p>
      </dgm:t>
    </dgm:pt>
    <dgm:pt modelId="{3F49FB6E-3809-41E7-BFAC-C7BF49AF194D}" type="parTrans" cxnId="{4B41B265-F9D5-40E5-89F8-BB92E7294D56}">
      <dgm:prSet/>
      <dgm:spPr/>
    </dgm:pt>
    <dgm:pt modelId="{CCBC7DC0-A3D0-4A0A-95A8-C2672A802C21}" type="sibTrans" cxnId="{4B41B265-F9D5-40E5-89F8-BB92E7294D56}">
      <dgm:prSet/>
      <dgm:spPr/>
    </dgm:pt>
    <dgm:pt modelId="{6F82B359-FBE4-4818-8EEC-51C5BF306474}">
      <dgm:prSet custT="1"/>
      <dgm:spPr/>
      <dgm:t>
        <a:bodyPr/>
        <a:lstStyle/>
        <a:p>
          <a:pPr rtl="0"/>
          <a:endParaRPr lang="en-US" sz="800" b="1" dirty="0">
            <a:solidFill>
              <a:schemeClr val="tx1">
                <a:lumMod val="90000"/>
                <a:lumOff val="10000"/>
              </a:schemeClr>
            </a:solidFill>
          </a:endParaRPr>
        </a:p>
      </dgm:t>
    </dgm:pt>
    <dgm:pt modelId="{73069E5E-30DC-47BA-8D55-DC54D6AFD6C2}" type="parTrans" cxnId="{5782573B-8EE7-4DD6-BB97-3F85AA2B8C42}">
      <dgm:prSet/>
      <dgm:spPr/>
    </dgm:pt>
    <dgm:pt modelId="{B0381C5E-870B-4525-9A43-8F4F7DF8462E}" type="sibTrans" cxnId="{5782573B-8EE7-4DD6-BB97-3F85AA2B8C42}">
      <dgm:prSet/>
      <dgm:spPr/>
    </dgm:pt>
    <dgm:pt modelId="{4B65BD02-CCC2-466D-9E9E-3AC371447B5A}" type="pres">
      <dgm:prSet presAssocID="{B480DF5D-9B69-4819-8E8C-067833369D03}" presName="linear" presStyleCnt="0">
        <dgm:presLayoutVars>
          <dgm:animLvl val="lvl"/>
          <dgm:resizeHandles val="exact"/>
        </dgm:presLayoutVars>
      </dgm:prSet>
      <dgm:spPr/>
      <dgm:t>
        <a:bodyPr/>
        <a:lstStyle/>
        <a:p>
          <a:endParaRPr lang="en-US"/>
        </a:p>
      </dgm:t>
    </dgm:pt>
    <dgm:pt modelId="{A02E9D81-60F5-4B81-B9B2-B23DE16EA9C6}" type="pres">
      <dgm:prSet presAssocID="{78BA06FB-74A4-4E60-ACCA-54A90CB16D63}" presName="parentText" presStyleLbl="node1" presStyleIdx="0" presStyleCnt="1" custScaleY="85100" custLinFactY="-2818" custLinFactNeighborX="1323" custLinFactNeighborY="-100000">
        <dgm:presLayoutVars>
          <dgm:chMax val="0"/>
          <dgm:bulletEnabled val="1"/>
        </dgm:presLayoutVars>
      </dgm:prSet>
      <dgm:spPr/>
      <dgm:t>
        <a:bodyPr/>
        <a:lstStyle/>
        <a:p>
          <a:endParaRPr lang="en-US"/>
        </a:p>
      </dgm:t>
    </dgm:pt>
    <dgm:pt modelId="{4B80B2A3-BE8F-4933-8DB7-BE8538BD77F8}" type="pres">
      <dgm:prSet presAssocID="{78BA06FB-74A4-4E60-ACCA-54A90CB16D63}" presName="childText" presStyleLbl="revTx" presStyleIdx="0" presStyleCnt="1" custScaleY="93963">
        <dgm:presLayoutVars>
          <dgm:bulletEnabled val="1"/>
        </dgm:presLayoutVars>
      </dgm:prSet>
      <dgm:spPr/>
      <dgm:t>
        <a:bodyPr/>
        <a:lstStyle/>
        <a:p>
          <a:endParaRPr lang="en-US"/>
        </a:p>
      </dgm:t>
    </dgm:pt>
  </dgm:ptLst>
  <dgm:cxnLst>
    <dgm:cxn modelId="{A6B00CB1-A1C4-4A53-932D-BC5C02C1E8BC}" srcId="{B480DF5D-9B69-4819-8E8C-067833369D03}" destId="{78BA06FB-74A4-4E60-ACCA-54A90CB16D63}" srcOrd="0" destOrd="0" parTransId="{0287A712-69B7-4BBA-A621-D8D951FF859E}" sibTransId="{46F40BFC-171F-45AB-BA65-E2CCA4923136}"/>
    <dgm:cxn modelId="{8302BEC7-6CC3-4ED7-94EA-CD9C98C04E24}" type="presOf" srcId="{7FD8E015-793A-42C8-BC3E-C6C440A453AC}" destId="{4B80B2A3-BE8F-4933-8DB7-BE8538BD77F8}" srcOrd="0" destOrd="6" presId="urn:microsoft.com/office/officeart/2005/8/layout/vList2"/>
    <dgm:cxn modelId="{4B41B265-F9D5-40E5-89F8-BB92E7294D56}" srcId="{6F82B359-FBE4-4818-8EEC-51C5BF306474}" destId="{73F1C921-9BFB-436A-90F3-79ACF3C1F133}" srcOrd="2" destOrd="0" parTransId="{3F49FB6E-3809-41E7-BFAC-C7BF49AF194D}" sibTransId="{CCBC7DC0-A3D0-4A0A-95A8-C2672A802C21}"/>
    <dgm:cxn modelId="{F127F7F8-EF26-4E40-9EA5-E448DD47DF5B}" type="presOf" srcId="{73F1C921-9BFB-436A-90F3-79ACF3C1F133}" destId="{4B80B2A3-BE8F-4933-8DB7-BE8538BD77F8}" srcOrd="0" destOrd="4" presId="urn:microsoft.com/office/officeart/2005/8/layout/vList2"/>
    <dgm:cxn modelId="{91676118-41FE-4938-BA90-D69B69569343}" type="presOf" srcId="{496D855D-86A5-4CD8-9264-43FB7696E67D}" destId="{4B80B2A3-BE8F-4933-8DB7-BE8538BD77F8}" srcOrd="0" destOrd="0" presId="urn:microsoft.com/office/officeart/2005/8/layout/vList2"/>
    <dgm:cxn modelId="{EFF484A0-D300-4914-A771-35BB267FFE3E}" srcId="{6F82B359-FBE4-4818-8EEC-51C5BF306474}" destId="{2D4C313C-B058-4F28-AFAD-849AFA2F86A5}" srcOrd="3" destOrd="0" parTransId="{48ED81C2-1E4B-422D-BCEA-23619801C87F}" sibTransId="{6EA0D11B-F07F-4379-BBD8-8B7BC62B88BF}"/>
    <dgm:cxn modelId="{B1E91149-671F-45A0-A6A5-80C1A4C757D9}" type="presOf" srcId="{78BA06FB-74A4-4E60-ACCA-54A90CB16D63}" destId="{A02E9D81-60F5-4B81-B9B2-B23DE16EA9C6}" srcOrd="0" destOrd="0" presId="urn:microsoft.com/office/officeart/2005/8/layout/vList2"/>
    <dgm:cxn modelId="{CA0BF6FA-36DD-4C01-AEC6-EF4B75E7B844}" srcId="{78BA06FB-74A4-4E60-ACCA-54A90CB16D63}" destId="{496D855D-86A5-4CD8-9264-43FB7696E67D}" srcOrd="0" destOrd="0" parTransId="{78C25E50-7A0D-4DC4-8B4B-74DEBE1C8A82}" sibTransId="{90484980-2C1C-473F-A8F6-A5C3DC25264B}"/>
    <dgm:cxn modelId="{AE85B271-893E-416F-9EBF-576E7C82D6E0}" srcId="{6F82B359-FBE4-4818-8EEC-51C5BF306474}" destId="{7FD8E015-793A-42C8-BC3E-C6C440A453AC}" srcOrd="4" destOrd="0" parTransId="{56A318D2-2A74-4D96-AB8B-C876C0025827}" sibTransId="{ACF19807-AD3E-4881-AA08-8DB27B5F6118}"/>
    <dgm:cxn modelId="{DDC0D7CC-2C69-4122-BEFD-5552FE883AB5}" srcId="{6F82B359-FBE4-4818-8EEC-51C5BF306474}" destId="{1B9D7EF8-1ED2-4BDF-95D6-80CB250F99AE}" srcOrd="0" destOrd="0" parTransId="{BE497A36-2C95-441C-981A-B2234ACB3752}" sibTransId="{EDC977C4-3A08-4190-84A8-49AC68429A8C}"/>
    <dgm:cxn modelId="{9B27FA83-5C91-425B-9854-74FFDD785AD1}" type="presOf" srcId="{5DD62632-166C-43C0-BACD-B5AC3E29EDB7}" destId="{4B80B2A3-BE8F-4933-8DB7-BE8538BD77F8}" srcOrd="0" destOrd="3" presId="urn:microsoft.com/office/officeart/2005/8/layout/vList2"/>
    <dgm:cxn modelId="{0783F6A5-A0AE-4753-A396-B457FF21969E}" type="presOf" srcId="{1B9D7EF8-1ED2-4BDF-95D6-80CB250F99AE}" destId="{4B80B2A3-BE8F-4933-8DB7-BE8538BD77F8}" srcOrd="0" destOrd="2" presId="urn:microsoft.com/office/officeart/2005/8/layout/vList2"/>
    <dgm:cxn modelId="{5782573B-8EE7-4DD6-BB97-3F85AA2B8C42}" srcId="{78BA06FB-74A4-4E60-ACCA-54A90CB16D63}" destId="{6F82B359-FBE4-4818-8EEC-51C5BF306474}" srcOrd="1" destOrd="0" parTransId="{73069E5E-30DC-47BA-8D55-DC54D6AFD6C2}" sibTransId="{B0381C5E-870B-4525-9A43-8F4F7DF8462E}"/>
    <dgm:cxn modelId="{6DA8F140-2F48-4777-8088-F503C8595D8D}" type="presOf" srcId="{6F82B359-FBE4-4818-8EEC-51C5BF306474}" destId="{4B80B2A3-BE8F-4933-8DB7-BE8538BD77F8}" srcOrd="0" destOrd="1" presId="urn:microsoft.com/office/officeart/2005/8/layout/vList2"/>
    <dgm:cxn modelId="{374B26B9-1946-4073-9A32-608561BC36C7}" type="presOf" srcId="{2D4C313C-B058-4F28-AFAD-849AFA2F86A5}" destId="{4B80B2A3-BE8F-4933-8DB7-BE8538BD77F8}" srcOrd="0" destOrd="5" presId="urn:microsoft.com/office/officeart/2005/8/layout/vList2"/>
    <dgm:cxn modelId="{DAF77CA6-744D-4C1D-9E79-8F9257A49D43}" srcId="{6F82B359-FBE4-4818-8EEC-51C5BF306474}" destId="{5DD62632-166C-43C0-BACD-B5AC3E29EDB7}" srcOrd="1" destOrd="0" parTransId="{F7670587-5C90-4EBD-9A7C-1681A1251B09}" sibTransId="{0216A919-698B-4047-810F-7A9D5E630284}"/>
    <dgm:cxn modelId="{B8E49ED2-4013-4E29-92D8-0FD78677D9E1}" type="presOf" srcId="{B480DF5D-9B69-4819-8E8C-067833369D03}" destId="{4B65BD02-CCC2-466D-9E9E-3AC371447B5A}" srcOrd="0" destOrd="0" presId="urn:microsoft.com/office/officeart/2005/8/layout/vList2"/>
    <dgm:cxn modelId="{8CE3CA45-956D-4DC7-8E75-9F124F3607D4}" type="presParOf" srcId="{4B65BD02-CCC2-466D-9E9E-3AC371447B5A}" destId="{A02E9D81-60F5-4B81-B9B2-B23DE16EA9C6}" srcOrd="0" destOrd="0" presId="urn:microsoft.com/office/officeart/2005/8/layout/vList2"/>
    <dgm:cxn modelId="{B2597E03-2DAB-4AB4-9E4C-143EF9C755F2}" type="presParOf" srcId="{4B65BD02-CCC2-466D-9E9E-3AC371447B5A}" destId="{4B80B2A3-BE8F-4933-8DB7-BE8538BD77F8}" srcOrd="1" destOrd="0" presId="urn:microsoft.com/office/officeart/2005/8/layout/vList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480DF5D-9B69-4819-8E8C-067833369D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FD2CF25-E337-40CF-9247-66AA92E63C7D}">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2200" b="1" dirty="0" smtClean="0">
              <a:solidFill>
                <a:schemeClr val="tx1">
                  <a:lumMod val="90000"/>
                  <a:lumOff val="10000"/>
                </a:schemeClr>
              </a:solidFill>
            </a:rPr>
            <a:t> Landlord may not increase rent, decrease services, file for eviction or threaten to evict in retaliation for a tenant:</a:t>
          </a:r>
          <a:endParaRPr lang="en-US" sz="2200" b="1" dirty="0">
            <a:solidFill>
              <a:schemeClr val="tx1">
                <a:lumMod val="90000"/>
                <a:lumOff val="10000"/>
              </a:schemeClr>
            </a:solidFill>
          </a:endParaRPr>
        </a:p>
      </dgm:t>
    </dgm:pt>
    <dgm:pt modelId="{7DCAACA6-793A-45F7-9F07-8FFB784BD74E}" type="parTrans" cxnId="{4CAD6662-7077-4E4B-9040-354F1B4C2A0F}">
      <dgm:prSet/>
      <dgm:spPr/>
      <dgm:t>
        <a:bodyPr/>
        <a:lstStyle/>
        <a:p>
          <a:endParaRPr lang="en-US"/>
        </a:p>
      </dgm:t>
    </dgm:pt>
    <dgm:pt modelId="{AC1AC951-6A86-4002-9033-FE33D97EA66C}" type="sibTrans" cxnId="{4CAD6662-7077-4E4B-9040-354F1B4C2A0F}">
      <dgm:prSet/>
      <dgm:spPr/>
      <dgm:t>
        <a:bodyPr/>
        <a:lstStyle/>
        <a:p>
          <a:endParaRPr lang="en-US"/>
        </a:p>
      </dgm:t>
    </dgm:pt>
    <dgm:pt modelId="{78BA06FB-74A4-4E60-ACCA-54A90CB16D63}">
      <dgm:prSet custT="1"/>
      <dgm:spPr>
        <a:solidFill>
          <a:schemeClr val="tx1">
            <a:lumMod val="90000"/>
            <a:lumOff val="10000"/>
            <a:alpha val="75000"/>
          </a:schemeClr>
        </a:solidFill>
      </dgm:spPr>
      <dgm:t>
        <a:bodyPr bIns="73152"/>
        <a:lstStyle/>
        <a:p>
          <a:pPr rtl="0"/>
          <a:r>
            <a:rPr lang="en-US" sz="3100" dirty="0" smtClean="0"/>
            <a:t>Retaliatory Actions and Eviction</a:t>
          </a:r>
          <a:endParaRPr lang="en-US" sz="3100" dirty="0"/>
        </a:p>
      </dgm:t>
    </dgm:pt>
    <dgm:pt modelId="{46F40BFC-171F-45AB-BA65-E2CCA4923136}" type="sibTrans" cxnId="{A6B00CB1-A1C4-4A53-932D-BC5C02C1E8BC}">
      <dgm:prSet/>
      <dgm:spPr/>
      <dgm:t>
        <a:bodyPr/>
        <a:lstStyle/>
        <a:p>
          <a:endParaRPr lang="en-US"/>
        </a:p>
      </dgm:t>
    </dgm:pt>
    <dgm:pt modelId="{0287A712-69B7-4BBA-A621-D8D951FF859E}" type="parTrans" cxnId="{A6B00CB1-A1C4-4A53-932D-BC5C02C1E8BC}">
      <dgm:prSet/>
      <dgm:spPr/>
      <dgm:t>
        <a:bodyPr/>
        <a:lstStyle/>
        <a:p>
          <a:endParaRPr lang="en-US"/>
        </a:p>
      </dgm:t>
    </dgm:pt>
    <dgm:pt modelId="{B809E0A2-D41E-479E-A766-8EB4733B5178}">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lumMod val="90000"/>
                  <a:lumOff val="10000"/>
                </a:schemeClr>
              </a:solidFill>
            </a:rPr>
            <a:t>joining a tenants’ union.</a:t>
          </a:r>
          <a:endParaRPr lang="en-US" sz="2000" b="0" dirty="0">
            <a:solidFill>
              <a:schemeClr val="tx1">
                <a:lumMod val="90000"/>
                <a:lumOff val="10000"/>
              </a:schemeClr>
            </a:solidFill>
          </a:endParaRPr>
        </a:p>
      </dgm:t>
    </dgm:pt>
    <dgm:pt modelId="{5A6EDC18-0887-43DF-99A8-BECB994CEE51}" type="parTrans" cxnId="{13A7163B-0B3F-4EC6-A89D-AA08A5916E79}">
      <dgm:prSet/>
      <dgm:spPr/>
      <dgm:t>
        <a:bodyPr/>
        <a:lstStyle/>
        <a:p>
          <a:endParaRPr lang="en-US"/>
        </a:p>
      </dgm:t>
    </dgm:pt>
    <dgm:pt modelId="{C14FED3D-DB3E-46B8-BD2E-9BE6611EF017}" type="sibTrans" cxnId="{13A7163B-0B3F-4EC6-A89D-AA08A5916E79}">
      <dgm:prSet/>
      <dgm:spPr/>
      <dgm:t>
        <a:bodyPr/>
        <a:lstStyle/>
        <a:p>
          <a:endParaRPr lang="en-US"/>
        </a:p>
      </dgm:t>
    </dgm:pt>
    <dgm:pt modelId="{B5ED57CA-912E-4C23-A3FB-F439DC06247F}">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lumMod val="90000"/>
                  <a:lumOff val="10000"/>
                </a:schemeClr>
              </a:solidFill>
            </a:rPr>
            <a:t> complaining to government agency about code violations</a:t>
          </a:r>
          <a:endParaRPr lang="en-US" sz="2200" b="1" dirty="0">
            <a:solidFill>
              <a:schemeClr val="tx1">
                <a:lumMod val="90000"/>
                <a:lumOff val="10000"/>
              </a:schemeClr>
            </a:solidFill>
          </a:endParaRPr>
        </a:p>
      </dgm:t>
    </dgm:pt>
    <dgm:pt modelId="{1E71E092-3775-491D-84EC-8BE082F61DCB}" type="parTrans" cxnId="{5324E59B-A001-40B7-9508-43FCEAEDF997}">
      <dgm:prSet/>
      <dgm:spPr/>
      <dgm:t>
        <a:bodyPr/>
        <a:lstStyle/>
        <a:p>
          <a:endParaRPr lang="en-US"/>
        </a:p>
      </dgm:t>
    </dgm:pt>
    <dgm:pt modelId="{446A79ED-A3B4-49A0-AD6E-7844AB584DC7}" type="sibTrans" cxnId="{5324E59B-A001-40B7-9508-43FCEAEDF997}">
      <dgm:prSet/>
      <dgm:spPr/>
      <dgm:t>
        <a:bodyPr/>
        <a:lstStyle/>
        <a:p>
          <a:endParaRPr lang="en-US"/>
        </a:p>
      </dgm:t>
    </dgm:pt>
    <dgm:pt modelId="{9B6212A8-E5AC-4DDE-B057-7621F694EF8A}">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lumMod val="90000"/>
                  <a:lumOff val="10000"/>
                </a:schemeClr>
              </a:solidFill>
            </a:rPr>
            <a:t>URLTA § 5.101.</a:t>
          </a:r>
        </a:p>
        <a:p>
          <a:pPr marL="0" marR="0" indent="0" defTabSz="914400" rtl="0" eaLnBrk="1" fontAlgn="auto" latinLnBrk="0" hangingPunct="1">
            <a:lnSpc>
              <a:spcPct val="100000"/>
            </a:lnSpc>
            <a:spcBef>
              <a:spcPts val="0"/>
            </a:spcBef>
            <a:spcAft>
              <a:spcPts val="0"/>
            </a:spcAft>
            <a:buClrTx/>
            <a:buSzTx/>
            <a:buFontTx/>
            <a:buNone/>
            <a:tabLst/>
            <a:defRPr/>
          </a:pPr>
          <a:endParaRPr lang="en-US" sz="2000" b="0" dirty="0">
            <a:solidFill>
              <a:schemeClr val="tx1">
                <a:lumMod val="90000"/>
                <a:lumOff val="10000"/>
              </a:schemeClr>
            </a:solidFill>
          </a:endParaRPr>
        </a:p>
      </dgm:t>
    </dgm:pt>
    <dgm:pt modelId="{74AC5C19-B878-42F1-BBDF-8C6EDDAA63A3}" type="parTrans" cxnId="{4B5EE6EF-5744-4096-9CE7-E1593E4A92F5}">
      <dgm:prSet/>
      <dgm:spPr/>
      <dgm:t>
        <a:bodyPr/>
        <a:lstStyle/>
        <a:p>
          <a:endParaRPr lang="en-US"/>
        </a:p>
      </dgm:t>
    </dgm:pt>
    <dgm:pt modelId="{D26B9E90-1EB3-423B-9016-A32BE5C975E0}" type="sibTrans" cxnId="{4B5EE6EF-5744-4096-9CE7-E1593E4A92F5}">
      <dgm:prSet/>
      <dgm:spPr/>
      <dgm:t>
        <a:bodyPr/>
        <a:lstStyle/>
        <a:p>
          <a:endParaRPr lang="en-US"/>
        </a:p>
      </dgm:t>
    </dgm:pt>
    <dgm:pt modelId="{449BCD83-115F-41F8-B399-360379A2E6C3}">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endParaRPr lang="en-US" sz="2200" b="1" dirty="0">
            <a:solidFill>
              <a:schemeClr val="tx1">
                <a:lumMod val="90000"/>
                <a:lumOff val="10000"/>
              </a:schemeClr>
            </a:solidFill>
          </a:endParaRPr>
        </a:p>
      </dgm:t>
    </dgm:pt>
    <dgm:pt modelId="{53695B87-1A28-4657-AF4F-6E3B993AF000}" type="parTrans" cxnId="{8CF52439-5B33-4AF3-9D6E-C26EF20FB87C}">
      <dgm:prSet/>
      <dgm:spPr/>
      <dgm:t>
        <a:bodyPr/>
        <a:lstStyle/>
        <a:p>
          <a:endParaRPr lang="en-US"/>
        </a:p>
      </dgm:t>
    </dgm:pt>
    <dgm:pt modelId="{2F067374-1053-470D-95B3-1E09BDB0FB64}" type="sibTrans" cxnId="{8CF52439-5B33-4AF3-9D6E-C26EF20FB87C}">
      <dgm:prSet/>
      <dgm:spPr/>
      <dgm:t>
        <a:bodyPr/>
        <a:lstStyle/>
        <a:p>
          <a:endParaRPr lang="en-US"/>
        </a:p>
      </dgm:t>
    </dgm:pt>
    <dgm:pt modelId="{5CFC0080-C26C-4948-9B6A-0E56390BB54C}">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2200" b="1" dirty="0" smtClean="0">
              <a:solidFill>
                <a:schemeClr val="tx1">
                  <a:lumMod val="90000"/>
                  <a:lumOff val="10000"/>
                </a:schemeClr>
              </a:solidFill>
            </a:rPr>
            <a:t>Retaliation is a defense to eviction.</a:t>
          </a:r>
          <a:endParaRPr lang="en-US" sz="2200" b="1" dirty="0">
            <a:solidFill>
              <a:schemeClr val="tx1">
                <a:lumMod val="90000"/>
                <a:lumOff val="10000"/>
              </a:schemeClr>
            </a:solidFill>
          </a:endParaRPr>
        </a:p>
      </dgm:t>
    </dgm:pt>
    <dgm:pt modelId="{C1B58BF3-A338-4F6D-94F1-74D7C10E0C35}" type="sibTrans" cxnId="{935AD32D-FE22-4A88-B680-125417907ABE}">
      <dgm:prSet/>
      <dgm:spPr/>
      <dgm:t>
        <a:bodyPr/>
        <a:lstStyle/>
        <a:p>
          <a:endParaRPr lang="en-US"/>
        </a:p>
      </dgm:t>
    </dgm:pt>
    <dgm:pt modelId="{5AB7FB32-0A9F-45AE-87C3-9FF65E326980}" type="parTrans" cxnId="{935AD32D-FE22-4A88-B680-125417907ABE}">
      <dgm:prSet/>
      <dgm:spPr/>
      <dgm:t>
        <a:bodyPr/>
        <a:lstStyle/>
        <a:p>
          <a:endParaRPr lang="en-US"/>
        </a:p>
      </dgm:t>
    </dgm:pt>
    <dgm:pt modelId="{F5A5B92D-8858-4829-9417-053CC38AEA42}">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lumMod val="90000"/>
                  <a:lumOff val="10000"/>
                </a:schemeClr>
              </a:solidFill>
            </a:rPr>
            <a:t>complaining about conditions to the landlord</a:t>
          </a:r>
          <a:endParaRPr lang="en-US" sz="2000" b="0" dirty="0">
            <a:solidFill>
              <a:schemeClr val="tx1">
                <a:lumMod val="90000"/>
                <a:lumOff val="10000"/>
              </a:schemeClr>
            </a:solidFill>
          </a:endParaRPr>
        </a:p>
      </dgm:t>
    </dgm:pt>
    <dgm:pt modelId="{56F36FC9-1D1F-455C-8C25-2D76694760ED}" type="parTrans" cxnId="{1F48CBCB-9E6F-4D6B-817A-6841CCB0B4C0}">
      <dgm:prSet/>
      <dgm:spPr/>
      <dgm:t>
        <a:bodyPr/>
        <a:lstStyle/>
        <a:p>
          <a:endParaRPr lang="en-US"/>
        </a:p>
      </dgm:t>
    </dgm:pt>
    <dgm:pt modelId="{3B762483-C15B-45EE-8D09-48A9FE185345}" type="sibTrans" cxnId="{1F48CBCB-9E6F-4D6B-817A-6841CCB0B4C0}">
      <dgm:prSet/>
      <dgm:spPr/>
      <dgm:t>
        <a:bodyPr/>
        <a:lstStyle/>
        <a:p>
          <a:endParaRPr lang="en-US"/>
        </a:p>
      </dgm:t>
    </dgm:pt>
    <dgm:pt modelId="{E8383441-E8F5-436F-B029-8D73016BC560}">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endParaRPr lang="en-US" sz="800" b="0" dirty="0">
            <a:solidFill>
              <a:schemeClr val="tx1">
                <a:lumMod val="90000"/>
                <a:lumOff val="10000"/>
              </a:schemeClr>
            </a:solidFill>
          </a:endParaRPr>
        </a:p>
      </dgm:t>
    </dgm:pt>
    <dgm:pt modelId="{E07EC9CB-592F-4CC3-B268-7CC72961021C}" type="parTrans" cxnId="{9B64C817-7553-494B-A9D8-696262C0AC0C}">
      <dgm:prSet/>
      <dgm:spPr/>
      <dgm:t>
        <a:bodyPr/>
        <a:lstStyle/>
        <a:p>
          <a:endParaRPr lang="en-US"/>
        </a:p>
      </dgm:t>
    </dgm:pt>
    <dgm:pt modelId="{3F5F75F3-BE5A-4F16-B3E5-B8508937CFF0}" type="sibTrans" cxnId="{9B64C817-7553-494B-A9D8-696262C0AC0C}">
      <dgm:prSet/>
      <dgm:spPr/>
      <dgm:t>
        <a:bodyPr/>
        <a:lstStyle/>
        <a:p>
          <a:endParaRPr lang="en-US"/>
        </a:p>
      </dgm:t>
    </dgm:pt>
    <dgm:pt modelId="{38CA3E4E-2AEF-4AE6-B6E3-05522C36E71B}">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endParaRPr lang="en-US" sz="800" b="0" dirty="0">
            <a:solidFill>
              <a:schemeClr val="tx1">
                <a:lumMod val="90000"/>
                <a:lumOff val="10000"/>
              </a:schemeClr>
            </a:solidFill>
          </a:endParaRPr>
        </a:p>
      </dgm:t>
    </dgm:pt>
    <dgm:pt modelId="{9B5E2A9F-258B-41C6-939C-726D29E14875}" type="parTrans" cxnId="{6EDB1DA8-B68B-4958-8088-D0F153D75CCA}">
      <dgm:prSet/>
      <dgm:spPr/>
      <dgm:t>
        <a:bodyPr/>
        <a:lstStyle/>
        <a:p>
          <a:endParaRPr lang="en-US"/>
        </a:p>
      </dgm:t>
    </dgm:pt>
    <dgm:pt modelId="{97603056-5C7B-4405-AC64-3BA04A4FF2A0}" type="sibTrans" cxnId="{6EDB1DA8-B68B-4958-8088-D0F153D75CCA}">
      <dgm:prSet/>
      <dgm:spPr/>
      <dgm:t>
        <a:bodyPr/>
        <a:lstStyle/>
        <a:p>
          <a:endParaRPr lang="en-US"/>
        </a:p>
      </dgm:t>
    </dgm:pt>
    <dgm:pt modelId="{4B65BD02-CCC2-466D-9E9E-3AC371447B5A}" type="pres">
      <dgm:prSet presAssocID="{B480DF5D-9B69-4819-8E8C-067833369D03}" presName="linear" presStyleCnt="0">
        <dgm:presLayoutVars>
          <dgm:animLvl val="lvl"/>
          <dgm:resizeHandles val="exact"/>
        </dgm:presLayoutVars>
      </dgm:prSet>
      <dgm:spPr/>
      <dgm:t>
        <a:bodyPr/>
        <a:lstStyle/>
        <a:p>
          <a:endParaRPr lang="en-US"/>
        </a:p>
      </dgm:t>
    </dgm:pt>
    <dgm:pt modelId="{A02E9D81-60F5-4B81-B9B2-B23DE16EA9C6}" type="pres">
      <dgm:prSet presAssocID="{78BA06FB-74A4-4E60-ACCA-54A90CB16D63}" presName="parentText" presStyleLbl="node1" presStyleIdx="0" presStyleCnt="1" custScaleY="183138" custLinFactY="-2818" custLinFactNeighborX="1323" custLinFactNeighborY="-100000">
        <dgm:presLayoutVars>
          <dgm:chMax val="0"/>
          <dgm:bulletEnabled val="1"/>
        </dgm:presLayoutVars>
      </dgm:prSet>
      <dgm:spPr/>
      <dgm:t>
        <a:bodyPr/>
        <a:lstStyle/>
        <a:p>
          <a:endParaRPr lang="en-US"/>
        </a:p>
      </dgm:t>
    </dgm:pt>
    <dgm:pt modelId="{4B80B2A3-BE8F-4933-8DB7-BE8538BD77F8}" type="pres">
      <dgm:prSet presAssocID="{78BA06FB-74A4-4E60-ACCA-54A90CB16D63}" presName="childText" presStyleLbl="revTx" presStyleIdx="0" presStyleCnt="1" custScaleY="96217" custLinFactNeighborX="221" custLinFactNeighborY="-11216">
        <dgm:presLayoutVars>
          <dgm:bulletEnabled val="1"/>
        </dgm:presLayoutVars>
      </dgm:prSet>
      <dgm:spPr/>
      <dgm:t>
        <a:bodyPr/>
        <a:lstStyle/>
        <a:p>
          <a:endParaRPr lang="en-US"/>
        </a:p>
      </dgm:t>
    </dgm:pt>
  </dgm:ptLst>
  <dgm:cxnLst>
    <dgm:cxn modelId="{615623E4-D309-4985-9D22-63BB19F28CDC}" type="presOf" srcId="{5CFC0080-C26C-4948-9B6A-0E56390BB54C}" destId="{4B80B2A3-BE8F-4933-8DB7-BE8538BD77F8}" srcOrd="0" destOrd="6" presId="urn:microsoft.com/office/officeart/2005/8/layout/vList2"/>
    <dgm:cxn modelId="{A6B00CB1-A1C4-4A53-932D-BC5C02C1E8BC}" srcId="{B480DF5D-9B69-4819-8E8C-067833369D03}" destId="{78BA06FB-74A4-4E60-ACCA-54A90CB16D63}" srcOrd="0" destOrd="0" parTransId="{0287A712-69B7-4BBA-A621-D8D951FF859E}" sibTransId="{46F40BFC-171F-45AB-BA65-E2CCA4923136}"/>
    <dgm:cxn modelId="{76214131-DEBB-46DE-802F-765E70C7CD5D}" type="presOf" srcId="{B480DF5D-9B69-4819-8E8C-067833369D03}" destId="{4B65BD02-CCC2-466D-9E9E-3AC371447B5A}" srcOrd="0" destOrd="0" presId="urn:microsoft.com/office/officeart/2005/8/layout/vList2"/>
    <dgm:cxn modelId="{13A7163B-0B3F-4EC6-A89D-AA08A5916E79}" srcId="{4FD2CF25-E337-40CF-9247-66AA92E63C7D}" destId="{B809E0A2-D41E-479E-A766-8EB4733B5178}" srcOrd="2" destOrd="0" parTransId="{5A6EDC18-0887-43DF-99A8-BECB994CEE51}" sibTransId="{C14FED3D-DB3E-46B8-BD2E-9BE6611EF017}"/>
    <dgm:cxn modelId="{5324E59B-A001-40B7-9508-43FCEAEDF997}" srcId="{4FD2CF25-E337-40CF-9247-66AA92E63C7D}" destId="{B5ED57CA-912E-4C23-A3FB-F439DC06247F}" srcOrd="0" destOrd="0" parTransId="{1E71E092-3775-491D-84EC-8BE082F61DCB}" sibTransId="{446A79ED-A3B4-49A0-AD6E-7844AB584DC7}"/>
    <dgm:cxn modelId="{9B64C817-7553-494B-A9D8-696262C0AC0C}" srcId="{4FD2CF25-E337-40CF-9247-66AA92E63C7D}" destId="{E8383441-E8F5-436F-B029-8D73016BC560}" srcOrd="3" destOrd="0" parTransId="{E07EC9CB-592F-4CC3-B268-7CC72961021C}" sibTransId="{3F5F75F3-BE5A-4F16-B3E5-B8508937CFF0}"/>
    <dgm:cxn modelId="{4B5EE6EF-5744-4096-9CE7-E1593E4A92F5}" srcId="{5CFC0080-C26C-4948-9B6A-0E56390BB54C}" destId="{9B6212A8-E5AC-4DDE-B057-7621F694EF8A}" srcOrd="1" destOrd="0" parTransId="{74AC5C19-B878-42F1-BBDF-8C6EDDAA63A3}" sibTransId="{D26B9E90-1EB3-423B-9016-A32BE5C975E0}"/>
    <dgm:cxn modelId="{C6DD00D6-0A14-4A8D-82BD-607860BCE0BA}" type="presOf" srcId="{B5ED57CA-912E-4C23-A3FB-F439DC06247F}" destId="{4B80B2A3-BE8F-4933-8DB7-BE8538BD77F8}" srcOrd="0" destOrd="2" presId="urn:microsoft.com/office/officeart/2005/8/layout/vList2"/>
    <dgm:cxn modelId="{483263BD-7698-4DB8-A5CF-E8BE4184ECDD}" type="presOf" srcId="{38CA3E4E-2AEF-4AE6-B6E3-05522C36E71B}" destId="{4B80B2A3-BE8F-4933-8DB7-BE8538BD77F8}" srcOrd="0" destOrd="7" presId="urn:microsoft.com/office/officeart/2005/8/layout/vList2"/>
    <dgm:cxn modelId="{935AD32D-FE22-4A88-B680-125417907ABE}" srcId="{78BA06FB-74A4-4E60-ACCA-54A90CB16D63}" destId="{5CFC0080-C26C-4948-9B6A-0E56390BB54C}" srcOrd="2" destOrd="0" parTransId="{5AB7FB32-0A9F-45AE-87C3-9FF65E326980}" sibTransId="{C1B58BF3-A338-4F6D-94F1-74D7C10E0C35}"/>
    <dgm:cxn modelId="{814AF4FE-C7BA-4CD6-B766-58844AE05186}" type="presOf" srcId="{9B6212A8-E5AC-4DDE-B057-7621F694EF8A}" destId="{4B80B2A3-BE8F-4933-8DB7-BE8538BD77F8}" srcOrd="0" destOrd="8" presId="urn:microsoft.com/office/officeart/2005/8/layout/vList2"/>
    <dgm:cxn modelId="{F9831196-08DC-4AED-A13E-71BDE3422546}" type="presOf" srcId="{78BA06FB-74A4-4E60-ACCA-54A90CB16D63}" destId="{A02E9D81-60F5-4B81-B9B2-B23DE16EA9C6}" srcOrd="0" destOrd="0" presId="urn:microsoft.com/office/officeart/2005/8/layout/vList2"/>
    <dgm:cxn modelId="{2004E64A-944E-4DA7-B65E-597246A3A86D}" type="presOf" srcId="{449BCD83-115F-41F8-B399-360379A2E6C3}" destId="{4B80B2A3-BE8F-4933-8DB7-BE8538BD77F8}" srcOrd="0" destOrd="0" presId="urn:microsoft.com/office/officeart/2005/8/layout/vList2"/>
    <dgm:cxn modelId="{C1F29A2E-46FD-4D89-9F66-8E6F658FD784}" type="presOf" srcId="{B809E0A2-D41E-479E-A766-8EB4733B5178}" destId="{4B80B2A3-BE8F-4933-8DB7-BE8538BD77F8}" srcOrd="0" destOrd="4" presId="urn:microsoft.com/office/officeart/2005/8/layout/vList2"/>
    <dgm:cxn modelId="{8CF52439-5B33-4AF3-9D6E-C26EF20FB87C}" srcId="{78BA06FB-74A4-4E60-ACCA-54A90CB16D63}" destId="{449BCD83-115F-41F8-B399-360379A2E6C3}" srcOrd="0" destOrd="0" parTransId="{53695B87-1A28-4657-AF4F-6E3B993AF000}" sibTransId="{2F067374-1053-470D-95B3-1E09BDB0FB64}"/>
    <dgm:cxn modelId="{4CAD6662-7077-4E4B-9040-354F1B4C2A0F}" srcId="{78BA06FB-74A4-4E60-ACCA-54A90CB16D63}" destId="{4FD2CF25-E337-40CF-9247-66AA92E63C7D}" srcOrd="1" destOrd="0" parTransId="{7DCAACA6-793A-45F7-9F07-8FFB784BD74E}" sibTransId="{AC1AC951-6A86-4002-9033-FE33D97EA66C}"/>
    <dgm:cxn modelId="{862FB749-E192-4E52-8274-314F14D960D8}" type="presOf" srcId="{E8383441-E8F5-436F-B029-8D73016BC560}" destId="{4B80B2A3-BE8F-4933-8DB7-BE8538BD77F8}" srcOrd="0" destOrd="5" presId="urn:microsoft.com/office/officeart/2005/8/layout/vList2"/>
    <dgm:cxn modelId="{CEDE4CBD-FFA4-4594-B410-B5674F68CD9C}" type="presOf" srcId="{F5A5B92D-8858-4829-9417-053CC38AEA42}" destId="{4B80B2A3-BE8F-4933-8DB7-BE8538BD77F8}" srcOrd="0" destOrd="3" presId="urn:microsoft.com/office/officeart/2005/8/layout/vList2"/>
    <dgm:cxn modelId="{1F48CBCB-9E6F-4D6B-817A-6841CCB0B4C0}" srcId="{4FD2CF25-E337-40CF-9247-66AA92E63C7D}" destId="{F5A5B92D-8858-4829-9417-053CC38AEA42}" srcOrd="1" destOrd="0" parTransId="{56F36FC9-1D1F-455C-8C25-2D76694760ED}" sibTransId="{3B762483-C15B-45EE-8D09-48A9FE185345}"/>
    <dgm:cxn modelId="{6EDB1DA8-B68B-4958-8088-D0F153D75CCA}" srcId="{5CFC0080-C26C-4948-9B6A-0E56390BB54C}" destId="{38CA3E4E-2AEF-4AE6-B6E3-05522C36E71B}" srcOrd="0" destOrd="0" parTransId="{9B5E2A9F-258B-41C6-939C-726D29E14875}" sibTransId="{97603056-5C7B-4405-AC64-3BA04A4FF2A0}"/>
    <dgm:cxn modelId="{DBB08035-39C3-4A5A-9B25-1DF783641101}" type="presOf" srcId="{4FD2CF25-E337-40CF-9247-66AA92E63C7D}" destId="{4B80B2A3-BE8F-4933-8DB7-BE8538BD77F8}" srcOrd="0" destOrd="1" presId="urn:microsoft.com/office/officeart/2005/8/layout/vList2"/>
    <dgm:cxn modelId="{D853ADBE-206F-4CCE-B532-48979FC42B3A}" type="presParOf" srcId="{4B65BD02-CCC2-466D-9E9E-3AC371447B5A}" destId="{A02E9D81-60F5-4B81-B9B2-B23DE16EA9C6}" srcOrd="0" destOrd="0" presId="urn:microsoft.com/office/officeart/2005/8/layout/vList2"/>
    <dgm:cxn modelId="{5FB70026-63C1-4C46-8FFE-56D9524F019D}" type="presParOf" srcId="{4B65BD02-CCC2-466D-9E9E-3AC371447B5A}" destId="{4B80B2A3-BE8F-4933-8DB7-BE8538BD77F8}" srcOrd="1" destOrd="0" presId="urn:microsoft.com/office/officeart/2005/8/layout/vList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480DF5D-9B69-4819-8E8C-067833369D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FD2CF25-E337-40CF-9247-66AA92E63C7D}">
      <dgm:prSet custT="1"/>
      <dgm:spPr/>
      <dgm:t>
        <a:bodyPr/>
        <a:lstStyle/>
        <a:p>
          <a:pPr rtl="0"/>
          <a:r>
            <a:rPr lang="en-US" sz="2000" b="1" dirty="0" smtClean="0"/>
            <a:t>Federal and state laws require landlords to make reasonable accommodations for persons with disabilities</a:t>
          </a:r>
          <a:endParaRPr lang="en-US" sz="2000" b="1" dirty="0">
            <a:solidFill>
              <a:schemeClr val="tx1">
                <a:lumMod val="90000"/>
                <a:lumOff val="10000"/>
              </a:schemeClr>
            </a:solidFill>
          </a:endParaRPr>
        </a:p>
      </dgm:t>
    </dgm:pt>
    <dgm:pt modelId="{7DCAACA6-793A-45F7-9F07-8FFB784BD74E}" type="parTrans" cxnId="{4CAD6662-7077-4E4B-9040-354F1B4C2A0F}">
      <dgm:prSet/>
      <dgm:spPr/>
      <dgm:t>
        <a:bodyPr/>
        <a:lstStyle/>
        <a:p>
          <a:endParaRPr lang="en-US"/>
        </a:p>
      </dgm:t>
    </dgm:pt>
    <dgm:pt modelId="{AC1AC951-6A86-4002-9033-FE33D97EA66C}" type="sibTrans" cxnId="{4CAD6662-7077-4E4B-9040-354F1B4C2A0F}">
      <dgm:prSet/>
      <dgm:spPr/>
      <dgm:t>
        <a:bodyPr/>
        <a:lstStyle/>
        <a:p>
          <a:endParaRPr lang="en-US"/>
        </a:p>
      </dgm:t>
    </dgm:pt>
    <dgm:pt modelId="{78BA06FB-74A4-4E60-ACCA-54A90CB16D63}">
      <dgm:prSet custT="1"/>
      <dgm:spPr>
        <a:solidFill>
          <a:schemeClr val="tx1">
            <a:lumMod val="90000"/>
            <a:lumOff val="10000"/>
            <a:alpha val="75000"/>
          </a:schemeClr>
        </a:solidFill>
      </dgm:spPr>
      <dgm:t>
        <a:bodyPr bIns="73152"/>
        <a:lstStyle/>
        <a:p>
          <a:pPr algn="ctr" rtl="0"/>
          <a:r>
            <a:rPr lang="en-US" sz="3200" dirty="0" smtClean="0"/>
            <a:t>Reasonable Accommodation</a:t>
          </a:r>
          <a:endParaRPr lang="en-US" sz="3200" dirty="0"/>
        </a:p>
      </dgm:t>
    </dgm:pt>
    <dgm:pt modelId="{46F40BFC-171F-45AB-BA65-E2CCA4923136}" type="sibTrans" cxnId="{A6B00CB1-A1C4-4A53-932D-BC5C02C1E8BC}">
      <dgm:prSet/>
      <dgm:spPr/>
      <dgm:t>
        <a:bodyPr/>
        <a:lstStyle/>
        <a:p>
          <a:endParaRPr lang="en-US"/>
        </a:p>
      </dgm:t>
    </dgm:pt>
    <dgm:pt modelId="{0287A712-69B7-4BBA-A621-D8D951FF859E}" type="parTrans" cxnId="{A6B00CB1-A1C4-4A53-932D-BC5C02C1E8BC}">
      <dgm:prSet/>
      <dgm:spPr/>
      <dgm:t>
        <a:bodyPr/>
        <a:lstStyle/>
        <a:p>
          <a:endParaRPr lang="en-US"/>
        </a:p>
      </dgm:t>
    </dgm:pt>
    <dgm:pt modelId="{49F594F8-8962-4478-BB33-DA0ADDACEEDC}">
      <dgm:prSet custT="1"/>
      <dgm:spPr/>
      <dgm:t>
        <a:bodyPr/>
        <a:lstStyle/>
        <a:p>
          <a:r>
            <a:rPr lang="en-US" sz="2000" b="1" dirty="0" smtClean="0"/>
            <a:t>Reasonable accommodation can be:</a:t>
          </a:r>
          <a:endParaRPr lang="en-US" sz="2000" b="1" dirty="0"/>
        </a:p>
      </dgm:t>
    </dgm:pt>
    <dgm:pt modelId="{BDDF2961-F761-446D-BF96-0C80B6ACF67A}" type="parTrans" cxnId="{0536F3BC-8504-475E-B350-5C05FFE83F0D}">
      <dgm:prSet/>
      <dgm:spPr/>
      <dgm:t>
        <a:bodyPr/>
        <a:lstStyle/>
        <a:p>
          <a:endParaRPr lang="en-US"/>
        </a:p>
      </dgm:t>
    </dgm:pt>
    <dgm:pt modelId="{E1387414-DF0E-4C89-9764-2FE4BAF01DC7}" type="sibTrans" cxnId="{0536F3BC-8504-475E-B350-5C05FFE83F0D}">
      <dgm:prSet/>
      <dgm:spPr/>
      <dgm:t>
        <a:bodyPr/>
        <a:lstStyle/>
        <a:p>
          <a:endParaRPr lang="en-US"/>
        </a:p>
      </dgm:t>
    </dgm:pt>
    <dgm:pt modelId="{004218E9-5C0A-446F-8C28-2E5E5FFA61B2}">
      <dgm:prSet custT="1"/>
      <dgm:spPr/>
      <dgm:t>
        <a:bodyPr/>
        <a:lstStyle/>
        <a:p>
          <a:r>
            <a:rPr lang="en-US" sz="2000" dirty="0" smtClean="0"/>
            <a:t>Change in rules, policies, practices, or services so to allow enjoyment of a dwelling unit or common space</a:t>
          </a:r>
          <a:endParaRPr lang="en-US" sz="2000" dirty="0"/>
        </a:p>
      </dgm:t>
    </dgm:pt>
    <dgm:pt modelId="{1B4630C5-ED29-4DD6-9DC3-737B2049BAE5}" type="parTrans" cxnId="{89FDBB27-5741-4329-8956-2CD04424F588}">
      <dgm:prSet/>
      <dgm:spPr/>
      <dgm:t>
        <a:bodyPr/>
        <a:lstStyle/>
        <a:p>
          <a:endParaRPr lang="en-US"/>
        </a:p>
      </dgm:t>
    </dgm:pt>
    <dgm:pt modelId="{AB8A8A94-6A28-4AFC-8771-97798C4D1B0F}" type="sibTrans" cxnId="{89FDBB27-5741-4329-8956-2CD04424F588}">
      <dgm:prSet/>
      <dgm:spPr/>
      <dgm:t>
        <a:bodyPr/>
        <a:lstStyle/>
        <a:p>
          <a:endParaRPr lang="en-US"/>
        </a:p>
      </dgm:t>
    </dgm:pt>
    <dgm:pt modelId="{DDBE8613-C5B2-4F29-8369-F8908F7196AF}">
      <dgm:prSet custT="1"/>
      <dgm:spPr/>
      <dgm:t>
        <a:bodyPr/>
        <a:lstStyle/>
        <a:p>
          <a:endParaRPr lang="en-US" sz="1200" dirty="0"/>
        </a:p>
      </dgm:t>
    </dgm:pt>
    <dgm:pt modelId="{DBC3E042-CD95-497B-9F73-6638A502ABBC}" type="parTrans" cxnId="{8EC92E41-A793-4FB8-90AB-3DF0D8BB7A96}">
      <dgm:prSet/>
      <dgm:spPr/>
      <dgm:t>
        <a:bodyPr/>
        <a:lstStyle/>
        <a:p>
          <a:endParaRPr lang="en-US"/>
        </a:p>
      </dgm:t>
    </dgm:pt>
    <dgm:pt modelId="{FD86EBAC-4565-4847-9D9B-EB2DB0582D21}" type="sibTrans" cxnId="{8EC92E41-A793-4FB8-90AB-3DF0D8BB7A96}">
      <dgm:prSet/>
      <dgm:spPr/>
      <dgm:t>
        <a:bodyPr/>
        <a:lstStyle/>
        <a:p>
          <a:endParaRPr lang="en-US"/>
        </a:p>
      </dgm:t>
    </dgm:pt>
    <dgm:pt modelId="{3941813D-E7E1-4BB1-B3EF-086209F3E0AE}">
      <dgm:prSet custT="1"/>
      <dgm:spPr/>
      <dgm:t>
        <a:bodyPr/>
        <a:lstStyle/>
        <a:p>
          <a:pPr rtl="0"/>
          <a:endParaRPr lang="en-US" sz="2000" b="1" dirty="0">
            <a:solidFill>
              <a:schemeClr val="tx1">
                <a:lumMod val="90000"/>
                <a:lumOff val="10000"/>
              </a:schemeClr>
            </a:solidFill>
          </a:endParaRPr>
        </a:p>
      </dgm:t>
    </dgm:pt>
    <dgm:pt modelId="{FB0192DE-89C2-448F-99B9-29273BF1FE14}" type="parTrans" cxnId="{35E3A478-F80F-414B-BBB1-11D6A9EEBAD7}">
      <dgm:prSet/>
      <dgm:spPr/>
    </dgm:pt>
    <dgm:pt modelId="{9706BA35-F2DA-4C64-87E9-A6258803204C}" type="sibTrans" cxnId="{35E3A478-F80F-414B-BBB1-11D6A9EEBAD7}">
      <dgm:prSet/>
      <dgm:spPr/>
    </dgm:pt>
    <dgm:pt modelId="{A665EE03-F06C-4E39-B2F8-C397AA049CC4}">
      <dgm:prSet custT="1"/>
      <dgm:spPr/>
      <dgm:t>
        <a:bodyPr/>
        <a:lstStyle/>
        <a:p>
          <a:pPr rtl="0"/>
          <a:endParaRPr lang="en-US" sz="2000" b="1" dirty="0">
            <a:solidFill>
              <a:schemeClr val="tx1">
                <a:lumMod val="90000"/>
                <a:lumOff val="10000"/>
              </a:schemeClr>
            </a:solidFill>
          </a:endParaRPr>
        </a:p>
      </dgm:t>
    </dgm:pt>
    <dgm:pt modelId="{6C4EDFEB-C68F-4E63-9B81-6639A3A469EF}" type="parTrans" cxnId="{0BA6FAF6-71AB-4905-BA32-0138172FA3FC}">
      <dgm:prSet/>
      <dgm:spPr/>
    </dgm:pt>
    <dgm:pt modelId="{C06A2B32-25A8-4812-B6C9-1DC5CEA72C64}" type="sibTrans" cxnId="{0BA6FAF6-71AB-4905-BA32-0138172FA3FC}">
      <dgm:prSet/>
      <dgm:spPr/>
    </dgm:pt>
    <dgm:pt modelId="{4B65BD02-CCC2-466D-9E9E-3AC371447B5A}" type="pres">
      <dgm:prSet presAssocID="{B480DF5D-9B69-4819-8E8C-067833369D03}" presName="linear" presStyleCnt="0">
        <dgm:presLayoutVars>
          <dgm:animLvl val="lvl"/>
          <dgm:resizeHandles val="exact"/>
        </dgm:presLayoutVars>
      </dgm:prSet>
      <dgm:spPr/>
      <dgm:t>
        <a:bodyPr/>
        <a:lstStyle/>
        <a:p>
          <a:endParaRPr lang="en-US"/>
        </a:p>
      </dgm:t>
    </dgm:pt>
    <dgm:pt modelId="{A02E9D81-60F5-4B81-B9B2-B23DE16EA9C6}" type="pres">
      <dgm:prSet presAssocID="{78BA06FB-74A4-4E60-ACCA-54A90CB16D63}" presName="parentText" presStyleLbl="node1" presStyleIdx="0" presStyleCnt="1" custScaleY="135681" custLinFactY="-6783" custLinFactNeighborX="441" custLinFactNeighborY="-100000">
        <dgm:presLayoutVars>
          <dgm:chMax val="0"/>
          <dgm:bulletEnabled val="1"/>
        </dgm:presLayoutVars>
      </dgm:prSet>
      <dgm:spPr/>
      <dgm:t>
        <a:bodyPr/>
        <a:lstStyle/>
        <a:p>
          <a:endParaRPr lang="en-US"/>
        </a:p>
      </dgm:t>
    </dgm:pt>
    <dgm:pt modelId="{4B80B2A3-BE8F-4933-8DB7-BE8538BD77F8}" type="pres">
      <dgm:prSet presAssocID="{78BA06FB-74A4-4E60-ACCA-54A90CB16D63}" presName="childText" presStyleLbl="revTx" presStyleIdx="0" presStyleCnt="1" custScaleY="131543">
        <dgm:presLayoutVars>
          <dgm:bulletEnabled val="1"/>
        </dgm:presLayoutVars>
      </dgm:prSet>
      <dgm:spPr/>
      <dgm:t>
        <a:bodyPr/>
        <a:lstStyle/>
        <a:p>
          <a:endParaRPr lang="en-US"/>
        </a:p>
      </dgm:t>
    </dgm:pt>
  </dgm:ptLst>
  <dgm:cxnLst>
    <dgm:cxn modelId="{A6B00CB1-A1C4-4A53-932D-BC5C02C1E8BC}" srcId="{B480DF5D-9B69-4819-8E8C-067833369D03}" destId="{78BA06FB-74A4-4E60-ACCA-54A90CB16D63}" srcOrd="0" destOrd="0" parTransId="{0287A712-69B7-4BBA-A621-D8D951FF859E}" sibTransId="{46F40BFC-171F-45AB-BA65-E2CCA4923136}"/>
    <dgm:cxn modelId="{D4A6B7ED-FBD6-4E2B-9237-53B3BC891568}" type="presOf" srcId="{DDBE8613-C5B2-4F29-8369-F8908F7196AF}" destId="{4B80B2A3-BE8F-4933-8DB7-BE8538BD77F8}" srcOrd="0" destOrd="5" presId="urn:microsoft.com/office/officeart/2005/8/layout/vList2"/>
    <dgm:cxn modelId="{0BA6FAF6-71AB-4905-BA32-0138172FA3FC}" srcId="{78BA06FB-74A4-4E60-ACCA-54A90CB16D63}" destId="{A665EE03-F06C-4E39-B2F8-C397AA049CC4}" srcOrd="2" destOrd="0" parTransId="{6C4EDFEB-C68F-4E63-9B81-6639A3A469EF}" sibTransId="{C06A2B32-25A8-4812-B6C9-1DC5CEA72C64}"/>
    <dgm:cxn modelId="{FDD4157E-3899-46A7-92C7-9E0F55314111}" type="presOf" srcId="{A665EE03-F06C-4E39-B2F8-C397AA049CC4}" destId="{4B80B2A3-BE8F-4933-8DB7-BE8538BD77F8}" srcOrd="0" destOrd="2" presId="urn:microsoft.com/office/officeart/2005/8/layout/vList2"/>
    <dgm:cxn modelId="{8EC92E41-A793-4FB8-90AB-3DF0D8BB7A96}" srcId="{78BA06FB-74A4-4E60-ACCA-54A90CB16D63}" destId="{DDBE8613-C5B2-4F29-8369-F8908F7196AF}" srcOrd="4" destOrd="0" parTransId="{DBC3E042-CD95-497B-9F73-6638A502ABBC}" sibTransId="{FD86EBAC-4565-4847-9D9B-EB2DB0582D21}"/>
    <dgm:cxn modelId="{ADC0002F-5210-4DF4-837E-B3BF995DA4BF}" type="presOf" srcId="{3941813D-E7E1-4BB1-B3EF-086209F3E0AE}" destId="{4B80B2A3-BE8F-4933-8DB7-BE8538BD77F8}" srcOrd="0" destOrd="0" presId="urn:microsoft.com/office/officeart/2005/8/layout/vList2"/>
    <dgm:cxn modelId="{7E5EBD44-FE3B-40D1-A744-4CF5A4941791}" type="presOf" srcId="{4FD2CF25-E337-40CF-9247-66AA92E63C7D}" destId="{4B80B2A3-BE8F-4933-8DB7-BE8538BD77F8}" srcOrd="0" destOrd="1" presId="urn:microsoft.com/office/officeart/2005/8/layout/vList2"/>
    <dgm:cxn modelId="{4CAD6662-7077-4E4B-9040-354F1B4C2A0F}" srcId="{78BA06FB-74A4-4E60-ACCA-54A90CB16D63}" destId="{4FD2CF25-E337-40CF-9247-66AA92E63C7D}" srcOrd="1" destOrd="0" parTransId="{7DCAACA6-793A-45F7-9F07-8FFB784BD74E}" sibTransId="{AC1AC951-6A86-4002-9033-FE33D97EA66C}"/>
    <dgm:cxn modelId="{35E3A478-F80F-414B-BBB1-11D6A9EEBAD7}" srcId="{78BA06FB-74A4-4E60-ACCA-54A90CB16D63}" destId="{3941813D-E7E1-4BB1-B3EF-086209F3E0AE}" srcOrd="0" destOrd="0" parTransId="{FB0192DE-89C2-448F-99B9-29273BF1FE14}" sibTransId="{9706BA35-F2DA-4C64-87E9-A6258803204C}"/>
    <dgm:cxn modelId="{80C12223-CFAB-4FAC-901D-6FFCD98A1932}" type="presOf" srcId="{B480DF5D-9B69-4819-8E8C-067833369D03}" destId="{4B65BD02-CCC2-466D-9E9E-3AC371447B5A}" srcOrd="0" destOrd="0" presId="urn:microsoft.com/office/officeart/2005/8/layout/vList2"/>
    <dgm:cxn modelId="{0536F3BC-8504-475E-B350-5C05FFE83F0D}" srcId="{78BA06FB-74A4-4E60-ACCA-54A90CB16D63}" destId="{49F594F8-8962-4478-BB33-DA0ADDACEEDC}" srcOrd="3" destOrd="0" parTransId="{BDDF2961-F761-446D-BF96-0C80B6ACF67A}" sibTransId="{E1387414-DF0E-4C89-9764-2FE4BAF01DC7}"/>
    <dgm:cxn modelId="{4ECB7BF9-23BC-4FFA-9C6C-79CD18235317}" type="presOf" srcId="{78BA06FB-74A4-4E60-ACCA-54A90CB16D63}" destId="{A02E9D81-60F5-4B81-B9B2-B23DE16EA9C6}" srcOrd="0" destOrd="0" presId="urn:microsoft.com/office/officeart/2005/8/layout/vList2"/>
    <dgm:cxn modelId="{89FDBB27-5741-4329-8956-2CD04424F588}" srcId="{49F594F8-8962-4478-BB33-DA0ADDACEEDC}" destId="{004218E9-5C0A-446F-8C28-2E5E5FFA61B2}" srcOrd="0" destOrd="0" parTransId="{1B4630C5-ED29-4DD6-9DC3-737B2049BAE5}" sibTransId="{AB8A8A94-6A28-4AFC-8771-97798C4D1B0F}"/>
    <dgm:cxn modelId="{D2D7AB89-18EB-4D73-BAD1-082D5189B8EF}" type="presOf" srcId="{49F594F8-8962-4478-BB33-DA0ADDACEEDC}" destId="{4B80B2A3-BE8F-4933-8DB7-BE8538BD77F8}" srcOrd="0" destOrd="3" presId="urn:microsoft.com/office/officeart/2005/8/layout/vList2"/>
    <dgm:cxn modelId="{9B0DEC19-85EC-4037-9F4E-FE2C40F6D93B}" type="presOf" srcId="{004218E9-5C0A-446F-8C28-2E5E5FFA61B2}" destId="{4B80B2A3-BE8F-4933-8DB7-BE8538BD77F8}" srcOrd="0" destOrd="4" presId="urn:microsoft.com/office/officeart/2005/8/layout/vList2"/>
    <dgm:cxn modelId="{6306414C-690D-42B7-8DFA-0065F224E00F}" type="presParOf" srcId="{4B65BD02-CCC2-466D-9E9E-3AC371447B5A}" destId="{A02E9D81-60F5-4B81-B9B2-B23DE16EA9C6}" srcOrd="0" destOrd="0" presId="urn:microsoft.com/office/officeart/2005/8/layout/vList2"/>
    <dgm:cxn modelId="{5159B587-2C47-4189-AED0-458864EDCDE4}" type="presParOf" srcId="{4B65BD02-CCC2-466D-9E9E-3AC371447B5A}" destId="{4B80B2A3-BE8F-4933-8DB7-BE8538BD77F8}" srcOrd="1" destOrd="0" presId="urn:microsoft.com/office/officeart/2005/8/layout/vList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480DF5D-9B69-4819-8E8C-067833369D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9E9A60-98A6-4BCB-BBE7-40DC58686561}">
      <dgm:prSet custT="1"/>
      <dgm:spPr>
        <a:solidFill>
          <a:schemeClr val="tx1">
            <a:lumMod val="90000"/>
            <a:lumOff val="10000"/>
            <a:alpha val="75000"/>
          </a:schemeClr>
        </a:solidFill>
      </dgm:spPr>
      <dgm:t>
        <a:bodyPr bIns="73152"/>
        <a:lstStyle/>
        <a:p>
          <a:pPr algn="ctr" rtl="0"/>
          <a:r>
            <a:rPr lang="en-US" sz="3200" dirty="0" smtClean="0"/>
            <a:t>Inspection Report</a:t>
          </a:r>
          <a:endParaRPr lang="en-US" sz="3200" dirty="0"/>
        </a:p>
      </dgm:t>
    </dgm:pt>
    <dgm:pt modelId="{04071B34-4D62-4C04-99C8-53613AA9AE44}" type="parTrans" cxnId="{3D56AAD9-D341-44F1-A18D-C5197F57A135}">
      <dgm:prSet/>
      <dgm:spPr/>
      <dgm:t>
        <a:bodyPr/>
        <a:lstStyle/>
        <a:p>
          <a:endParaRPr lang="en-US"/>
        </a:p>
      </dgm:t>
    </dgm:pt>
    <dgm:pt modelId="{AF5C35F5-1A16-443F-ABB4-ABB6B9207877}" type="sibTrans" cxnId="{3D56AAD9-D341-44F1-A18D-C5197F57A135}">
      <dgm:prSet/>
      <dgm:spPr/>
      <dgm:t>
        <a:bodyPr/>
        <a:lstStyle/>
        <a:p>
          <a:endParaRPr lang="en-US"/>
        </a:p>
      </dgm:t>
    </dgm:pt>
    <dgm:pt modelId="{8A88C8DF-0E72-499E-AE00-AEC7973C8648}">
      <dgm:prSet custT="1"/>
      <dgm:spPr>
        <a:noFill/>
      </dgm:spPr>
      <dgm:t>
        <a:bodyPr tIns="73152" bIns="73152"/>
        <a:lstStyle/>
        <a:p>
          <a:pPr rtl="0"/>
          <a:r>
            <a:rPr lang="en-US" sz="2000" dirty="0" smtClean="0"/>
            <a:t>Establish firmly that a landlord is on notice of substandard conditions </a:t>
          </a:r>
          <a:endParaRPr lang="en-US" sz="2000" dirty="0"/>
        </a:p>
      </dgm:t>
    </dgm:pt>
    <dgm:pt modelId="{66CE6EC8-82FE-4CE8-A4C0-514AB9031884}" type="parTrans" cxnId="{735E82E1-4B15-42B1-9B14-53895BFD93CD}">
      <dgm:prSet/>
      <dgm:spPr/>
      <dgm:t>
        <a:bodyPr/>
        <a:lstStyle/>
        <a:p>
          <a:endParaRPr lang="en-US"/>
        </a:p>
      </dgm:t>
    </dgm:pt>
    <dgm:pt modelId="{E3EDE148-B3E8-4A71-A622-994F7D32F0CD}" type="sibTrans" cxnId="{735E82E1-4B15-42B1-9B14-53895BFD93CD}">
      <dgm:prSet/>
      <dgm:spPr/>
      <dgm:t>
        <a:bodyPr/>
        <a:lstStyle/>
        <a:p>
          <a:endParaRPr lang="en-US"/>
        </a:p>
      </dgm:t>
    </dgm:pt>
    <dgm:pt modelId="{EF205479-1AD0-49E9-834C-56CDE10ABF97}">
      <dgm:prSet custT="1"/>
      <dgm:spPr>
        <a:noFill/>
      </dgm:spPr>
      <dgm:t>
        <a:bodyPr tIns="73152" bIns="73152"/>
        <a:lstStyle/>
        <a:p>
          <a:pPr rtl="0"/>
          <a:r>
            <a:rPr lang="en-US" sz="2000" dirty="0" smtClean="0"/>
            <a:t>Serve as objective evidence of substandard conditions in the event of a conflict with landlord</a:t>
          </a:r>
          <a:endParaRPr lang="en-US" sz="2000" dirty="0"/>
        </a:p>
      </dgm:t>
    </dgm:pt>
    <dgm:pt modelId="{5B08AB4C-F040-4E9A-B717-9C05C6DF316D}" type="parTrans" cxnId="{EAE4E970-12A3-4D59-BC3F-8DD914651B2C}">
      <dgm:prSet/>
      <dgm:spPr/>
      <dgm:t>
        <a:bodyPr/>
        <a:lstStyle/>
        <a:p>
          <a:endParaRPr lang="en-US"/>
        </a:p>
      </dgm:t>
    </dgm:pt>
    <dgm:pt modelId="{D9197372-77C0-44F6-A995-8F0D30DC93B3}" type="sibTrans" cxnId="{EAE4E970-12A3-4D59-BC3F-8DD914651B2C}">
      <dgm:prSet/>
      <dgm:spPr/>
      <dgm:t>
        <a:bodyPr/>
        <a:lstStyle/>
        <a:p>
          <a:endParaRPr lang="en-US"/>
        </a:p>
      </dgm:t>
    </dgm:pt>
    <dgm:pt modelId="{03EDE4A6-5371-459D-A209-44D9F3F01395}">
      <dgm:prSet custT="1"/>
      <dgm:spPr>
        <a:noFill/>
      </dgm:spPr>
      <dgm:t>
        <a:bodyPr tIns="73152" bIns="73152"/>
        <a:lstStyle/>
        <a:p>
          <a:pPr rtl="0"/>
          <a:r>
            <a:rPr lang="en-US" sz="2000" dirty="0" smtClean="0"/>
            <a:t>Require repairs to be made</a:t>
          </a:r>
          <a:endParaRPr lang="en-US" sz="3200" dirty="0"/>
        </a:p>
      </dgm:t>
    </dgm:pt>
    <dgm:pt modelId="{4C83A33B-E213-4A70-8C40-2BCC239811AB}" type="parTrans" cxnId="{C6F22A09-ABC6-40B3-93EB-F113ECDEA9F1}">
      <dgm:prSet/>
      <dgm:spPr/>
      <dgm:t>
        <a:bodyPr/>
        <a:lstStyle/>
        <a:p>
          <a:endParaRPr lang="en-US"/>
        </a:p>
      </dgm:t>
    </dgm:pt>
    <dgm:pt modelId="{360AB1DD-85B4-4F69-BB74-9C971AFC1905}" type="sibTrans" cxnId="{C6F22A09-ABC6-40B3-93EB-F113ECDEA9F1}">
      <dgm:prSet/>
      <dgm:spPr/>
      <dgm:t>
        <a:bodyPr/>
        <a:lstStyle/>
        <a:p>
          <a:endParaRPr lang="en-US"/>
        </a:p>
      </dgm:t>
    </dgm:pt>
    <dgm:pt modelId="{3C70BD20-3A04-47B4-9870-F36094DF8741}">
      <dgm:prSet custT="1"/>
      <dgm:spPr>
        <a:noFill/>
      </dgm:spPr>
      <dgm:t>
        <a:bodyPr tIns="73152" bIns="73152"/>
        <a:lstStyle/>
        <a:p>
          <a:pPr rtl="0"/>
          <a:r>
            <a:rPr lang="en-US" sz="2200" b="1" dirty="0" smtClean="0"/>
            <a:t>Inspection reports may serve many important functions, for example, they:</a:t>
          </a:r>
          <a:endParaRPr lang="en-US" sz="2200" b="1" dirty="0"/>
        </a:p>
      </dgm:t>
    </dgm:pt>
    <dgm:pt modelId="{4CF26C73-4479-45AB-BC77-204D7C26DFE2}" type="parTrans" cxnId="{00169C17-B43F-4D0F-A951-DB7506AD706C}">
      <dgm:prSet/>
      <dgm:spPr/>
      <dgm:t>
        <a:bodyPr/>
        <a:lstStyle/>
        <a:p>
          <a:endParaRPr lang="en-US"/>
        </a:p>
      </dgm:t>
    </dgm:pt>
    <dgm:pt modelId="{BF3558D9-3EA7-4EA8-AB54-7A58AAB5E792}" type="sibTrans" cxnId="{00169C17-B43F-4D0F-A951-DB7506AD706C}">
      <dgm:prSet/>
      <dgm:spPr/>
      <dgm:t>
        <a:bodyPr/>
        <a:lstStyle/>
        <a:p>
          <a:endParaRPr lang="en-US"/>
        </a:p>
      </dgm:t>
    </dgm:pt>
    <dgm:pt modelId="{2D73EADC-BEB5-41E0-BF16-D37A3B3FC190}">
      <dgm:prSet custT="1"/>
      <dgm:spPr>
        <a:noFill/>
      </dgm:spPr>
      <dgm:t>
        <a:bodyPr tIns="73152" bIns="73152"/>
        <a:lstStyle/>
        <a:p>
          <a:pPr rtl="0"/>
          <a:endParaRPr lang="en-US" sz="2000" b="1" dirty="0"/>
        </a:p>
      </dgm:t>
    </dgm:pt>
    <dgm:pt modelId="{1432039F-37EB-4E9A-92EF-80DDAD70863D}" type="parTrans" cxnId="{669B8D98-B90D-4D5B-BF7C-C7916811F3F1}">
      <dgm:prSet/>
      <dgm:spPr/>
      <dgm:t>
        <a:bodyPr/>
        <a:lstStyle/>
        <a:p>
          <a:endParaRPr lang="en-US"/>
        </a:p>
      </dgm:t>
    </dgm:pt>
    <dgm:pt modelId="{95D9D0F1-6DC5-406B-B77E-B8FC56C8C2BB}" type="sibTrans" cxnId="{669B8D98-B90D-4D5B-BF7C-C7916811F3F1}">
      <dgm:prSet/>
      <dgm:spPr/>
      <dgm:t>
        <a:bodyPr/>
        <a:lstStyle/>
        <a:p>
          <a:endParaRPr lang="en-US"/>
        </a:p>
      </dgm:t>
    </dgm:pt>
    <dgm:pt modelId="{F37C99EC-AE43-44F3-B0B4-7AB576BDD1CB}">
      <dgm:prSet custT="1"/>
      <dgm:spPr>
        <a:noFill/>
      </dgm:spPr>
      <dgm:t>
        <a:bodyPr tIns="73152" bIns="73152"/>
        <a:lstStyle/>
        <a:p>
          <a:pPr rtl="0"/>
          <a:r>
            <a:rPr lang="en-US" sz="2200" b="1" dirty="0" smtClean="0"/>
            <a:t>It is important that reports be clear and thorough.</a:t>
          </a:r>
          <a:endParaRPr lang="en-US" sz="2200" b="1" dirty="0"/>
        </a:p>
      </dgm:t>
    </dgm:pt>
    <dgm:pt modelId="{62DF059A-AB9B-418F-A5C6-84D0DC2230D1}" type="parTrans" cxnId="{DC8D87A0-0478-4D57-9F0A-5C352201E4AC}">
      <dgm:prSet/>
      <dgm:spPr/>
    </dgm:pt>
    <dgm:pt modelId="{A305F627-6CD1-43E9-B5BA-DFBD482B30E3}" type="sibTrans" cxnId="{DC8D87A0-0478-4D57-9F0A-5C352201E4AC}">
      <dgm:prSet/>
      <dgm:spPr/>
    </dgm:pt>
    <dgm:pt modelId="{4B65BD02-CCC2-466D-9E9E-3AC371447B5A}" type="pres">
      <dgm:prSet presAssocID="{B480DF5D-9B69-4819-8E8C-067833369D03}" presName="linear" presStyleCnt="0">
        <dgm:presLayoutVars>
          <dgm:animLvl val="lvl"/>
          <dgm:resizeHandles val="exact"/>
        </dgm:presLayoutVars>
      </dgm:prSet>
      <dgm:spPr/>
      <dgm:t>
        <a:bodyPr/>
        <a:lstStyle/>
        <a:p>
          <a:endParaRPr lang="en-US"/>
        </a:p>
      </dgm:t>
    </dgm:pt>
    <dgm:pt modelId="{9C2568BE-6168-4ACE-980D-A2B9B298092C}" type="pres">
      <dgm:prSet presAssocID="{059E9A60-98A6-4BCB-BBE7-40DC58686561}" presName="parentText" presStyleLbl="node1" presStyleIdx="0" presStyleCnt="1" custScaleY="109100" custLinFactNeighborX="441" custLinFactNeighborY="-23116">
        <dgm:presLayoutVars>
          <dgm:chMax val="0"/>
          <dgm:bulletEnabled val="1"/>
        </dgm:presLayoutVars>
      </dgm:prSet>
      <dgm:spPr/>
      <dgm:t>
        <a:bodyPr/>
        <a:lstStyle/>
        <a:p>
          <a:endParaRPr lang="en-US"/>
        </a:p>
      </dgm:t>
    </dgm:pt>
    <dgm:pt modelId="{A91D643B-B640-4E18-A16C-DE666FD7D05D}" type="pres">
      <dgm:prSet presAssocID="{059E9A60-98A6-4BCB-BBE7-40DC58686561}" presName="childText" presStyleLbl="revTx" presStyleIdx="0" presStyleCnt="1" custScaleY="114180">
        <dgm:presLayoutVars>
          <dgm:bulletEnabled val="1"/>
        </dgm:presLayoutVars>
      </dgm:prSet>
      <dgm:spPr/>
      <dgm:t>
        <a:bodyPr/>
        <a:lstStyle/>
        <a:p>
          <a:endParaRPr lang="en-US"/>
        </a:p>
      </dgm:t>
    </dgm:pt>
  </dgm:ptLst>
  <dgm:cxnLst>
    <dgm:cxn modelId="{C6F22A09-ABC6-40B3-93EB-F113ECDEA9F1}" srcId="{3C70BD20-3A04-47B4-9870-F36094DF8741}" destId="{03EDE4A6-5371-459D-A209-44D9F3F01395}" srcOrd="0" destOrd="0" parTransId="{4C83A33B-E213-4A70-8C40-2BCC239811AB}" sibTransId="{360AB1DD-85B4-4F69-BB74-9C971AFC1905}"/>
    <dgm:cxn modelId="{DC8D87A0-0478-4D57-9F0A-5C352201E4AC}" srcId="{059E9A60-98A6-4BCB-BBE7-40DC58686561}" destId="{F37C99EC-AE43-44F3-B0B4-7AB576BDD1CB}" srcOrd="2" destOrd="0" parTransId="{62DF059A-AB9B-418F-A5C6-84D0DC2230D1}" sibTransId="{A305F627-6CD1-43E9-B5BA-DFBD482B30E3}"/>
    <dgm:cxn modelId="{A8D409B2-F2EE-4F9A-A92F-C809FF454256}" type="presOf" srcId="{2D73EADC-BEB5-41E0-BF16-D37A3B3FC190}" destId="{A91D643B-B640-4E18-A16C-DE666FD7D05D}" srcOrd="0" destOrd="0" presId="urn:microsoft.com/office/officeart/2005/8/layout/vList2"/>
    <dgm:cxn modelId="{3D56F8AD-6575-43D0-8A09-887BDD5317D3}" type="presOf" srcId="{EF205479-1AD0-49E9-834C-56CDE10ABF97}" destId="{A91D643B-B640-4E18-A16C-DE666FD7D05D}" srcOrd="0" destOrd="4" presId="urn:microsoft.com/office/officeart/2005/8/layout/vList2"/>
    <dgm:cxn modelId="{EAE4E970-12A3-4D59-BC3F-8DD914651B2C}" srcId="{3C70BD20-3A04-47B4-9870-F36094DF8741}" destId="{EF205479-1AD0-49E9-834C-56CDE10ABF97}" srcOrd="2" destOrd="0" parTransId="{5B08AB4C-F040-4E9A-B717-9C05C6DF316D}" sibTransId="{D9197372-77C0-44F6-A995-8F0D30DC93B3}"/>
    <dgm:cxn modelId="{786254D0-174B-4213-AC29-6E2C25FDFBA2}" type="presOf" srcId="{3C70BD20-3A04-47B4-9870-F36094DF8741}" destId="{A91D643B-B640-4E18-A16C-DE666FD7D05D}" srcOrd="0" destOrd="1" presId="urn:microsoft.com/office/officeart/2005/8/layout/vList2"/>
    <dgm:cxn modelId="{0427623A-5B56-4E67-AACD-A2CDF885A8F3}" type="presOf" srcId="{B480DF5D-9B69-4819-8E8C-067833369D03}" destId="{4B65BD02-CCC2-466D-9E9E-3AC371447B5A}" srcOrd="0" destOrd="0" presId="urn:microsoft.com/office/officeart/2005/8/layout/vList2"/>
    <dgm:cxn modelId="{669B8D98-B90D-4D5B-BF7C-C7916811F3F1}" srcId="{059E9A60-98A6-4BCB-BBE7-40DC58686561}" destId="{2D73EADC-BEB5-41E0-BF16-D37A3B3FC190}" srcOrd="0" destOrd="0" parTransId="{1432039F-37EB-4E9A-92EF-80DDAD70863D}" sibTransId="{95D9D0F1-6DC5-406B-B77E-B8FC56C8C2BB}"/>
    <dgm:cxn modelId="{3E6E2584-CE28-4602-89A4-BC205A482D96}" type="presOf" srcId="{059E9A60-98A6-4BCB-BBE7-40DC58686561}" destId="{9C2568BE-6168-4ACE-980D-A2B9B298092C}" srcOrd="0" destOrd="0" presId="urn:microsoft.com/office/officeart/2005/8/layout/vList2"/>
    <dgm:cxn modelId="{563BFDC0-BA32-4B4B-A4EB-5A81AFC821C8}" type="presOf" srcId="{03EDE4A6-5371-459D-A209-44D9F3F01395}" destId="{A91D643B-B640-4E18-A16C-DE666FD7D05D}" srcOrd="0" destOrd="2" presId="urn:microsoft.com/office/officeart/2005/8/layout/vList2"/>
    <dgm:cxn modelId="{86AA7C20-34D5-4CD4-96AC-A7D652CD07E2}" type="presOf" srcId="{F37C99EC-AE43-44F3-B0B4-7AB576BDD1CB}" destId="{A91D643B-B640-4E18-A16C-DE666FD7D05D}" srcOrd="0" destOrd="5" presId="urn:microsoft.com/office/officeart/2005/8/layout/vList2"/>
    <dgm:cxn modelId="{735E82E1-4B15-42B1-9B14-53895BFD93CD}" srcId="{3C70BD20-3A04-47B4-9870-F36094DF8741}" destId="{8A88C8DF-0E72-499E-AE00-AEC7973C8648}" srcOrd="1" destOrd="0" parTransId="{66CE6EC8-82FE-4CE8-A4C0-514AB9031884}" sibTransId="{E3EDE148-B3E8-4A71-A622-994F7D32F0CD}"/>
    <dgm:cxn modelId="{E22ECBB6-F6D3-4048-92F8-76B0308FC8E1}" type="presOf" srcId="{8A88C8DF-0E72-499E-AE00-AEC7973C8648}" destId="{A91D643B-B640-4E18-A16C-DE666FD7D05D}" srcOrd="0" destOrd="3" presId="urn:microsoft.com/office/officeart/2005/8/layout/vList2"/>
    <dgm:cxn modelId="{3D56AAD9-D341-44F1-A18D-C5197F57A135}" srcId="{B480DF5D-9B69-4819-8E8C-067833369D03}" destId="{059E9A60-98A6-4BCB-BBE7-40DC58686561}" srcOrd="0" destOrd="0" parTransId="{04071B34-4D62-4C04-99C8-53613AA9AE44}" sibTransId="{AF5C35F5-1A16-443F-ABB4-ABB6B9207877}"/>
    <dgm:cxn modelId="{00169C17-B43F-4D0F-A951-DB7506AD706C}" srcId="{059E9A60-98A6-4BCB-BBE7-40DC58686561}" destId="{3C70BD20-3A04-47B4-9870-F36094DF8741}" srcOrd="1" destOrd="0" parTransId="{4CF26C73-4479-45AB-BC77-204D7C26DFE2}" sibTransId="{BF3558D9-3EA7-4EA8-AB54-7A58AAB5E792}"/>
    <dgm:cxn modelId="{7EC8269D-2313-4B54-B1C1-E8C457FE3ACB}" type="presParOf" srcId="{4B65BD02-CCC2-466D-9E9E-3AC371447B5A}" destId="{9C2568BE-6168-4ACE-980D-A2B9B298092C}" srcOrd="0" destOrd="0" presId="urn:microsoft.com/office/officeart/2005/8/layout/vList2"/>
    <dgm:cxn modelId="{670F6A98-522C-4C1F-AF0E-2D4BB0C8B696}" type="presParOf" srcId="{4B65BD02-CCC2-466D-9E9E-3AC371447B5A}" destId="{A91D643B-B640-4E18-A16C-DE666FD7D05D}" srcOrd="1" destOrd="0" presId="urn:microsoft.com/office/officeart/2005/8/layout/vList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95A3A2-1B0E-49BD-900F-46ECE30D2FD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1B5F386-413C-4E63-A897-2B4D61907031}">
      <dgm:prSet/>
      <dgm:spPr>
        <a:solidFill>
          <a:schemeClr val="accent1">
            <a:hueOff val="0"/>
            <a:satOff val="0"/>
            <a:lumOff val="0"/>
            <a:alpha val="82000"/>
          </a:schemeClr>
        </a:solidFill>
      </dgm:spPr>
      <dgm:t>
        <a:bodyPr/>
        <a:lstStyle/>
        <a:p>
          <a:r>
            <a:rPr lang="en-US" dirty="0" smtClean="0">
              <a:solidFill>
                <a:srgbClr val="FFC000"/>
              </a:solidFill>
            </a:rPr>
            <a:t>Overview:  A holistic approach to healthier homes</a:t>
          </a:r>
        </a:p>
      </dgm:t>
    </dgm:pt>
    <dgm:pt modelId="{BDECC7A1-4412-4D84-AD98-56565272E6BF}" type="parTrans" cxnId="{38A287D8-4380-4A55-A5A6-7B9E3DE2B8DF}">
      <dgm:prSet/>
      <dgm:spPr/>
      <dgm:t>
        <a:bodyPr/>
        <a:lstStyle/>
        <a:p>
          <a:endParaRPr lang="en-US"/>
        </a:p>
      </dgm:t>
    </dgm:pt>
    <dgm:pt modelId="{A2CF7782-1417-45F1-8560-85A498FDE4B2}" type="sibTrans" cxnId="{38A287D8-4380-4A55-A5A6-7B9E3DE2B8DF}">
      <dgm:prSet/>
      <dgm:spPr/>
      <dgm:t>
        <a:bodyPr/>
        <a:lstStyle/>
        <a:p>
          <a:endParaRPr lang="en-US"/>
        </a:p>
      </dgm:t>
    </dgm:pt>
    <dgm:pt modelId="{B312C6C2-630C-4AC8-BC47-42B7987E7315}">
      <dgm:prSet/>
      <dgm:spPr>
        <a:solidFill>
          <a:schemeClr val="tx1">
            <a:lumMod val="90000"/>
            <a:lumOff val="10000"/>
            <a:alpha val="82000"/>
          </a:schemeClr>
        </a:solidFill>
      </dgm:spPr>
      <dgm:t>
        <a:bodyPr/>
        <a:lstStyle/>
        <a:p>
          <a:r>
            <a:rPr lang="en-US" dirty="0" smtClean="0"/>
            <a:t>Code Enforcement Strategies to Handling Legal Concerns</a:t>
          </a:r>
        </a:p>
      </dgm:t>
    </dgm:pt>
    <dgm:pt modelId="{F66B7FAA-6C7A-45A5-9938-09096F7A75A6}" type="parTrans" cxnId="{2DA9BF2A-2792-48BF-814D-103C24511A22}">
      <dgm:prSet/>
      <dgm:spPr/>
      <dgm:t>
        <a:bodyPr/>
        <a:lstStyle/>
        <a:p>
          <a:endParaRPr lang="en-US"/>
        </a:p>
      </dgm:t>
    </dgm:pt>
    <dgm:pt modelId="{CA4B9374-83DC-4B3A-AEF2-E79BA4ABE4DF}" type="sibTrans" cxnId="{2DA9BF2A-2792-48BF-814D-103C24511A22}">
      <dgm:prSet/>
      <dgm:spPr/>
      <dgm:t>
        <a:bodyPr/>
        <a:lstStyle/>
        <a:p>
          <a:endParaRPr lang="en-US"/>
        </a:p>
      </dgm:t>
    </dgm:pt>
    <dgm:pt modelId="{92B8AF36-2218-469A-A21C-66B122037682}">
      <dgm:prSet/>
      <dgm:spPr>
        <a:solidFill>
          <a:schemeClr val="accent6">
            <a:alpha val="82000"/>
          </a:schemeClr>
        </a:solidFill>
      </dgm:spPr>
      <dgm:t>
        <a:bodyPr/>
        <a:lstStyle/>
        <a:p>
          <a:r>
            <a:rPr lang="en-US" dirty="0" smtClean="0"/>
            <a:t>Using Codes to Address Housing Hazards</a:t>
          </a:r>
        </a:p>
      </dgm:t>
    </dgm:pt>
    <dgm:pt modelId="{61BB6AD3-FBB0-4447-B24E-C6A039E1745A}" type="sibTrans" cxnId="{5680FC94-48E7-4AC8-97FB-1AB0C95B87D6}">
      <dgm:prSet/>
      <dgm:spPr/>
      <dgm:t>
        <a:bodyPr/>
        <a:lstStyle/>
        <a:p>
          <a:endParaRPr lang="en-US"/>
        </a:p>
      </dgm:t>
    </dgm:pt>
    <dgm:pt modelId="{E23DB75C-E6AE-401B-B7A5-546F04F41623}" type="parTrans" cxnId="{5680FC94-48E7-4AC8-97FB-1AB0C95B87D6}">
      <dgm:prSet/>
      <dgm:spPr/>
      <dgm:t>
        <a:bodyPr/>
        <a:lstStyle/>
        <a:p>
          <a:endParaRPr lang="en-US"/>
        </a:p>
      </dgm:t>
    </dgm:pt>
    <dgm:pt modelId="{5745152E-3E36-4328-AD48-EFA72AC82650}" type="pres">
      <dgm:prSet presAssocID="{5095A3A2-1B0E-49BD-900F-46ECE30D2FD1}" presName="linear" presStyleCnt="0">
        <dgm:presLayoutVars>
          <dgm:animLvl val="lvl"/>
          <dgm:resizeHandles val="exact"/>
        </dgm:presLayoutVars>
      </dgm:prSet>
      <dgm:spPr/>
      <dgm:t>
        <a:bodyPr/>
        <a:lstStyle/>
        <a:p>
          <a:endParaRPr lang="en-US"/>
        </a:p>
      </dgm:t>
    </dgm:pt>
    <dgm:pt modelId="{5BDE8495-647B-4FB4-8462-E2EA988C7384}" type="pres">
      <dgm:prSet presAssocID="{51B5F386-413C-4E63-A897-2B4D61907031}" presName="parentText" presStyleLbl="node1" presStyleIdx="0" presStyleCnt="3" custScaleY="107255">
        <dgm:presLayoutVars>
          <dgm:chMax val="0"/>
          <dgm:bulletEnabled val="1"/>
        </dgm:presLayoutVars>
      </dgm:prSet>
      <dgm:spPr/>
      <dgm:t>
        <a:bodyPr/>
        <a:lstStyle/>
        <a:p>
          <a:endParaRPr lang="en-US"/>
        </a:p>
      </dgm:t>
    </dgm:pt>
    <dgm:pt modelId="{B72A49A8-796B-4EDD-BC40-E656B7A86EBC}" type="pres">
      <dgm:prSet presAssocID="{A2CF7782-1417-45F1-8560-85A498FDE4B2}" presName="spacer" presStyleCnt="0"/>
      <dgm:spPr/>
    </dgm:pt>
    <dgm:pt modelId="{05BC4800-E584-4622-AA3E-B6B8FC342988}" type="pres">
      <dgm:prSet presAssocID="{92B8AF36-2218-469A-A21C-66B122037682}" presName="parentText" presStyleLbl="node1" presStyleIdx="1" presStyleCnt="3">
        <dgm:presLayoutVars>
          <dgm:chMax val="0"/>
          <dgm:bulletEnabled val="1"/>
        </dgm:presLayoutVars>
      </dgm:prSet>
      <dgm:spPr/>
      <dgm:t>
        <a:bodyPr/>
        <a:lstStyle/>
        <a:p>
          <a:endParaRPr lang="en-US"/>
        </a:p>
      </dgm:t>
    </dgm:pt>
    <dgm:pt modelId="{45A47050-025F-46DA-98C7-9FF932E52EAC}" type="pres">
      <dgm:prSet presAssocID="{61BB6AD3-FBB0-4447-B24E-C6A039E1745A}" presName="spacer" presStyleCnt="0"/>
      <dgm:spPr/>
    </dgm:pt>
    <dgm:pt modelId="{AF23FA07-1DDC-41A1-8A57-599CEB39EE2B}" type="pres">
      <dgm:prSet presAssocID="{B312C6C2-630C-4AC8-BC47-42B7987E7315}" presName="parentText" presStyleLbl="node1" presStyleIdx="2" presStyleCnt="3">
        <dgm:presLayoutVars>
          <dgm:chMax val="0"/>
          <dgm:bulletEnabled val="1"/>
        </dgm:presLayoutVars>
      </dgm:prSet>
      <dgm:spPr/>
      <dgm:t>
        <a:bodyPr/>
        <a:lstStyle/>
        <a:p>
          <a:endParaRPr lang="en-US"/>
        </a:p>
      </dgm:t>
    </dgm:pt>
  </dgm:ptLst>
  <dgm:cxnLst>
    <dgm:cxn modelId="{38A287D8-4380-4A55-A5A6-7B9E3DE2B8DF}" srcId="{5095A3A2-1B0E-49BD-900F-46ECE30D2FD1}" destId="{51B5F386-413C-4E63-A897-2B4D61907031}" srcOrd="0" destOrd="0" parTransId="{BDECC7A1-4412-4D84-AD98-56565272E6BF}" sibTransId="{A2CF7782-1417-45F1-8560-85A498FDE4B2}"/>
    <dgm:cxn modelId="{2BC188DA-4D96-40D5-8D2F-095C43748344}" type="presOf" srcId="{51B5F386-413C-4E63-A897-2B4D61907031}" destId="{5BDE8495-647B-4FB4-8462-E2EA988C7384}" srcOrd="0" destOrd="0" presId="urn:microsoft.com/office/officeart/2005/8/layout/vList2"/>
    <dgm:cxn modelId="{B02CE5DB-B19E-4B8A-A0E4-4C91668EDD8D}" type="presOf" srcId="{92B8AF36-2218-469A-A21C-66B122037682}" destId="{05BC4800-E584-4622-AA3E-B6B8FC342988}" srcOrd="0" destOrd="0" presId="urn:microsoft.com/office/officeart/2005/8/layout/vList2"/>
    <dgm:cxn modelId="{89CC259B-7615-4294-B72E-3FBA0D36C647}" type="presOf" srcId="{5095A3A2-1B0E-49BD-900F-46ECE30D2FD1}" destId="{5745152E-3E36-4328-AD48-EFA72AC82650}" srcOrd="0" destOrd="0" presId="urn:microsoft.com/office/officeart/2005/8/layout/vList2"/>
    <dgm:cxn modelId="{5680FC94-48E7-4AC8-97FB-1AB0C95B87D6}" srcId="{5095A3A2-1B0E-49BD-900F-46ECE30D2FD1}" destId="{92B8AF36-2218-469A-A21C-66B122037682}" srcOrd="1" destOrd="0" parTransId="{E23DB75C-E6AE-401B-B7A5-546F04F41623}" sibTransId="{61BB6AD3-FBB0-4447-B24E-C6A039E1745A}"/>
    <dgm:cxn modelId="{38D3645D-2ACA-4565-A049-DB611C227169}" type="presOf" srcId="{B312C6C2-630C-4AC8-BC47-42B7987E7315}" destId="{AF23FA07-1DDC-41A1-8A57-599CEB39EE2B}" srcOrd="0" destOrd="0" presId="urn:microsoft.com/office/officeart/2005/8/layout/vList2"/>
    <dgm:cxn modelId="{2DA9BF2A-2792-48BF-814D-103C24511A22}" srcId="{5095A3A2-1B0E-49BD-900F-46ECE30D2FD1}" destId="{B312C6C2-630C-4AC8-BC47-42B7987E7315}" srcOrd="2" destOrd="0" parTransId="{F66B7FAA-6C7A-45A5-9938-09096F7A75A6}" sibTransId="{CA4B9374-83DC-4B3A-AEF2-E79BA4ABE4DF}"/>
    <dgm:cxn modelId="{0388FDEC-62A2-4A71-9484-1537BDF5B52E}" type="presParOf" srcId="{5745152E-3E36-4328-AD48-EFA72AC82650}" destId="{5BDE8495-647B-4FB4-8462-E2EA988C7384}" srcOrd="0" destOrd="0" presId="urn:microsoft.com/office/officeart/2005/8/layout/vList2"/>
    <dgm:cxn modelId="{526967BB-09AC-4FB9-881F-6C38A1A7F824}" type="presParOf" srcId="{5745152E-3E36-4328-AD48-EFA72AC82650}" destId="{B72A49A8-796B-4EDD-BC40-E656B7A86EBC}" srcOrd="1" destOrd="0" presId="urn:microsoft.com/office/officeart/2005/8/layout/vList2"/>
    <dgm:cxn modelId="{91EE8B0F-0DAA-4AE0-BC85-DB5654853ED4}" type="presParOf" srcId="{5745152E-3E36-4328-AD48-EFA72AC82650}" destId="{05BC4800-E584-4622-AA3E-B6B8FC342988}" srcOrd="2" destOrd="0" presId="urn:microsoft.com/office/officeart/2005/8/layout/vList2"/>
    <dgm:cxn modelId="{CA301756-FD02-46C9-83FE-F3BE2EAEC707}" type="presParOf" srcId="{5745152E-3E36-4328-AD48-EFA72AC82650}" destId="{45A47050-025F-46DA-98C7-9FF932E52EAC}" srcOrd="3" destOrd="0" presId="urn:microsoft.com/office/officeart/2005/8/layout/vList2"/>
    <dgm:cxn modelId="{80A17BB3-3291-4596-8750-9A46BE53B689}" type="presParOf" srcId="{5745152E-3E36-4328-AD48-EFA72AC82650}" destId="{AF23FA07-1DDC-41A1-8A57-599CEB39EE2B}"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480DF5D-9B69-4819-8E8C-067833369D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9E9A60-98A6-4BCB-BBE7-40DC58686561}">
      <dgm:prSet custT="1"/>
      <dgm:spPr>
        <a:solidFill>
          <a:schemeClr val="tx1">
            <a:lumMod val="90000"/>
            <a:lumOff val="10000"/>
            <a:alpha val="75000"/>
          </a:schemeClr>
        </a:solidFill>
      </dgm:spPr>
      <dgm:t>
        <a:bodyPr bIns="73152"/>
        <a:lstStyle/>
        <a:p>
          <a:pPr algn="ctr" rtl="0"/>
          <a:r>
            <a:rPr lang="en-US" sz="3200" dirty="0" smtClean="0"/>
            <a:t>Some Closing Thoughts</a:t>
          </a:r>
          <a:endParaRPr lang="en-US" sz="3200" dirty="0"/>
        </a:p>
      </dgm:t>
    </dgm:pt>
    <dgm:pt modelId="{04071B34-4D62-4C04-99C8-53613AA9AE44}" type="parTrans" cxnId="{3D56AAD9-D341-44F1-A18D-C5197F57A135}">
      <dgm:prSet/>
      <dgm:spPr/>
      <dgm:t>
        <a:bodyPr/>
        <a:lstStyle/>
        <a:p>
          <a:endParaRPr lang="en-US"/>
        </a:p>
      </dgm:t>
    </dgm:pt>
    <dgm:pt modelId="{AF5C35F5-1A16-443F-ABB4-ABB6B9207877}" type="sibTrans" cxnId="{3D56AAD9-D341-44F1-A18D-C5197F57A135}">
      <dgm:prSet/>
      <dgm:spPr/>
      <dgm:t>
        <a:bodyPr/>
        <a:lstStyle/>
        <a:p>
          <a:endParaRPr lang="en-US"/>
        </a:p>
      </dgm:t>
    </dgm:pt>
    <dgm:pt modelId="{3C70BD20-3A04-47B4-9870-F36094DF8741}">
      <dgm:prSet custT="1"/>
      <dgm:spPr>
        <a:noFill/>
      </dgm:spPr>
      <dgm:t>
        <a:bodyPr tIns="73152" bIns="73152"/>
        <a:lstStyle/>
        <a:p>
          <a:pPr rtl="0"/>
          <a:r>
            <a:rPr lang="en-US" sz="2200" b="1" dirty="0" smtClean="0"/>
            <a:t>Tenants are not bad housekeepers or unsanitary just because their homes lack the amenities of wealthier households.</a:t>
          </a:r>
          <a:endParaRPr lang="en-US" sz="2200" b="1" dirty="0"/>
        </a:p>
      </dgm:t>
    </dgm:pt>
    <dgm:pt modelId="{4CF26C73-4479-45AB-BC77-204D7C26DFE2}" type="parTrans" cxnId="{00169C17-B43F-4D0F-A951-DB7506AD706C}">
      <dgm:prSet/>
      <dgm:spPr/>
      <dgm:t>
        <a:bodyPr/>
        <a:lstStyle/>
        <a:p>
          <a:endParaRPr lang="en-US"/>
        </a:p>
      </dgm:t>
    </dgm:pt>
    <dgm:pt modelId="{BF3558D9-3EA7-4EA8-AB54-7A58AAB5E792}" type="sibTrans" cxnId="{00169C17-B43F-4D0F-A951-DB7506AD706C}">
      <dgm:prSet/>
      <dgm:spPr/>
      <dgm:t>
        <a:bodyPr/>
        <a:lstStyle/>
        <a:p>
          <a:endParaRPr lang="en-US"/>
        </a:p>
      </dgm:t>
    </dgm:pt>
    <dgm:pt modelId="{2D73EADC-BEB5-41E0-BF16-D37A3B3FC190}">
      <dgm:prSet custT="1"/>
      <dgm:spPr>
        <a:noFill/>
      </dgm:spPr>
      <dgm:t>
        <a:bodyPr tIns="73152" bIns="73152"/>
        <a:lstStyle/>
        <a:p>
          <a:pPr rtl="0"/>
          <a:endParaRPr lang="en-US" sz="2000" b="1" dirty="0"/>
        </a:p>
      </dgm:t>
    </dgm:pt>
    <dgm:pt modelId="{1432039F-37EB-4E9A-92EF-80DDAD70863D}" type="parTrans" cxnId="{669B8D98-B90D-4D5B-BF7C-C7916811F3F1}">
      <dgm:prSet/>
      <dgm:spPr/>
      <dgm:t>
        <a:bodyPr/>
        <a:lstStyle/>
        <a:p>
          <a:endParaRPr lang="en-US"/>
        </a:p>
      </dgm:t>
    </dgm:pt>
    <dgm:pt modelId="{95D9D0F1-6DC5-406B-B77E-B8FC56C8C2BB}" type="sibTrans" cxnId="{669B8D98-B90D-4D5B-BF7C-C7916811F3F1}">
      <dgm:prSet/>
      <dgm:spPr/>
      <dgm:t>
        <a:bodyPr/>
        <a:lstStyle/>
        <a:p>
          <a:endParaRPr lang="en-US"/>
        </a:p>
      </dgm:t>
    </dgm:pt>
    <dgm:pt modelId="{DC02C5D2-A073-4627-B7DC-7C67D8AC70A0}">
      <dgm:prSet custT="1"/>
      <dgm:spPr>
        <a:noFill/>
      </dgm:spPr>
      <dgm:t>
        <a:bodyPr tIns="73152" bIns="73152"/>
        <a:lstStyle/>
        <a:p>
          <a:pPr rtl="0"/>
          <a:r>
            <a:rPr lang="en-US" sz="2200" b="1" dirty="0" smtClean="0">
              <a:solidFill>
                <a:schemeClr val="tx1"/>
              </a:solidFill>
              <a:latin typeface="+mn-lt"/>
              <a:ea typeface="+mn-ea"/>
              <a:cs typeface="+mn-cs"/>
            </a:rPr>
            <a:t>Tenants at all income levels are entitled to healthy housing.</a:t>
          </a:r>
          <a:endParaRPr lang="en-US" sz="2200" b="1" dirty="0"/>
        </a:p>
      </dgm:t>
    </dgm:pt>
    <dgm:pt modelId="{853C12BD-3F32-49FA-BA70-E4B63A3C37BB}" type="parTrans" cxnId="{09C0BF91-7151-4A7A-B2CD-9A1707189431}">
      <dgm:prSet/>
      <dgm:spPr/>
      <dgm:t>
        <a:bodyPr/>
        <a:lstStyle/>
        <a:p>
          <a:endParaRPr lang="en-US"/>
        </a:p>
      </dgm:t>
    </dgm:pt>
    <dgm:pt modelId="{EFED9033-A512-4067-97B1-17D6883BEE4A}" type="sibTrans" cxnId="{09C0BF91-7151-4A7A-B2CD-9A1707189431}">
      <dgm:prSet/>
      <dgm:spPr/>
      <dgm:t>
        <a:bodyPr/>
        <a:lstStyle/>
        <a:p>
          <a:endParaRPr lang="en-US"/>
        </a:p>
      </dgm:t>
    </dgm:pt>
    <dgm:pt modelId="{38D2A6F6-FE13-4A0B-A116-3B4D7E97D6E1}">
      <dgm:prSet custT="1"/>
      <dgm:spPr>
        <a:noFill/>
      </dgm:spPr>
      <dgm:t>
        <a:bodyPr tIns="73152" bIns="73152"/>
        <a:lstStyle/>
        <a:p>
          <a:pPr rtl="0"/>
          <a:endParaRPr lang="en-US" sz="2200" b="1" dirty="0"/>
        </a:p>
      </dgm:t>
    </dgm:pt>
    <dgm:pt modelId="{50115E0F-4C14-48D7-A980-FA0A86002DB5}" type="parTrans" cxnId="{AAE5F0F5-5F0B-445E-AA32-264CD7E7B6AF}">
      <dgm:prSet/>
      <dgm:spPr/>
      <dgm:t>
        <a:bodyPr/>
        <a:lstStyle/>
        <a:p>
          <a:endParaRPr lang="en-US"/>
        </a:p>
      </dgm:t>
    </dgm:pt>
    <dgm:pt modelId="{93A63FCF-B734-4477-8D73-1218CACEB71C}" type="sibTrans" cxnId="{AAE5F0F5-5F0B-445E-AA32-264CD7E7B6AF}">
      <dgm:prSet/>
      <dgm:spPr/>
      <dgm:t>
        <a:bodyPr/>
        <a:lstStyle/>
        <a:p>
          <a:endParaRPr lang="en-US"/>
        </a:p>
      </dgm:t>
    </dgm:pt>
    <dgm:pt modelId="{87234E5B-E871-4D6E-A14C-F38133EFD3DC}">
      <dgm:prSet custT="1"/>
      <dgm:spPr>
        <a:noFill/>
      </dgm:spPr>
      <dgm:t>
        <a:bodyPr tIns="73152" bIns="73152"/>
        <a:lstStyle/>
        <a:p>
          <a:pPr rtl="0"/>
          <a:endParaRPr lang="en-US" sz="2200" b="1" dirty="0"/>
        </a:p>
      </dgm:t>
    </dgm:pt>
    <dgm:pt modelId="{20F9D69D-6B10-4B28-9869-18439833A81B}" type="parTrans" cxnId="{7BCE10C4-D991-4CD9-BC9D-304DA043F3C3}">
      <dgm:prSet/>
      <dgm:spPr/>
      <dgm:t>
        <a:bodyPr/>
        <a:lstStyle/>
        <a:p>
          <a:endParaRPr lang="en-US"/>
        </a:p>
      </dgm:t>
    </dgm:pt>
    <dgm:pt modelId="{1E6A6D41-0082-43A7-A529-44BE3C7A06A3}" type="sibTrans" cxnId="{7BCE10C4-D991-4CD9-BC9D-304DA043F3C3}">
      <dgm:prSet/>
      <dgm:spPr/>
      <dgm:t>
        <a:bodyPr/>
        <a:lstStyle/>
        <a:p>
          <a:endParaRPr lang="en-US"/>
        </a:p>
      </dgm:t>
    </dgm:pt>
    <dgm:pt modelId="{4A0D6C83-D5CA-4E76-8CA5-1C6644C50E40}">
      <dgm:prSet custT="1"/>
      <dgm:spPr>
        <a:noFill/>
      </dgm:spPr>
      <dgm:t>
        <a:bodyPr tIns="73152" bIns="73152"/>
        <a:lstStyle/>
        <a:p>
          <a:pPr rtl="0"/>
          <a:endParaRPr lang="en-US" sz="2200" b="1" dirty="0"/>
        </a:p>
      </dgm:t>
    </dgm:pt>
    <dgm:pt modelId="{566E84B8-0DAF-43DB-A613-69568FCB2856}" type="parTrans" cxnId="{866BCE2E-6CD2-48C8-AB47-E16BBDC7C69F}">
      <dgm:prSet/>
      <dgm:spPr/>
    </dgm:pt>
    <dgm:pt modelId="{54045DAD-E19C-4292-AC67-A14C8C38946F}" type="sibTrans" cxnId="{866BCE2E-6CD2-48C8-AB47-E16BBDC7C69F}">
      <dgm:prSet/>
      <dgm:spPr/>
    </dgm:pt>
    <dgm:pt modelId="{4B65BD02-CCC2-466D-9E9E-3AC371447B5A}" type="pres">
      <dgm:prSet presAssocID="{B480DF5D-9B69-4819-8E8C-067833369D03}" presName="linear" presStyleCnt="0">
        <dgm:presLayoutVars>
          <dgm:animLvl val="lvl"/>
          <dgm:resizeHandles val="exact"/>
        </dgm:presLayoutVars>
      </dgm:prSet>
      <dgm:spPr/>
      <dgm:t>
        <a:bodyPr/>
        <a:lstStyle/>
        <a:p>
          <a:endParaRPr lang="en-US"/>
        </a:p>
      </dgm:t>
    </dgm:pt>
    <dgm:pt modelId="{9C2568BE-6168-4ACE-980D-A2B9B298092C}" type="pres">
      <dgm:prSet presAssocID="{059E9A60-98A6-4BCB-BBE7-40DC58686561}" presName="parentText" presStyleLbl="node1" presStyleIdx="0" presStyleCnt="1" custScaleY="109100" custLinFactNeighborX="441" custLinFactNeighborY="-23116">
        <dgm:presLayoutVars>
          <dgm:chMax val="0"/>
          <dgm:bulletEnabled val="1"/>
        </dgm:presLayoutVars>
      </dgm:prSet>
      <dgm:spPr/>
      <dgm:t>
        <a:bodyPr/>
        <a:lstStyle/>
        <a:p>
          <a:endParaRPr lang="en-US"/>
        </a:p>
      </dgm:t>
    </dgm:pt>
    <dgm:pt modelId="{A91D643B-B640-4E18-A16C-DE666FD7D05D}" type="pres">
      <dgm:prSet presAssocID="{059E9A60-98A6-4BCB-BBE7-40DC58686561}" presName="childText" presStyleLbl="revTx" presStyleIdx="0" presStyleCnt="1" custScaleY="114180">
        <dgm:presLayoutVars>
          <dgm:bulletEnabled val="1"/>
        </dgm:presLayoutVars>
      </dgm:prSet>
      <dgm:spPr/>
      <dgm:t>
        <a:bodyPr/>
        <a:lstStyle/>
        <a:p>
          <a:endParaRPr lang="en-US"/>
        </a:p>
      </dgm:t>
    </dgm:pt>
  </dgm:ptLst>
  <dgm:cxnLst>
    <dgm:cxn modelId="{866BCE2E-6CD2-48C8-AB47-E16BBDC7C69F}" srcId="{059E9A60-98A6-4BCB-BBE7-40DC58686561}" destId="{4A0D6C83-D5CA-4E76-8CA5-1C6644C50E40}" srcOrd="2" destOrd="0" parTransId="{566E84B8-0DAF-43DB-A613-69568FCB2856}" sibTransId="{54045DAD-E19C-4292-AC67-A14C8C38946F}"/>
    <dgm:cxn modelId="{72B5C904-0E04-4603-A892-4D8970344084}" type="presOf" srcId="{2D73EADC-BEB5-41E0-BF16-D37A3B3FC190}" destId="{A91D643B-B640-4E18-A16C-DE666FD7D05D}" srcOrd="0" destOrd="0" presId="urn:microsoft.com/office/officeart/2005/8/layout/vList2"/>
    <dgm:cxn modelId="{BD9355C7-32D0-42F1-8EC5-26034314655B}" type="presOf" srcId="{3C70BD20-3A04-47B4-9870-F36094DF8741}" destId="{A91D643B-B640-4E18-A16C-DE666FD7D05D}" srcOrd="0" destOrd="1" presId="urn:microsoft.com/office/officeart/2005/8/layout/vList2"/>
    <dgm:cxn modelId="{AAE5F0F5-5F0B-445E-AA32-264CD7E7B6AF}" srcId="{059E9A60-98A6-4BCB-BBE7-40DC58686561}" destId="{38D2A6F6-FE13-4A0B-A116-3B4D7E97D6E1}" srcOrd="5" destOrd="0" parTransId="{50115E0F-4C14-48D7-A980-FA0A86002DB5}" sibTransId="{93A63FCF-B734-4477-8D73-1218CACEB71C}"/>
    <dgm:cxn modelId="{7349A546-E189-4543-A56B-FA70B43BEB59}" type="presOf" srcId="{38D2A6F6-FE13-4A0B-A116-3B4D7E97D6E1}" destId="{A91D643B-B640-4E18-A16C-DE666FD7D05D}" srcOrd="0" destOrd="5" presId="urn:microsoft.com/office/officeart/2005/8/layout/vList2"/>
    <dgm:cxn modelId="{42004231-8611-4F38-A22D-023E2F64FBDC}" type="presOf" srcId="{DC02C5D2-A073-4627-B7DC-7C67D8AC70A0}" destId="{A91D643B-B640-4E18-A16C-DE666FD7D05D}" srcOrd="0" destOrd="3" presId="urn:microsoft.com/office/officeart/2005/8/layout/vList2"/>
    <dgm:cxn modelId="{B2A4FC90-81D9-4DB6-A771-3AA390C3624F}" type="presOf" srcId="{B480DF5D-9B69-4819-8E8C-067833369D03}" destId="{4B65BD02-CCC2-466D-9E9E-3AC371447B5A}" srcOrd="0" destOrd="0" presId="urn:microsoft.com/office/officeart/2005/8/layout/vList2"/>
    <dgm:cxn modelId="{669B8D98-B90D-4D5B-BF7C-C7916811F3F1}" srcId="{059E9A60-98A6-4BCB-BBE7-40DC58686561}" destId="{2D73EADC-BEB5-41E0-BF16-D37A3B3FC190}" srcOrd="0" destOrd="0" parTransId="{1432039F-37EB-4E9A-92EF-80DDAD70863D}" sibTransId="{95D9D0F1-6DC5-406B-B77E-B8FC56C8C2BB}"/>
    <dgm:cxn modelId="{7BCE10C4-D991-4CD9-BC9D-304DA043F3C3}" srcId="{059E9A60-98A6-4BCB-BBE7-40DC58686561}" destId="{87234E5B-E871-4D6E-A14C-F38133EFD3DC}" srcOrd="4" destOrd="0" parTransId="{20F9D69D-6B10-4B28-9869-18439833A81B}" sibTransId="{1E6A6D41-0082-43A7-A529-44BE3C7A06A3}"/>
    <dgm:cxn modelId="{AB09C444-3178-41A7-994D-F6E6BA1BD0B0}" type="presOf" srcId="{4A0D6C83-D5CA-4E76-8CA5-1C6644C50E40}" destId="{A91D643B-B640-4E18-A16C-DE666FD7D05D}" srcOrd="0" destOrd="2" presId="urn:microsoft.com/office/officeart/2005/8/layout/vList2"/>
    <dgm:cxn modelId="{EA92BF5E-3FB9-40B7-BE5D-2471881DD7EA}" type="presOf" srcId="{059E9A60-98A6-4BCB-BBE7-40DC58686561}" destId="{9C2568BE-6168-4ACE-980D-A2B9B298092C}" srcOrd="0" destOrd="0" presId="urn:microsoft.com/office/officeart/2005/8/layout/vList2"/>
    <dgm:cxn modelId="{3D56AAD9-D341-44F1-A18D-C5197F57A135}" srcId="{B480DF5D-9B69-4819-8E8C-067833369D03}" destId="{059E9A60-98A6-4BCB-BBE7-40DC58686561}" srcOrd="0" destOrd="0" parTransId="{04071B34-4D62-4C04-99C8-53613AA9AE44}" sibTransId="{AF5C35F5-1A16-443F-ABB4-ABB6B9207877}"/>
    <dgm:cxn modelId="{09C0BF91-7151-4A7A-B2CD-9A1707189431}" srcId="{059E9A60-98A6-4BCB-BBE7-40DC58686561}" destId="{DC02C5D2-A073-4627-B7DC-7C67D8AC70A0}" srcOrd="3" destOrd="0" parTransId="{853C12BD-3F32-49FA-BA70-E4B63A3C37BB}" sibTransId="{EFED9033-A512-4067-97B1-17D6883BEE4A}"/>
    <dgm:cxn modelId="{C5207096-957D-435E-A001-EB4B4D20385A}" type="presOf" srcId="{87234E5B-E871-4D6E-A14C-F38133EFD3DC}" destId="{A91D643B-B640-4E18-A16C-DE666FD7D05D}" srcOrd="0" destOrd="4" presId="urn:microsoft.com/office/officeart/2005/8/layout/vList2"/>
    <dgm:cxn modelId="{00169C17-B43F-4D0F-A951-DB7506AD706C}" srcId="{059E9A60-98A6-4BCB-BBE7-40DC58686561}" destId="{3C70BD20-3A04-47B4-9870-F36094DF8741}" srcOrd="1" destOrd="0" parTransId="{4CF26C73-4479-45AB-BC77-204D7C26DFE2}" sibTransId="{BF3558D9-3EA7-4EA8-AB54-7A58AAB5E792}"/>
    <dgm:cxn modelId="{A9F145BF-78B8-45EE-8CFB-4C9DF6ADFAA8}" type="presParOf" srcId="{4B65BD02-CCC2-466D-9E9E-3AC371447B5A}" destId="{9C2568BE-6168-4ACE-980D-A2B9B298092C}" srcOrd="0" destOrd="0" presId="urn:microsoft.com/office/officeart/2005/8/layout/vList2"/>
    <dgm:cxn modelId="{2A17A23A-0ACD-409D-8F28-0EE6FB04F952}" type="presParOf" srcId="{4B65BD02-CCC2-466D-9E9E-3AC371447B5A}" destId="{A91D643B-B640-4E18-A16C-DE666FD7D05D}" srcOrd="1" destOrd="0" presId="urn:microsoft.com/office/officeart/2005/8/layout/vList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480DF5D-9B69-4819-8E8C-067833369D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9E9A60-98A6-4BCB-BBE7-40DC58686561}">
      <dgm:prSet custT="1"/>
      <dgm:spPr>
        <a:solidFill>
          <a:schemeClr val="tx1">
            <a:lumMod val="90000"/>
            <a:lumOff val="10000"/>
            <a:alpha val="75000"/>
          </a:schemeClr>
        </a:solidFill>
      </dgm:spPr>
      <dgm:t>
        <a:bodyPr bIns="73152"/>
        <a:lstStyle/>
        <a:p>
          <a:pPr algn="ctr" rtl="0"/>
          <a:r>
            <a:rPr lang="en-US" sz="3200" dirty="0" smtClean="0"/>
            <a:t>Some Closing Thoughts</a:t>
          </a:r>
          <a:endParaRPr lang="en-US" sz="3200" dirty="0"/>
        </a:p>
      </dgm:t>
    </dgm:pt>
    <dgm:pt modelId="{04071B34-4D62-4C04-99C8-53613AA9AE44}" type="parTrans" cxnId="{3D56AAD9-D341-44F1-A18D-C5197F57A135}">
      <dgm:prSet/>
      <dgm:spPr/>
      <dgm:t>
        <a:bodyPr/>
        <a:lstStyle/>
        <a:p>
          <a:endParaRPr lang="en-US"/>
        </a:p>
      </dgm:t>
    </dgm:pt>
    <dgm:pt modelId="{AF5C35F5-1A16-443F-ABB4-ABB6B9207877}" type="sibTrans" cxnId="{3D56AAD9-D341-44F1-A18D-C5197F57A135}">
      <dgm:prSet/>
      <dgm:spPr/>
      <dgm:t>
        <a:bodyPr/>
        <a:lstStyle/>
        <a:p>
          <a:endParaRPr lang="en-US"/>
        </a:p>
      </dgm:t>
    </dgm:pt>
    <dgm:pt modelId="{2D73EADC-BEB5-41E0-BF16-D37A3B3FC190}">
      <dgm:prSet custT="1"/>
      <dgm:spPr>
        <a:noFill/>
      </dgm:spPr>
      <dgm:t>
        <a:bodyPr tIns="73152" bIns="73152"/>
        <a:lstStyle/>
        <a:p>
          <a:pPr rtl="0"/>
          <a:endParaRPr lang="en-US" sz="2000" b="1" dirty="0"/>
        </a:p>
      </dgm:t>
    </dgm:pt>
    <dgm:pt modelId="{1432039F-37EB-4E9A-92EF-80DDAD70863D}" type="parTrans" cxnId="{669B8D98-B90D-4D5B-BF7C-C7916811F3F1}">
      <dgm:prSet/>
      <dgm:spPr/>
      <dgm:t>
        <a:bodyPr/>
        <a:lstStyle/>
        <a:p>
          <a:endParaRPr lang="en-US"/>
        </a:p>
      </dgm:t>
    </dgm:pt>
    <dgm:pt modelId="{95D9D0F1-6DC5-406B-B77E-B8FC56C8C2BB}" type="sibTrans" cxnId="{669B8D98-B90D-4D5B-BF7C-C7916811F3F1}">
      <dgm:prSet/>
      <dgm:spPr/>
      <dgm:t>
        <a:bodyPr/>
        <a:lstStyle/>
        <a:p>
          <a:endParaRPr lang="en-US"/>
        </a:p>
      </dgm:t>
    </dgm:pt>
    <dgm:pt modelId="{38D2A6F6-FE13-4A0B-A116-3B4D7E97D6E1}">
      <dgm:prSet custT="1"/>
      <dgm:spPr>
        <a:noFill/>
      </dgm:spPr>
      <dgm:t>
        <a:bodyPr tIns="73152" bIns="73152"/>
        <a:lstStyle/>
        <a:p>
          <a:pPr rtl="0"/>
          <a:endParaRPr lang="en-US" sz="2200" b="1" dirty="0"/>
        </a:p>
      </dgm:t>
    </dgm:pt>
    <dgm:pt modelId="{50115E0F-4C14-48D7-A980-FA0A86002DB5}" type="parTrans" cxnId="{AAE5F0F5-5F0B-445E-AA32-264CD7E7B6AF}">
      <dgm:prSet/>
      <dgm:spPr/>
    </dgm:pt>
    <dgm:pt modelId="{93A63FCF-B734-4477-8D73-1218CACEB71C}" type="sibTrans" cxnId="{AAE5F0F5-5F0B-445E-AA32-264CD7E7B6AF}">
      <dgm:prSet/>
      <dgm:spPr/>
    </dgm:pt>
    <dgm:pt modelId="{68389C0B-C10E-4ED8-88E2-08118434FC1E}">
      <dgm:prSet custT="1"/>
      <dgm:spPr>
        <a:noFill/>
      </dgm:spPr>
      <dgm:t>
        <a:bodyPr/>
        <a:lstStyle/>
        <a:p>
          <a:pPr rtl="0"/>
          <a:r>
            <a:rPr lang="en-US" sz="2200" b="1" dirty="0" smtClean="0">
              <a:solidFill>
                <a:schemeClr val="tx1"/>
              </a:solidFill>
              <a:latin typeface="+mn-lt"/>
              <a:ea typeface="+mn-ea"/>
              <a:cs typeface="+mn-cs"/>
            </a:rPr>
            <a:t>Many low income tenants do not have savings available to pay for a security deposit when required to move on short notice; this can be a significant obstacle to re-housing.</a:t>
          </a:r>
          <a:endParaRPr lang="en-US" sz="2200" b="1" dirty="0"/>
        </a:p>
      </dgm:t>
    </dgm:pt>
    <dgm:pt modelId="{F7C78808-5A8B-44D6-8250-B45642DCAE89}" type="parTrans" cxnId="{D4A1AADC-329E-40E7-9088-FE29AC3E7BB3}">
      <dgm:prSet/>
      <dgm:spPr/>
    </dgm:pt>
    <dgm:pt modelId="{D4E55504-9557-4EDE-BDCA-2BF5875B8D28}" type="sibTrans" cxnId="{D4A1AADC-329E-40E7-9088-FE29AC3E7BB3}">
      <dgm:prSet/>
      <dgm:spPr/>
    </dgm:pt>
    <dgm:pt modelId="{02CFDB2D-0BD4-4641-A530-961D70FD8736}">
      <dgm:prSet/>
      <dgm:spPr/>
      <dgm:t>
        <a:bodyPr/>
        <a:lstStyle/>
        <a:p>
          <a:endParaRPr lang="en-US" dirty="0" smtClean="0">
            <a:solidFill>
              <a:schemeClr val="tx1"/>
            </a:solidFill>
            <a:latin typeface="+mn-lt"/>
            <a:ea typeface="+mn-ea"/>
            <a:cs typeface="+mn-cs"/>
          </a:endParaRPr>
        </a:p>
      </dgm:t>
    </dgm:pt>
    <dgm:pt modelId="{409EF934-353A-4A23-B675-9655ADC78A55}" type="parTrans" cxnId="{05388AB8-E329-4B68-BDDA-D55A21C5480B}">
      <dgm:prSet/>
      <dgm:spPr/>
      <dgm:t>
        <a:bodyPr/>
        <a:lstStyle/>
        <a:p>
          <a:endParaRPr lang="en-US"/>
        </a:p>
      </dgm:t>
    </dgm:pt>
    <dgm:pt modelId="{DF4AB721-3335-4D60-97F1-1422668E5862}" type="sibTrans" cxnId="{05388AB8-E329-4B68-BDDA-D55A21C5480B}">
      <dgm:prSet/>
      <dgm:spPr/>
      <dgm:t>
        <a:bodyPr/>
        <a:lstStyle/>
        <a:p>
          <a:endParaRPr lang="en-US"/>
        </a:p>
      </dgm:t>
    </dgm:pt>
    <dgm:pt modelId="{3E14050F-5326-4ACE-BA59-689581037724}">
      <dgm:prSet custT="1"/>
      <dgm:spPr>
        <a:noFill/>
      </dgm:spPr>
      <dgm:t>
        <a:bodyPr/>
        <a:lstStyle/>
        <a:p>
          <a:pPr rtl="0"/>
          <a:r>
            <a:rPr lang="en-US" sz="2200" dirty="0" smtClean="0">
              <a:solidFill>
                <a:schemeClr val="tx1"/>
              </a:solidFill>
              <a:latin typeface="+mn-lt"/>
              <a:ea typeface="+mn-ea"/>
              <a:cs typeface="+mn-cs"/>
            </a:rPr>
            <a:t> </a:t>
          </a:r>
          <a:r>
            <a:rPr lang="en-US" sz="2200" b="1" dirty="0" smtClean="0">
              <a:solidFill>
                <a:schemeClr val="tx1"/>
              </a:solidFill>
              <a:latin typeface="+mn-lt"/>
              <a:ea typeface="+mn-ea"/>
              <a:cs typeface="+mn-cs"/>
            </a:rPr>
            <a:t>In addition to the negative consequences of unhealthy housing, there are negative health consequences associated with displacement and homelessness.  </a:t>
          </a:r>
          <a:endParaRPr lang="en-US" sz="2200" b="1" dirty="0"/>
        </a:p>
      </dgm:t>
    </dgm:pt>
    <dgm:pt modelId="{B376DBB5-0931-49BC-87D6-73BA30340D5E}" type="parTrans" cxnId="{D3B4BE4A-663A-46C7-A85C-B14359756ED6}">
      <dgm:prSet/>
      <dgm:spPr/>
    </dgm:pt>
    <dgm:pt modelId="{D90B8A5B-64BA-4F7F-B613-13AAB8707E42}" type="sibTrans" cxnId="{D3B4BE4A-663A-46C7-A85C-B14359756ED6}">
      <dgm:prSet/>
      <dgm:spPr/>
    </dgm:pt>
    <dgm:pt modelId="{9237CD8D-CA02-4FFC-B9CB-D344391DF68E}">
      <dgm:prSet custT="1"/>
      <dgm:spPr>
        <a:noFill/>
      </dgm:spPr>
      <dgm:t>
        <a:bodyPr/>
        <a:lstStyle/>
        <a:p>
          <a:pPr rtl="0"/>
          <a:endParaRPr lang="en-US" sz="2200" b="1" dirty="0"/>
        </a:p>
      </dgm:t>
    </dgm:pt>
    <dgm:pt modelId="{34D1E8AD-3438-4FB8-BBCA-AE1CC678BB36}" type="parTrans" cxnId="{2AA0D94E-A3CD-4DD6-84A7-D986C713A2BD}">
      <dgm:prSet/>
      <dgm:spPr/>
    </dgm:pt>
    <dgm:pt modelId="{864A2510-11B0-42CB-BC56-0C64B8BACDDA}" type="sibTrans" cxnId="{2AA0D94E-A3CD-4DD6-84A7-D986C713A2BD}">
      <dgm:prSet/>
      <dgm:spPr/>
    </dgm:pt>
    <dgm:pt modelId="{4B65BD02-CCC2-466D-9E9E-3AC371447B5A}" type="pres">
      <dgm:prSet presAssocID="{B480DF5D-9B69-4819-8E8C-067833369D03}" presName="linear" presStyleCnt="0">
        <dgm:presLayoutVars>
          <dgm:animLvl val="lvl"/>
          <dgm:resizeHandles val="exact"/>
        </dgm:presLayoutVars>
      </dgm:prSet>
      <dgm:spPr/>
      <dgm:t>
        <a:bodyPr/>
        <a:lstStyle/>
        <a:p>
          <a:endParaRPr lang="en-US"/>
        </a:p>
      </dgm:t>
    </dgm:pt>
    <dgm:pt modelId="{9C2568BE-6168-4ACE-980D-A2B9B298092C}" type="pres">
      <dgm:prSet presAssocID="{059E9A60-98A6-4BCB-BBE7-40DC58686561}" presName="parentText" presStyleLbl="node1" presStyleIdx="0" presStyleCnt="1" custScaleY="109100" custLinFactNeighborX="441" custLinFactNeighborY="-23116">
        <dgm:presLayoutVars>
          <dgm:chMax val="0"/>
          <dgm:bulletEnabled val="1"/>
        </dgm:presLayoutVars>
      </dgm:prSet>
      <dgm:spPr/>
      <dgm:t>
        <a:bodyPr/>
        <a:lstStyle/>
        <a:p>
          <a:endParaRPr lang="en-US"/>
        </a:p>
      </dgm:t>
    </dgm:pt>
    <dgm:pt modelId="{A91D643B-B640-4E18-A16C-DE666FD7D05D}" type="pres">
      <dgm:prSet presAssocID="{059E9A60-98A6-4BCB-BBE7-40DC58686561}" presName="childText" presStyleLbl="revTx" presStyleIdx="0" presStyleCnt="1" custScaleY="114180">
        <dgm:presLayoutVars>
          <dgm:bulletEnabled val="1"/>
        </dgm:presLayoutVars>
      </dgm:prSet>
      <dgm:spPr/>
      <dgm:t>
        <a:bodyPr/>
        <a:lstStyle/>
        <a:p>
          <a:endParaRPr lang="en-US"/>
        </a:p>
      </dgm:t>
    </dgm:pt>
  </dgm:ptLst>
  <dgm:cxnLst>
    <dgm:cxn modelId="{15455FFE-7417-421B-BC08-9FAF851E76A4}" type="presOf" srcId="{68389C0B-C10E-4ED8-88E2-08118434FC1E}" destId="{A91D643B-B640-4E18-A16C-DE666FD7D05D}" srcOrd="0" destOrd="1" presId="urn:microsoft.com/office/officeart/2005/8/layout/vList2"/>
    <dgm:cxn modelId="{D3B4BE4A-663A-46C7-A85C-B14359756ED6}" srcId="{059E9A60-98A6-4BCB-BBE7-40DC58686561}" destId="{3E14050F-5326-4ACE-BA59-689581037724}" srcOrd="3" destOrd="0" parTransId="{B376DBB5-0931-49BC-87D6-73BA30340D5E}" sibTransId="{D90B8A5B-64BA-4F7F-B613-13AAB8707E42}"/>
    <dgm:cxn modelId="{AAE5F0F5-5F0B-445E-AA32-264CD7E7B6AF}" srcId="{059E9A60-98A6-4BCB-BBE7-40DC58686561}" destId="{38D2A6F6-FE13-4A0B-A116-3B4D7E97D6E1}" srcOrd="5" destOrd="0" parTransId="{50115E0F-4C14-48D7-A980-FA0A86002DB5}" sibTransId="{93A63FCF-B734-4477-8D73-1218CACEB71C}"/>
    <dgm:cxn modelId="{A8E171A7-A9A8-49D3-A7FB-50C68DC81FA7}" type="presOf" srcId="{9237CD8D-CA02-4FFC-B9CB-D344391DF68E}" destId="{A91D643B-B640-4E18-A16C-DE666FD7D05D}" srcOrd="0" destOrd="2" presId="urn:microsoft.com/office/officeart/2005/8/layout/vList2"/>
    <dgm:cxn modelId="{669B8D98-B90D-4D5B-BF7C-C7916811F3F1}" srcId="{059E9A60-98A6-4BCB-BBE7-40DC58686561}" destId="{2D73EADC-BEB5-41E0-BF16-D37A3B3FC190}" srcOrd="0" destOrd="0" parTransId="{1432039F-37EB-4E9A-92EF-80DDAD70863D}" sibTransId="{95D9D0F1-6DC5-406B-B77E-B8FC56C8C2BB}"/>
    <dgm:cxn modelId="{441AB8C2-19DA-4D87-B7E9-57BE8BE4228B}" type="presOf" srcId="{3E14050F-5326-4ACE-BA59-689581037724}" destId="{A91D643B-B640-4E18-A16C-DE666FD7D05D}" srcOrd="0" destOrd="3" presId="urn:microsoft.com/office/officeart/2005/8/layout/vList2"/>
    <dgm:cxn modelId="{023F087C-6575-4D74-A44A-CFD57CCFA38E}" type="presOf" srcId="{B480DF5D-9B69-4819-8E8C-067833369D03}" destId="{4B65BD02-CCC2-466D-9E9E-3AC371447B5A}" srcOrd="0" destOrd="0" presId="urn:microsoft.com/office/officeart/2005/8/layout/vList2"/>
    <dgm:cxn modelId="{D4A1AADC-329E-40E7-9088-FE29AC3E7BB3}" srcId="{059E9A60-98A6-4BCB-BBE7-40DC58686561}" destId="{68389C0B-C10E-4ED8-88E2-08118434FC1E}" srcOrd="1" destOrd="0" parTransId="{F7C78808-5A8B-44D6-8250-B45642DCAE89}" sibTransId="{D4E55504-9557-4EDE-BDCA-2BF5875B8D28}"/>
    <dgm:cxn modelId="{2AA0D94E-A3CD-4DD6-84A7-D986C713A2BD}" srcId="{059E9A60-98A6-4BCB-BBE7-40DC58686561}" destId="{9237CD8D-CA02-4FFC-B9CB-D344391DF68E}" srcOrd="2" destOrd="0" parTransId="{34D1E8AD-3438-4FB8-BBCA-AE1CC678BB36}" sibTransId="{864A2510-11B0-42CB-BC56-0C64B8BACDDA}"/>
    <dgm:cxn modelId="{56D245C4-9464-4785-81AA-19BE62771DAE}" type="presOf" srcId="{059E9A60-98A6-4BCB-BBE7-40DC58686561}" destId="{9C2568BE-6168-4ACE-980D-A2B9B298092C}" srcOrd="0" destOrd="0" presId="urn:microsoft.com/office/officeart/2005/8/layout/vList2"/>
    <dgm:cxn modelId="{05388AB8-E329-4B68-BDDA-D55A21C5480B}" srcId="{059E9A60-98A6-4BCB-BBE7-40DC58686561}" destId="{02CFDB2D-0BD4-4641-A530-961D70FD8736}" srcOrd="4" destOrd="0" parTransId="{409EF934-353A-4A23-B675-9655ADC78A55}" sibTransId="{DF4AB721-3335-4D60-97F1-1422668E5862}"/>
    <dgm:cxn modelId="{ADEB930E-FF6B-4036-AD4D-99DD84A51BE1}" type="presOf" srcId="{38D2A6F6-FE13-4A0B-A116-3B4D7E97D6E1}" destId="{A91D643B-B640-4E18-A16C-DE666FD7D05D}" srcOrd="0" destOrd="5" presId="urn:microsoft.com/office/officeart/2005/8/layout/vList2"/>
    <dgm:cxn modelId="{3D56AAD9-D341-44F1-A18D-C5197F57A135}" srcId="{B480DF5D-9B69-4819-8E8C-067833369D03}" destId="{059E9A60-98A6-4BCB-BBE7-40DC58686561}" srcOrd="0" destOrd="0" parTransId="{04071B34-4D62-4C04-99C8-53613AA9AE44}" sibTransId="{AF5C35F5-1A16-443F-ABB4-ABB6B9207877}"/>
    <dgm:cxn modelId="{2F61532D-42B4-41EB-B458-974606383CF5}" type="presOf" srcId="{2D73EADC-BEB5-41E0-BF16-D37A3B3FC190}" destId="{A91D643B-B640-4E18-A16C-DE666FD7D05D}" srcOrd="0" destOrd="0" presId="urn:microsoft.com/office/officeart/2005/8/layout/vList2"/>
    <dgm:cxn modelId="{D55A4AB9-4E64-47ED-BE5E-8D0841D63048}" type="presOf" srcId="{02CFDB2D-0BD4-4641-A530-961D70FD8736}" destId="{A91D643B-B640-4E18-A16C-DE666FD7D05D}" srcOrd="0" destOrd="4" presId="urn:microsoft.com/office/officeart/2005/8/layout/vList2"/>
    <dgm:cxn modelId="{1E4679C2-0792-4090-94B5-A0D448CDD841}" type="presParOf" srcId="{4B65BD02-CCC2-466D-9E9E-3AC371447B5A}" destId="{9C2568BE-6168-4ACE-980D-A2B9B298092C}" srcOrd="0" destOrd="0" presId="urn:microsoft.com/office/officeart/2005/8/layout/vList2"/>
    <dgm:cxn modelId="{D3B58758-8037-4EB3-BF97-80A3BDB59AD5}" type="presParOf" srcId="{4B65BD02-CCC2-466D-9E9E-3AC371447B5A}" destId="{A91D643B-B640-4E18-A16C-DE666FD7D05D}" srcOrd="1" destOrd="0" presId="urn:microsoft.com/office/officeart/2005/8/layout/vList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C1CD635-4C59-4B86-B17C-5395C7EF653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6272525-4F7E-4AF3-BC9C-CB7A0A052D59}">
      <dgm:prSet phldrT="[Text]"/>
      <dgm:spPr>
        <a:solidFill>
          <a:schemeClr val="accent2"/>
        </a:solidFill>
      </dgm:spPr>
      <dgm:t>
        <a:bodyPr/>
        <a:lstStyle/>
        <a:p>
          <a:r>
            <a:rPr lang="en-US" spc="-10" baseline="0" dirty="0" smtClean="0"/>
            <a:t>Code inspections provide a way to holistically assess a home and the potential hazards that may exist.</a:t>
          </a:r>
          <a:endParaRPr lang="en-US" spc="-10" baseline="0" dirty="0"/>
        </a:p>
      </dgm:t>
    </dgm:pt>
    <dgm:pt modelId="{D3392141-79D4-4AED-8A42-505AA1B6F54C}" type="parTrans" cxnId="{115B0297-6080-496F-993D-12C649C56BAA}">
      <dgm:prSet/>
      <dgm:spPr/>
      <dgm:t>
        <a:bodyPr/>
        <a:lstStyle/>
        <a:p>
          <a:endParaRPr lang="en-US"/>
        </a:p>
      </dgm:t>
    </dgm:pt>
    <dgm:pt modelId="{3359725B-EFA8-4B53-A468-278BF27B64D6}" type="sibTrans" cxnId="{115B0297-6080-496F-993D-12C649C56BAA}">
      <dgm:prSet/>
      <dgm:spPr/>
      <dgm:t>
        <a:bodyPr/>
        <a:lstStyle/>
        <a:p>
          <a:endParaRPr lang="en-US"/>
        </a:p>
      </dgm:t>
    </dgm:pt>
    <dgm:pt modelId="{AF53F914-9FC3-456D-9D95-40D662880E34}">
      <dgm:prSet/>
      <dgm:spPr>
        <a:solidFill>
          <a:schemeClr val="tx2">
            <a:lumMod val="75000"/>
          </a:schemeClr>
        </a:solidFill>
      </dgm:spPr>
      <dgm:t>
        <a:bodyPr/>
        <a:lstStyle/>
        <a:p>
          <a:r>
            <a:rPr lang="en-US" spc="-10" baseline="0" dirty="0" smtClean="0"/>
            <a:t>There are codes that currently exist to help  identify and resolve housing related hazards </a:t>
          </a:r>
        </a:p>
      </dgm:t>
    </dgm:pt>
    <dgm:pt modelId="{F604274F-9E74-4AF5-893E-F1CAD2BDEF59}" type="parTrans" cxnId="{E3C38300-96AC-44E6-AD6E-4E2818FE10E0}">
      <dgm:prSet/>
      <dgm:spPr/>
      <dgm:t>
        <a:bodyPr/>
        <a:lstStyle/>
        <a:p>
          <a:endParaRPr lang="en-US"/>
        </a:p>
      </dgm:t>
    </dgm:pt>
    <dgm:pt modelId="{F466CA08-EE15-4D23-AD26-67E83D8AF961}" type="sibTrans" cxnId="{E3C38300-96AC-44E6-AD6E-4E2818FE10E0}">
      <dgm:prSet/>
      <dgm:spPr/>
      <dgm:t>
        <a:bodyPr/>
        <a:lstStyle/>
        <a:p>
          <a:endParaRPr lang="en-US"/>
        </a:p>
      </dgm:t>
    </dgm:pt>
    <dgm:pt modelId="{7A0E7F67-1BC0-475C-B40E-F5D75C1F861A}">
      <dgm:prSet/>
      <dgm:spPr>
        <a:solidFill>
          <a:schemeClr val="accent1"/>
        </a:solidFill>
      </dgm:spPr>
      <dgm:t>
        <a:bodyPr rIns="45720"/>
        <a:lstStyle/>
        <a:p>
          <a:r>
            <a:rPr lang="en-US" spc="-10" baseline="0" dirty="0" smtClean="0"/>
            <a:t>Legal Aid and other agencies can be a valuable resource when dealing with code violations</a:t>
          </a:r>
        </a:p>
      </dgm:t>
    </dgm:pt>
    <dgm:pt modelId="{135D99D0-6DB1-4EFE-9714-9630F61BDDE9}" type="parTrans" cxnId="{65F0154B-152E-414C-B714-9E4C89A3B68E}">
      <dgm:prSet/>
      <dgm:spPr/>
      <dgm:t>
        <a:bodyPr/>
        <a:lstStyle/>
        <a:p>
          <a:endParaRPr lang="en-US"/>
        </a:p>
      </dgm:t>
    </dgm:pt>
    <dgm:pt modelId="{2FA7D292-1019-4D9D-A903-E03E48042646}" type="sibTrans" cxnId="{65F0154B-152E-414C-B714-9E4C89A3B68E}">
      <dgm:prSet/>
      <dgm:spPr/>
      <dgm:t>
        <a:bodyPr/>
        <a:lstStyle/>
        <a:p>
          <a:endParaRPr lang="en-US"/>
        </a:p>
      </dgm:t>
    </dgm:pt>
    <dgm:pt modelId="{D52DCD0F-0914-4CF1-8642-672E25EADACF}">
      <dgm:prSet/>
      <dgm:spPr>
        <a:solidFill>
          <a:schemeClr val="accent2">
            <a:lumMod val="60000"/>
            <a:lumOff val="40000"/>
          </a:schemeClr>
        </a:solidFill>
      </dgm:spPr>
      <dgm:t>
        <a:bodyPr/>
        <a:lstStyle/>
        <a:p>
          <a:r>
            <a:rPr lang="en-US" spc="-10" baseline="0" dirty="0" smtClean="0"/>
            <a:t>There are a variety of resources  that exist to help code inspectors meet the needs of the clients they serve</a:t>
          </a:r>
        </a:p>
      </dgm:t>
    </dgm:pt>
    <dgm:pt modelId="{CEB83318-6ADB-466D-899F-53F6ABD9393D}" type="parTrans" cxnId="{42F5FBF7-885F-4411-BB72-B52E459B090A}">
      <dgm:prSet/>
      <dgm:spPr/>
      <dgm:t>
        <a:bodyPr/>
        <a:lstStyle/>
        <a:p>
          <a:endParaRPr lang="en-US"/>
        </a:p>
      </dgm:t>
    </dgm:pt>
    <dgm:pt modelId="{CA055AE9-41AA-4A66-A26D-62354A5CF58D}" type="sibTrans" cxnId="{42F5FBF7-885F-4411-BB72-B52E459B090A}">
      <dgm:prSet/>
      <dgm:spPr/>
      <dgm:t>
        <a:bodyPr/>
        <a:lstStyle/>
        <a:p>
          <a:endParaRPr lang="en-US"/>
        </a:p>
      </dgm:t>
    </dgm:pt>
    <dgm:pt modelId="{DE2DEB92-DC7B-44F6-82AB-F741EF289E3F}" type="pres">
      <dgm:prSet presAssocID="{0C1CD635-4C59-4B86-B17C-5395C7EF653C}" presName="linear" presStyleCnt="0">
        <dgm:presLayoutVars>
          <dgm:animLvl val="lvl"/>
          <dgm:resizeHandles val="exact"/>
        </dgm:presLayoutVars>
      </dgm:prSet>
      <dgm:spPr/>
      <dgm:t>
        <a:bodyPr/>
        <a:lstStyle/>
        <a:p>
          <a:endParaRPr lang="en-US"/>
        </a:p>
      </dgm:t>
    </dgm:pt>
    <dgm:pt modelId="{9A28384E-AD12-4EAC-8A65-BEC367BEF025}" type="pres">
      <dgm:prSet presAssocID="{76272525-4F7E-4AF3-BC9C-CB7A0A052D59}" presName="parentText" presStyleLbl="node1" presStyleIdx="0" presStyleCnt="4">
        <dgm:presLayoutVars>
          <dgm:chMax val="0"/>
          <dgm:bulletEnabled val="1"/>
        </dgm:presLayoutVars>
      </dgm:prSet>
      <dgm:spPr/>
      <dgm:t>
        <a:bodyPr/>
        <a:lstStyle/>
        <a:p>
          <a:endParaRPr lang="en-US"/>
        </a:p>
      </dgm:t>
    </dgm:pt>
    <dgm:pt modelId="{8A1B557C-96D0-4DAC-BEE4-35FECF629100}" type="pres">
      <dgm:prSet presAssocID="{3359725B-EFA8-4B53-A468-278BF27B64D6}" presName="spacer" presStyleCnt="0"/>
      <dgm:spPr/>
      <dgm:t>
        <a:bodyPr/>
        <a:lstStyle/>
        <a:p>
          <a:endParaRPr lang="en-US"/>
        </a:p>
      </dgm:t>
    </dgm:pt>
    <dgm:pt modelId="{50200635-B0C9-4D86-B6B3-DC851D31A375}" type="pres">
      <dgm:prSet presAssocID="{AF53F914-9FC3-456D-9D95-40D662880E34}" presName="parentText" presStyleLbl="node1" presStyleIdx="1" presStyleCnt="4">
        <dgm:presLayoutVars>
          <dgm:chMax val="0"/>
          <dgm:bulletEnabled val="1"/>
        </dgm:presLayoutVars>
      </dgm:prSet>
      <dgm:spPr/>
      <dgm:t>
        <a:bodyPr/>
        <a:lstStyle/>
        <a:p>
          <a:endParaRPr lang="en-US"/>
        </a:p>
      </dgm:t>
    </dgm:pt>
    <dgm:pt modelId="{ABC38D95-AA52-4D0E-A953-1982AA42BC78}" type="pres">
      <dgm:prSet presAssocID="{F466CA08-EE15-4D23-AD26-67E83D8AF961}" presName="spacer" presStyleCnt="0"/>
      <dgm:spPr/>
      <dgm:t>
        <a:bodyPr/>
        <a:lstStyle/>
        <a:p>
          <a:endParaRPr lang="en-US"/>
        </a:p>
      </dgm:t>
    </dgm:pt>
    <dgm:pt modelId="{23A09F19-BD0F-41ED-BECE-0AE5FEA09A26}" type="pres">
      <dgm:prSet presAssocID="{7A0E7F67-1BC0-475C-B40E-F5D75C1F861A}" presName="parentText" presStyleLbl="node1" presStyleIdx="2" presStyleCnt="4">
        <dgm:presLayoutVars>
          <dgm:chMax val="0"/>
          <dgm:bulletEnabled val="1"/>
        </dgm:presLayoutVars>
      </dgm:prSet>
      <dgm:spPr/>
      <dgm:t>
        <a:bodyPr/>
        <a:lstStyle/>
        <a:p>
          <a:endParaRPr lang="en-US"/>
        </a:p>
      </dgm:t>
    </dgm:pt>
    <dgm:pt modelId="{6D288003-4D11-4A62-A3EE-E93C57D11924}" type="pres">
      <dgm:prSet presAssocID="{2FA7D292-1019-4D9D-A903-E03E48042646}" presName="spacer" presStyleCnt="0"/>
      <dgm:spPr/>
      <dgm:t>
        <a:bodyPr/>
        <a:lstStyle/>
        <a:p>
          <a:endParaRPr lang="en-US"/>
        </a:p>
      </dgm:t>
    </dgm:pt>
    <dgm:pt modelId="{53396FF0-696D-4313-A981-8549497443A9}" type="pres">
      <dgm:prSet presAssocID="{D52DCD0F-0914-4CF1-8642-672E25EADACF}" presName="parentText" presStyleLbl="node1" presStyleIdx="3" presStyleCnt="4">
        <dgm:presLayoutVars>
          <dgm:chMax val="0"/>
          <dgm:bulletEnabled val="1"/>
        </dgm:presLayoutVars>
      </dgm:prSet>
      <dgm:spPr/>
      <dgm:t>
        <a:bodyPr/>
        <a:lstStyle/>
        <a:p>
          <a:endParaRPr lang="en-US"/>
        </a:p>
      </dgm:t>
    </dgm:pt>
  </dgm:ptLst>
  <dgm:cxnLst>
    <dgm:cxn modelId="{02CAB911-0562-4EA1-AA2E-784E165F3270}" type="presOf" srcId="{0C1CD635-4C59-4B86-B17C-5395C7EF653C}" destId="{DE2DEB92-DC7B-44F6-82AB-F741EF289E3F}" srcOrd="0" destOrd="0" presId="urn:microsoft.com/office/officeart/2005/8/layout/vList2"/>
    <dgm:cxn modelId="{115B0297-6080-496F-993D-12C649C56BAA}" srcId="{0C1CD635-4C59-4B86-B17C-5395C7EF653C}" destId="{76272525-4F7E-4AF3-BC9C-CB7A0A052D59}" srcOrd="0" destOrd="0" parTransId="{D3392141-79D4-4AED-8A42-505AA1B6F54C}" sibTransId="{3359725B-EFA8-4B53-A468-278BF27B64D6}"/>
    <dgm:cxn modelId="{65F0154B-152E-414C-B714-9E4C89A3B68E}" srcId="{0C1CD635-4C59-4B86-B17C-5395C7EF653C}" destId="{7A0E7F67-1BC0-475C-B40E-F5D75C1F861A}" srcOrd="2" destOrd="0" parTransId="{135D99D0-6DB1-4EFE-9714-9630F61BDDE9}" sibTransId="{2FA7D292-1019-4D9D-A903-E03E48042646}"/>
    <dgm:cxn modelId="{94E11EE4-64E4-48CC-B886-EFE6A999DBBC}" type="presOf" srcId="{AF53F914-9FC3-456D-9D95-40D662880E34}" destId="{50200635-B0C9-4D86-B6B3-DC851D31A375}" srcOrd="0" destOrd="0" presId="urn:microsoft.com/office/officeart/2005/8/layout/vList2"/>
    <dgm:cxn modelId="{07848329-D6E3-432D-ACD7-2F0C69B90E92}" type="presOf" srcId="{D52DCD0F-0914-4CF1-8642-672E25EADACF}" destId="{53396FF0-696D-4313-A981-8549497443A9}" srcOrd="0" destOrd="0" presId="urn:microsoft.com/office/officeart/2005/8/layout/vList2"/>
    <dgm:cxn modelId="{42F5FBF7-885F-4411-BB72-B52E459B090A}" srcId="{0C1CD635-4C59-4B86-B17C-5395C7EF653C}" destId="{D52DCD0F-0914-4CF1-8642-672E25EADACF}" srcOrd="3" destOrd="0" parTransId="{CEB83318-6ADB-466D-899F-53F6ABD9393D}" sibTransId="{CA055AE9-41AA-4A66-A26D-62354A5CF58D}"/>
    <dgm:cxn modelId="{FA628177-9C1B-4C0E-9120-2AA4379EAF8A}" type="presOf" srcId="{76272525-4F7E-4AF3-BC9C-CB7A0A052D59}" destId="{9A28384E-AD12-4EAC-8A65-BEC367BEF025}" srcOrd="0" destOrd="0" presId="urn:microsoft.com/office/officeart/2005/8/layout/vList2"/>
    <dgm:cxn modelId="{E3C38300-96AC-44E6-AD6E-4E2818FE10E0}" srcId="{0C1CD635-4C59-4B86-B17C-5395C7EF653C}" destId="{AF53F914-9FC3-456D-9D95-40D662880E34}" srcOrd="1" destOrd="0" parTransId="{F604274F-9E74-4AF5-893E-F1CAD2BDEF59}" sibTransId="{F466CA08-EE15-4D23-AD26-67E83D8AF961}"/>
    <dgm:cxn modelId="{F8B4E4B0-95D1-4FB3-9CBD-498055C8D397}" type="presOf" srcId="{7A0E7F67-1BC0-475C-B40E-F5D75C1F861A}" destId="{23A09F19-BD0F-41ED-BECE-0AE5FEA09A26}" srcOrd="0" destOrd="0" presId="urn:microsoft.com/office/officeart/2005/8/layout/vList2"/>
    <dgm:cxn modelId="{767D9F6F-3452-4570-BDFC-003930F41892}" type="presParOf" srcId="{DE2DEB92-DC7B-44F6-82AB-F741EF289E3F}" destId="{9A28384E-AD12-4EAC-8A65-BEC367BEF025}" srcOrd="0" destOrd="0" presId="urn:microsoft.com/office/officeart/2005/8/layout/vList2"/>
    <dgm:cxn modelId="{08995AD3-5BDF-4B79-807A-5936A4767166}" type="presParOf" srcId="{DE2DEB92-DC7B-44F6-82AB-F741EF289E3F}" destId="{8A1B557C-96D0-4DAC-BEE4-35FECF629100}" srcOrd="1" destOrd="0" presId="urn:microsoft.com/office/officeart/2005/8/layout/vList2"/>
    <dgm:cxn modelId="{52C65204-842E-4738-BC61-390C53F05F85}" type="presParOf" srcId="{DE2DEB92-DC7B-44F6-82AB-F741EF289E3F}" destId="{50200635-B0C9-4D86-B6B3-DC851D31A375}" srcOrd="2" destOrd="0" presId="urn:microsoft.com/office/officeart/2005/8/layout/vList2"/>
    <dgm:cxn modelId="{A066E463-9053-4FFD-9011-AD41C22D5623}" type="presParOf" srcId="{DE2DEB92-DC7B-44F6-82AB-F741EF289E3F}" destId="{ABC38D95-AA52-4D0E-A953-1982AA42BC78}" srcOrd="3" destOrd="0" presId="urn:microsoft.com/office/officeart/2005/8/layout/vList2"/>
    <dgm:cxn modelId="{3E7E8C54-95DC-4C8D-84D6-4438564D8F38}" type="presParOf" srcId="{DE2DEB92-DC7B-44F6-82AB-F741EF289E3F}" destId="{23A09F19-BD0F-41ED-BECE-0AE5FEA09A26}" srcOrd="4" destOrd="0" presId="urn:microsoft.com/office/officeart/2005/8/layout/vList2"/>
    <dgm:cxn modelId="{793D4F1F-1F48-4BF7-94C6-0245CA26D9B9}" type="presParOf" srcId="{DE2DEB92-DC7B-44F6-82AB-F741EF289E3F}" destId="{6D288003-4D11-4A62-A3EE-E93C57D11924}" srcOrd="5" destOrd="0" presId="urn:microsoft.com/office/officeart/2005/8/layout/vList2"/>
    <dgm:cxn modelId="{0B66759D-371F-4CAA-97EF-E88B62C85803}" type="presParOf" srcId="{DE2DEB92-DC7B-44F6-82AB-F741EF289E3F}" destId="{53396FF0-696D-4313-A981-8549497443A9}"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095A3A2-1B0E-49BD-900F-46ECE30D2FD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1B5F386-413C-4E63-A897-2B4D61907031}">
      <dgm:prSet/>
      <dgm:spPr>
        <a:solidFill>
          <a:schemeClr val="accent1">
            <a:hueOff val="0"/>
            <a:satOff val="0"/>
            <a:lumOff val="0"/>
            <a:alpha val="82000"/>
          </a:schemeClr>
        </a:solidFill>
      </dgm:spPr>
      <dgm:t>
        <a:bodyPr/>
        <a:lstStyle/>
        <a:p>
          <a:r>
            <a:rPr lang="en-US" b="1" dirty="0" smtClean="0"/>
            <a:t>Describe</a:t>
          </a:r>
          <a:r>
            <a:rPr lang="en-US" dirty="0" smtClean="0"/>
            <a:t> the importance of a holistic code inspection to identify hazards </a:t>
          </a:r>
        </a:p>
      </dgm:t>
    </dgm:pt>
    <dgm:pt modelId="{BDECC7A1-4412-4D84-AD98-56565272E6BF}" type="parTrans" cxnId="{38A287D8-4380-4A55-A5A6-7B9E3DE2B8DF}">
      <dgm:prSet/>
      <dgm:spPr/>
      <dgm:t>
        <a:bodyPr/>
        <a:lstStyle/>
        <a:p>
          <a:endParaRPr lang="en-US"/>
        </a:p>
      </dgm:t>
    </dgm:pt>
    <dgm:pt modelId="{A2CF7782-1417-45F1-8560-85A498FDE4B2}" type="sibTrans" cxnId="{38A287D8-4380-4A55-A5A6-7B9E3DE2B8DF}">
      <dgm:prSet/>
      <dgm:spPr/>
      <dgm:t>
        <a:bodyPr/>
        <a:lstStyle/>
        <a:p>
          <a:endParaRPr lang="en-US"/>
        </a:p>
      </dgm:t>
    </dgm:pt>
    <dgm:pt modelId="{B312C6C2-630C-4AC8-BC47-42B7987E7315}">
      <dgm:prSet/>
      <dgm:spPr>
        <a:solidFill>
          <a:schemeClr val="tx1">
            <a:lumMod val="90000"/>
            <a:lumOff val="10000"/>
            <a:alpha val="82000"/>
          </a:schemeClr>
        </a:solidFill>
      </dgm:spPr>
      <dgm:t>
        <a:bodyPr/>
        <a:lstStyle/>
        <a:p>
          <a:r>
            <a:rPr lang="en-US" b="1" dirty="0" smtClean="0"/>
            <a:t>Explain </a:t>
          </a:r>
          <a:r>
            <a:rPr lang="en-US" dirty="0" smtClean="0"/>
            <a:t>the legal aid referral process and how to refer clients to other agencies for assistance and resources</a:t>
          </a:r>
        </a:p>
      </dgm:t>
    </dgm:pt>
    <dgm:pt modelId="{F66B7FAA-6C7A-45A5-9938-09096F7A75A6}" type="parTrans" cxnId="{2DA9BF2A-2792-48BF-814D-103C24511A22}">
      <dgm:prSet/>
      <dgm:spPr/>
      <dgm:t>
        <a:bodyPr/>
        <a:lstStyle/>
        <a:p>
          <a:endParaRPr lang="en-US"/>
        </a:p>
      </dgm:t>
    </dgm:pt>
    <dgm:pt modelId="{CA4B9374-83DC-4B3A-AEF2-E79BA4ABE4DF}" type="sibTrans" cxnId="{2DA9BF2A-2792-48BF-814D-103C24511A22}">
      <dgm:prSet/>
      <dgm:spPr/>
      <dgm:t>
        <a:bodyPr/>
        <a:lstStyle/>
        <a:p>
          <a:endParaRPr lang="en-US"/>
        </a:p>
      </dgm:t>
    </dgm:pt>
    <dgm:pt modelId="{92B8AF36-2218-469A-A21C-66B122037682}">
      <dgm:prSet/>
      <dgm:spPr>
        <a:solidFill>
          <a:schemeClr val="accent6">
            <a:alpha val="82000"/>
          </a:schemeClr>
        </a:solidFill>
      </dgm:spPr>
      <dgm:t>
        <a:bodyPr/>
        <a:lstStyle/>
        <a:p>
          <a:r>
            <a:rPr lang="en-US" b="1" dirty="0" smtClean="0"/>
            <a:t>Identify</a:t>
          </a:r>
          <a:r>
            <a:rPr lang="en-US" dirty="0" smtClean="0"/>
            <a:t> three types of codes that can be used to address health concerns</a:t>
          </a:r>
        </a:p>
      </dgm:t>
    </dgm:pt>
    <dgm:pt modelId="{61BB6AD3-FBB0-4447-B24E-C6A039E1745A}" type="sibTrans" cxnId="{5680FC94-48E7-4AC8-97FB-1AB0C95B87D6}">
      <dgm:prSet/>
      <dgm:spPr/>
      <dgm:t>
        <a:bodyPr/>
        <a:lstStyle/>
        <a:p>
          <a:endParaRPr lang="en-US"/>
        </a:p>
      </dgm:t>
    </dgm:pt>
    <dgm:pt modelId="{E23DB75C-E6AE-401B-B7A5-546F04F41623}" type="parTrans" cxnId="{5680FC94-48E7-4AC8-97FB-1AB0C95B87D6}">
      <dgm:prSet/>
      <dgm:spPr/>
      <dgm:t>
        <a:bodyPr/>
        <a:lstStyle/>
        <a:p>
          <a:endParaRPr lang="en-US"/>
        </a:p>
      </dgm:t>
    </dgm:pt>
    <dgm:pt modelId="{5745152E-3E36-4328-AD48-EFA72AC82650}" type="pres">
      <dgm:prSet presAssocID="{5095A3A2-1B0E-49BD-900F-46ECE30D2FD1}" presName="linear" presStyleCnt="0">
        <dgm:presLayoutVars>
          <dgm:animLvl val="lvl"/>
          <dgm:resizeHandles val="exact"/>
        </dgm:presLayoutVars>
      </dgm:prSet>
      <dgm:spPr/>
      <dgm:t>
        <a:bodyPr/>
        <a:lstStyle/>
        <a:p>
          <a:endParaRPr lang="en-US"/>
        </a:p>
      </dgm:t>
    </dgm:pt>
    <dgm:pt modelId="{5BDE8495-647B-4FB4-8462-E2EA988C7384}" type="pres">
      <dgm:prSet presAssocID="{51B5F386-413C-4E63-A897-2B4D61907031}" presName="parentText" presStyleLbl="node1" presStyleIdx="0" presStyleCnt="3" custScaleY="107255">
        <dgm:presLayoutVars>
          <dgm:chMax val="0"/>
          <dgm:bulletEnabled val="1"/>
        </dgm:presLayoutVars>
      </dgm:prSet>
      <dgm:spPr/>
      <dgm:t>
        <a:bodyPr/>
        <a:lstStyle/>
        <a:p>
          <a:endParaRPr lang="en-US"/>
        </a:p>
      </dgm:t>
    </dgm:pt>
    <dgm:pt modelId="{B72A49A8-796B-4EDD-BC40-E656B7A86EBC}" type="pres">
      <dgm:prSet presAssocID="{A2CF7782-1417-45F1-8560-85A498FDE4B2}" presName="spacer" presStyleCnt="0"/>
      <dgm:spPr/>
    </dgm:pt>
    <dgm:pt modelId="{05BC4800-E584-4622-AA3E-B6B8FC342988}" type="pres">
      <dgm:prSet presAssocID="{92B8AF36-2218-469A-A21C-66B122037682}" presName="parentText" presStyleLbl="node1" presStyleIdx="1" presStyleCnt="3">
        <dgm:presLayoutVars>
          <dgm:chMax val="0"/>
          <dgm:bulletEnabled val="1"/>
        </dgm:presLayoutVars>
      </dgm:prSet>
      <dgm:spPr/>
      <dgm:t>
        <a:bodyPr/>
        <a:lstStyle/>
        <a:p>
          <a:endParaRPr lang="en-US"/>
        </a:p>
      </dgm:t>
    </dgm:pt>
    <dgm:pt modelId="{45A47050-025F-46DA-98C7-9FF932E52EAC}" type="pres">
      <dgm:prSet presAssocID="{61BB6AD3-FBB0-4447-B24E-C6A039E1745A}" presName="spacer" presStyleCnt="0"/>
      <dgm:spPr/>
    </dgm:pt>
    <dgm:pt modelId="{AF23FA07-1DDC-41A1-8A57-599CEB39EE2B}" type="pres">
      <dgm:prSet presAssocID="{B312C6C2-630C-4AC8-BC47-42B7987E7315}" presName="parentText" presStyleLbl="node1" presStyleIdx="2" presStyleCnt="3">
        <dgm:presLayoutVars>
          <dgm:chMax val="0"/>
          <dgm:bulletEnabled val="1"/>
        </dgm:presLayoutVars>
      </dgm:prSet>
      <dgm:spPr/>
      <dgm:t>
        <a:bodyPr/>
        <a:lstStyle/>
        <a:p>
          <a:endParaRPr lang="en-US"/>
        </a:p>
      </dgm:t>
    </dgm:pt>
  </dgm:ptLst>
  <dgm:cxnLst>
    <dgm:cxn modelId="{38A287D8-4380-4A55-A5A6-7B9E3DE2B8DF}" srcId="{5095A3A2-1B0E-49BD-900F-46ECE30D2FD1}" destId="{51B5F386-413C-4E63-A897-2B4D61907031}" srcOrd="0" destOrd="0" parTransId="{BDECC7A1-4412-4D84-AD98-56565272E6BF}" sibTransId="{A2CF7782-1417-45F1-8560-85A498FDE4B2}"/>
    <dgm:cxn modelId="{CE6A2C75-12C6-4E90-AC4F-67AD44E67DB7}" type="presOf" srcId="{5095A3A2-1B0E-49BD-900F-46ECE30D2FD1}" destId="{5745152E-3E36-4328-AD48-EFA72AC82650}" srcOrd="0" destOrd="0" presId="urn:microsoft.com/office/officeart/2005/8/layout/vList2"/>
    <dgm:cxn modelId="{5680FC94-48E7-4AC8-97FB-1AB0C95B87D6}" srcId="{5095A3A2-1B0E-49BD-900F-46ECE30D2FD1}" destId="{92B8AF36-2218-469A-A21C-66B122037682}" srcOrd="1" destOrd="0" parTransId="{E23DB75C-E6AE-401B-B7A5-546F04F41623}" sibTransId="{61BB6AD3-FBB0-4447-B24E-C6A039E1745A}"/>
    <dgm:cxn modelId="{B48E08DD-B71E-45C7-97DD-B1F476500DE6}" type="presOf" srcId="{B312C6C2-630C-4AC8-BC47-42B7987E7315}" destId="{AF23FA07-1DDC-41A1-8A57-599CEB39EE2B}" srcOrd="0" destOrd="0" presId="urn:microsoft.com/office/officeart/2005/8/layout/vList2"/>
    <dgm:cxn modelId="{542122C7-9BB3-4324-B52E-17B6A0A0CFE4}" type="presOf" srcId="{92B8AF36-2218-469A-A21C-66B122037682}" destId="{05BC4800-E584-4622-AA3E-B6B8FC342988}" srcOrd="0" destOrd="0" presId="urn:microsoft.com/office/officeart/2005/8/layout/vList2"/>
    <dgm:cxn modelId="{2DA9BF2A-2792-48BF-814D-103C24511A22}" srcId="{5095A3A2-1B0E-49BD-900F-46ECE30D2FD1}" destId="{B312C6C2-630C-4AC8-BC47-42B7987E7315}" srcOrd="2" destOrd="0" parTransId="{F66B7FAA-6C7A-45A5-9938-09096F7A75A6}" sibTransId="{CA4B9374-83DC-4B3A-AEF2-E79BA4ABE4DF}"/>
    <dgm:cxn modelId="{28000E71-6316-4583-82A1-4DDD285C9B8B}" type="presOf" srcId="{51B5F386-413C-4E63-A897-2B4D61907031}" destId="{5BDE8495-647B-4FB4-8462-E2EA988C7384}" srcOrd="0" destOrd="0" presId="urn:microsoft.com/office/officeart/2005/8/layout/vList2"/>
    <dgm:cxn modelId="{A0390563-7B27-4118-B00E-95ECE281FDC4}" type="presParOf" srcId="{5745152E-3E36-4328-AD48-EFA72AC82650}" destId="{5BDE8495-647B-4FB4-8462-E2EA988C7384}" srcOrd="0" destOrd="0" presId="urn:microsoft.com/office/officeart/2005/8/layout/vList2"/>
    <dgm:cxn modelId="{EA15B29D-022E-48BC-BB59-4A5869D6670C}" type="presParOf" srcId="{5745152E-3E36-4328-AD48-EFA72AC82650}" destId="{B72A49A8-796B-4EDD-BC40-E656B7A86EBC}" srcOrd="1" destOrd="0" presId="urn:microsoft.com/office/officeart/2005/8/layout/vList2"/>
    <dgm:cxn modelId="{5A95765A-5536-4A84-8A70-E2062032D0BC}" type="presParOf" srcId="{5745152E-3E36-4328-AD48-EFA72AC82650}" destId="{05BC4800-E584-4622-AA3E-B6B8FC342988}" srcOrd="2" destOrd="0" presId="urn:microsoft.com/office/officeart/2005/8/layout/vList2"/>
    <dgm:cxn modelId="{AEDEB2D8-4E31-4DB2-B9C2-77884E09359B}" type="presParOf" srcId="{5745152E-3E36-4328-AD48-EFA72AC82650}" destId="{45A47050-025F-46DA-98C7-9FF932E52EAC}" srcOrd="3" destOrd="0" presId="urn:microsoft.com/office/officeart/2005/8/layout/vList2"/>
    <dgm:cxn modelId="{4A6444A7-FE2C-482B-A9D2-CB4F383659B2}" type="presParOf" srcId="{5745152E-3E36-4328-AD48-EFA72AC82650}" destId="{AF23FA07-1DDC-41A1-8A57-599CEB39EE2B}"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9D156D-5659-4621-B04F-E69C880290B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0E54897-8BC0-4414-9AD3-261537CD34F5}">
      <dgm:prSet/>
      <dgm:spPr/>
      <dgm:t>
        <a:bodyPr lIns="109728" rIns="109728"/>
        <a:lstStyle/>
        <a:p>
          <a:pPr rtl="0"/>
          <a:r>
            <a:rPr lang="en-US" dirty="0" smtClean="0"/>
            <a:t>Healthy Housing is: </a:t>
          </a:r>
          <a:endParaRPr lang="en-US" dirty="0"/>
        </a:p>
      </dgm:t>
    </dgm:pt>
    <dgm:pt modelId="{AF9145B8-9BF2-40D6-8D38-03EFA5E0D652}" type="parTrans" cxnId="{F57E2637-0C7E-40DE-846C-C113A3BFC971}">
      <dgm:prSet/>
      <dgm:spPr/>
      <dgm:t>
        <a:bodyPr/>
        <a:lstStyle/>
        <a:p>
          <a:endParaRPr lang="en-US"/>
        </a:p>
      </dgm:t>
    </dgm:pt>
    <dgm:pt modelId="{EEDF0BE1-6BC0-45AB-90F7-DB149693860D}" type="sibTrans" cxnId="{F57E2637-0C7E-40DE-846C-C113A3BFC971}">
      <dgm:prSet/>
      <dgm:spPr/>
      <dgm:t>
        <a:bodyPr/>
        <a:lstStyle/>
        <a:p>
          <a:endParaRPr lang="en-US"/>
        </a:p>
      </dgm:t>
    </dgm:pt>
    <dgm:pt modelId="{2D717709-BFED-4C2B-BE2F-BE39512EC813}">
      <dgm:prSet custT="1"/>
      <dgm:spPr/>
      <dgm:t>
        <a:bodyPr/>
        <a:lstStyle/>
        <a:p>
          <a:pPr rtl="0"/>
          <a:r>
            <a:rPr lang="en-US" sz="2800" dirty="0" smtClean="0"/>
            <a:t>Designed,</a:t>
          </a:r>
          <a:endParaRPr lang="en-US" sz="2800" dirty="0"/>
        </a:p>
      </dgm:t>
    </dgm:pt>
    <dgm:pt modelId="{B90D615A-DCB0-421D-86BD-94D364AE78C3}" type="parTrans" cxnId="{ACBF60A0-9E9C-4255-93D8-837FEC1C8E08}">
      <dgm:prSet/>
      <dgm:spPr/>
      <dgm:t>
        <a:bodyPr/>
        <a:lstStyle/>
        <a:p>
          <a:endParaRPr lang="en-US"/>
        </a:p>
      </dgm:t>
    </dgm:pt>
    <dgm:pt modelId="{C2BBBE52-FA96-4110-B779-99A2ECF21987}" type="sibTrans" cxnId="{ACBF60A0-9E9C-4255-93D8-837FEC1C8E08}">
      <dgm:prSet/>
      <dgm:spPr/>
      <dgm:t>
        <a:bodyPr/>
        <a:lstStyle/>
        <a:p>
          <a:endParaRPr lang="en-US"/>
        </a:p>
      </dgm:t>
    </dgm:pt>
    <dgm:pt modelId="{EEFC2D89-92DB-4B45-98DA-8CBF7EC3044C}">
      <dgm:prSet custT="1"/>
      <dgm:spPr/>
      <dgm:t>
        <a:bodyPr/>
        <a:lstStyle/>
        <a:p>
          <a:pPr rtl="0"/>
          <a:r>
            <a:rPr lang="en-US" sz="2800" dirty="0" smtClean="0"/>
            <a:t>Constructed,</a:t>
          </a:r>
          <a:endParaRPr lang="en-US" sz="2800" dirty="0"/>
        </a:p>
      </dgm:t>
    </dgm:pt>
    <dgm:pt modelId="{A7626BB8-35E6-48E8-8172-31E45A846181}" type="parTrans" cxnId="{AD8A42D1-4E8B-4218-AC2C-765B3DFB262F}">
      <dgm:prSet/>
      <dgm:spPr/>
      <dgm:t>
        <a:bodyPr/>
        <a:lstStyle/>
        <a:p>
          <a:endParaRPr lang="en-US"/>
        </a:p>
      </dgm:t>
    </dgm:pt>
    <dgm:pt modelId="{22FCFEBC-1034-4893-B687-5066B7CD7F30}" type="sibTrans" cxnId="{AD8A42D1-4E8B-4218-AC2C-765B3DFB262F}">
      <dgm:prSet/>
      <dgm:spPr/>
      <dgm:t>
        <a:bodyPr/>
        <a:lstStyle/>
        <a:p>
          <a:endParaRPr lang="en-US"/>
        </a:p>
      </dgm:t>
    </dgm:pt>
    <dgm:pt modelId="{886D91F8-49FE-4912-92C9-AB80FA087CB2}">
      <dgm:prSet custT="1"/>
      <dgm:spPr/>
      <dgm:t>
        <a:bodyPr/>
        <a:lstStyle/>
        <a:p>
          <a:pPr rtl="0"/>
          <a:r>
            <a:rPr lang="en-US" sz="2800" dirty="0" smtClean="0"/>
            <a:t>Maintained, and</a:t>
          </a:r>
          <a:endParaRPr lang="en-US" sz="2800" dirty="0"/>
        </a:p>
      </dgm:t>
    </dgm:pt>
    <dgm:pt modelId="{ABF798A5-4DEB-4161-B001-49AE1C15D2A9}" type="parTrans" cxnId="{BC2A05C0-51B7-4F82-8EB1-EED95E811C27}">
      <dgm:prSet/>
      <dgm:spPr/>
      <dgm:t>
        <a:bodyPr/>
        <a:lstStyle/>
        <a:p>
          <a:endParaRPr lang="en-US"/>
        </a:p>
      </dgm:t>
    </dgm:pt>
    <dgm:pt modelId="{449DBEB3-AF3D-4A41-8D7A-7AFD28A7F231}" type="sibTrans" cxnId="{BC2A05C0-51B7-4F82-8EB1-EED95E811C27}">
      <dgm:prSet/>
      <dgm:spPr/>
      <dgm:t>
        <a:bodyPr/>
        <a:lstStyle/>
        <a:p>
          <a:endParaRPr lang="en-US"/>
        </a:p>
      </dgm:t>
    </dgm:pt>
    <dgm:pt modelId="{ACCC8C36-AEEA-4DC5-BDF6-73041C74452F}">
      <dgm:prSet custT="1"/>
      <dgm:spPr/>
      <dgm:t>
        <a:bodyPr/>
        <a:lstStyle/>
        <a:p>
          <a:pPr rtl="0"/>
          <a:r>
            <a:rPr lang="en-US" sz="2800" dirty="0" smtClean="0"/>
            <a:t>Rehabilitated </a:t>
          </a:r>
          <a:endParaRPr lang="en-US" sz="2800" dirty="0"/>
        </a:p>
      </dgm:t>
    </dgm:pt>
    <dgm:pt modelId="{960011CC-3F2F-4302-A7F8-472C64A8ED6D}" type="parTrans" cxnId="{73DE040A-F65F-4D0A-A305-620B2CDA0CC6}">
      <dgm:prSet/>
      <dgm:spPr/>
      <dgm:t>
        <a:bodyPr/>
        <a:lstStyle/>
        <a:p>
          <a:endParaRPr lang="en-US"/>
        </a:p>
      </dgm:t>
    </dgm:pt>
    <dgm:pt modelId="{9E5F8C7A-CEF2-4560-828E-F835C7885A94}" type="sibTrans" cxnId="{73DE040A-F65F-4D0A-A305-620B2CDA0CC6}">
      <dgm:prSet/>
      <dgm:spPr/>
      <dgm:t>
        <a:bodyPr/>
        <a:lstStyle/>
        <a:p>
          <a:endParaRPr lang="en-US"/>
        </a:p>
      </dgm:t>
    </dgm:pt>
    <dgm:pt modelId="{CBA1161B-E40E-4093-B516-F2560F5CBF54}">
      <dgm:prSet/>
      <dgm:spPr/>
      <dgm:t>
        <a:bodyPr/>
        <a:lstStyle/>
        <a:p>
          <a:pPr rtl="0"/>
          <a:r>
            <a:rPr lang="en-US" dirty="0" smtClean="0"/>
            <a:t>In a manner that is conducive to good occupant health, safety and sense of well-being.</a:t>
          </a:r>
          <a:endParaRPr lang="en-US" dirty="0"/>
        </a:p>
      </dgm:t>
    </dgm:pt>
    <dgm:pt modelId="{C98086DD-9830-4E0A-B6C5-0CEB888AC83D}" type="parTrans" cxnId="{0F5A2980-1C75-4415-8636-26BB7AC25F66}">
      <dgm:prSet/>
      <dgm:spPr/>
      <dgm:t>
        <a:bodyPr/>
        <a:lstStyle/>
        <a:p>
          <a:endParaRPr lang="en-US"/>
        </a:p>
      </dgm:t>
    </dgm:pt>
    <dgm:pt modelId="{7431D881-7B4D-45E8-90A9-16623B2744F8}" type="sibTrans" cxnId="{0F5A2980-1C75-4415-8636-26BB7AC25F66}">
      <dgm:prSet/>
      <dgm:spPr/>
      <dgm:t>
        <a:bodyPr/>
        <a:lstStyle/>
        <a:p>
          <a:endParaRPr lang="en-US"/>
        </a:p>
      </dgm:t>
    </dgm:pt>
    <dgm:pt modelId="{0AAFC007-60DF-467A-AD38-CF31459D705A}" type="pres">
      <dgm:prSet presAssocID="{799D156D-5659-4621-B04F-E69C880290B2}" presName="Name0" presStyleCnt="0">
        <dgm:presLayoutVars>
          <dgm:dir/>
          <dgm:animLvl val="lvl"/>
          <dgm:resizeHandles val="exact"/>
        </dgm:presLayoutVars>
      </dgm:prSet>
      <dgm:spPr/>
      <dgm:t>
        <a:bodyPr/>
        <a:lstStyle/>
        <a:p>
          <a:endParaRPr lang="en-US"/>
        </a:p>
      </dgm:t>
    </dgm:pt>
    <dgm:pt modelId="{9C5CD695-B2F2-4C09-94F1-01E912561C1A}" type="pres">
      <dgm:prSet presAssocID="{30E54897-8BC0-4414-9AD3-261537CD34F5}" presName="linNode" presStyleCnt="0"/>
      <dgm:spPr/>
    </dgm:pt>
    <dgm:pt modelId="{6522CCF6-1B2F-4DEA-B606-5D5D1E2AEE2C}" type="pres">
      <dgm:prSet presAssocID="{30E54897-8BC0-4414-9AD3-261537CD34F5}" presName="parentText" presStyleLbl="node1" presStyleIdx="0" presStyleCnt="2" custScaleX="110066">
        <dgm:presLayoutVars>
          <dgm:chMax val="1"/>
          <dgm:bulletEnabled val="1"/>
        </dgm:presLayoutVars>
      </dgm:prSet>
      <dgm:spPr/>
      <dgm:t>
        <a:bodyPr/>
        <a:lstStyle/>
        <a:p>
          <a:endParaRPr lang="en-US"/>
        </a:p>
      </dgm:t>
    </dgm:pt>
    <dgm:pt modelId="{741B8FF7-03DA-4927-AA02-392818999AAA}" type="pres">
      <dgm:prSet presAssocID="{30E54897-8BC0-4414-9AD3-261537CD34F5}" presName="descendantText" presStyleLbl="alignAccFollowNode1" presStyleIdx="0" presStyleCnt="1">
        <dgm:presLayoutVars>
          <dgm:bulletEnabled val="1"/>
        </dgm:presLayoutVars>
      </dgm:prSet>
      <dgm:spPr/>
      <dgm:t>
        <a:bodyPr/>
        <a:lstStyle/>
        <a:p>
          <a:endParaRPr lang="en-US"/>
        </a:p>
      </dgm:t>
    </dgm:pt>
    <dgm:pt modelId="{E8C2ACAF-6C5D-45C5-B313-47B8849EA8C1}" type="pres">
      <dgm:prSet presAssocID="{EEDF0BE1-6BC0-45AB-90F7-DB149693860D}" presName="sp" presStyleCnt="0"/>
      <dgm:spPr/>
    </dgm:pt>
    <dgm:pt modelId="{77382E1B-03A5-4438-9B0B-7EC1D36EBACB}" type="pres">
      <dgm:prSet presAssocID="{CBA1161B-E40E-4093-B516-F2560F5CBF54}" presName="linNode" presStyleCnt="0"/>
      <dgm:spPr/>
    </dgm:pt>
    <dgm:pt modelId="{0E1A0B85-50FF-4974-AC0F-2EEDB9ED9A7F}" type="pres">
      <dgm:prSet presAssocID="{CBA1161B-E40E-4093-B516-F2560F5CBF54}" presName="parentText" presStyleLbl="node1" presStyleIdx="1" presStyleCnt="2" custScaleX="277778" custScaleY="65917">
        <dgm:presLayoutVars>
          <dgm:chMax val="1"/>
          <dgm:bulletEnabled val="1"/>
        </dgm:presLayoutVars>
      </dgm:prSet>
      <dgm:spPr/>
      <dgm:t>
        <a:bodyPr/>
        <a:lstStyle/>
        <a:p>
          <a:endParaRPr lang="en-US"/>
        </a:p>
      </dgm:t>
    </dgm:pt>
  </dgm:ptLst>
  <dgm:cxnLst>
    <dgm:cxn modelId="{E10B5B83-4376-4D7E-98F5-1072B0539812}" type="presOf" srcId="{30E54897-8BC0-4414-9AD3-261537CD34F5}" destId="{6522CCF6-1B2F-4DEA-B606-5D5D1E2AEE2C}" srcOrd="0" destOrd="0" presId="urn:microsoft.com/office/officeart/2005/8/layout/vList5"/>
    <dgm:cxn modelId="{BC2A05C0-51B7-4F82-8EB1-EED95E811C27}" srcId="{30E54897-8BC0-4414-9AD3-261537CD34F5}" destId="{886D91F8-49FE-4912-92C9-AB80FA087CB2}" srcOrd="2" destOrd="0" parTransId="{ABF798A5-4DEB-4161-B001-49AE1C15D2A9}" sibTransId="{449DBEB3-AF3D-4A41-8D7A-7AFD28A7F231}"/>
    <dgm:cxn modelId="{ACBF60A0-9E9C-4255-93D8-837FEC1C8E08}" srcId="{30E54897-8BC0-4414-9AD3-261537CD34F5}" destId="{2D717709-BFED-4C2B-BE2F-BE39512EC813}" srcOrd="0" destOrd="0" parTransId="{B90D615A-DCB0-421D-86BD-94D364AE78C3}" sibTransId="{C2BBBE52-FA96-4110-B779-99A2ECF21987}"/>
    <dgm:cxn modelId="{42CADF0E-A01D-4F98-A585-825AEB713328}" type="presOf" srcId="{2D717709-BFED-4C2B-BE2F-BE39512EC813}" destId="{741B8FF7-03DA-4927-AA02-392818999AAA}" srcOrd="0" destOrd="0" presId="urn:microsoft.com/office/officeart/2005/8/layout/vList5"/>
    <dgm:cxn modelId="{84C504C8-75BD-413A-B4AF-0F4B74B00F0E}" type="presOf" srcId="{CBA1161B-E40E-4093-B516-F2560F5CBF54}" destId="{0E1A0B85-50FF-4974-AC0F-2EEDB9ED9A7F}" srcOrd="0" destOrd="0" presId="urn:microsoft.com/office/officeart/2005/8/layout/vList5"/>
    <dgm:cxn modelId="{7EAA1969-1D0C-490E-942C-58B18C6844C9}" type="presOf" srcId="{EEFC2D89-92DB-4B45-98DA-8CBF7EC3044C}" destId="{741B8FF7-03DA-4927-AA02-392818999AAA}" srcOrd="0" destOrd="1" presId="urn:microsoft.com/office/officeart/2005/8/layout/vList5"/>
    <dgm:cxn modelId="{F57E2637-0C7E-40DE-846C-C113A3BFC971}" srcId="{799D156D-5659-4621-B04F-E69C880290B2}" destId="{30E54897-8BC0-4414-9AD3-261537CD34F5}" srcOrd="0" destOrd="0" parTransId="{AF9145B8-9BF2-40D6-8D38-03EFA5E0D652}" sibTransId="{EEDF0BE1-6BC0-45AB-90F7-DB149693860D}"/>
    <dgm:cxn modelId="{85631651-C305-412D-9579-77537C9CD4EF}" type="presOf" srcId="{886D91F8-49FE-4912-92C9-AB80FA087CB2}" destId="{741B8FF7-03DA-4927-AA02-392818999AAA}" srcOrd="0" destOrd="2" presId="urn:microsoft.com/office/officeart/2005/8/layout/vList5"/>
    <dgm:cxn modelId="{7B8534BE-5158-418B-9738-6F6D76FF45BE}" type="presOf" srcId="{ACCC8C36-AEEA-4DC5-BDF6-73041C74452F}" destId="{741B8FF7-03DA-4927-AA02-392818999AAA}" srcOrd="0" destOrd="3" presId="urn:microsoft.com/office/officeart/2005/8/layout/vList5"/>
    <dgm:cxn modelId="{EB49BA57-F23E-470C-9FFB-42DC7F9AC2D3}" type="presOf" srcId="{799D156D-5659-4621-B04F-E69C880290B2}" destId="{0AAFC007-60DF-467A-AD38-CF31459D705A}" srcOrd="0" destOrd="0" presId="urn:microsoft.com/office/officeart/2005/8/layout/vList5"/>
    <dgm:cxn modelId="{0F5A2980-1C75-4415-8636-26BB7AC25F66}" srcId="{799D156D-5659-4621-B04F-E69C880290B2}" destId="{CBA1161B-E40E-4093-B516-F2560F5CBF54}" srcOrd="1" destOrd="0" parTransId="{C98086DD-9830-4E0A-B6C5-0CEB888AC83D}" sibTransId="{7431D881-7B4D-45E8-90A9-16623B2744F8}"/>
    <dgm:cxn modelId="{AD8A42D1-4E8B-4218-AC2C-765B3DFB262F}" srcId="{30E54897-8BC0-4414-9AD3-261537CD34F5}" destId="{EEFC2D89-92DB-4B45-98DA-8CBF7EC3044C}" srcOrd="1" destOrd="0" parTransId="{A7626BB8-35E6-48E8-8172-31E45A846181}" sibTransId="{22FCFEBC-1034-4893-B687-5066B7CD7F30}"/>
    <dgm:cxn modelId="{73DE040A-F65F-4D0A-A305-620B2CDA0CC6}" srcId="{30E54897-8BC0-4414-9AD3-261537CD34F5}" destId="{ACCC8C36-AEEA-4DC5-BDF6-73041C74452F}" srcOrd="3" destOrd="0" parTransId="{960011CC-3F2F-4302-A7F8-472C64A8ED6D}" sibTransId="{9E5F8C7A-CEF2-4560-828E-F835C7885A94}"/>
    <dgm:cxn modelId="{BE5984BF-9CC7-4030-9A27-CE801866CD28}" type="presParOf" srcId="{0AAFC007-60DF-467A-AD38-CF31459D705A}" destId="{9C5CD695-B2F2-4C09-94F1-01E912561C1A}" srcOrd="0" destOrd="0" presId="urn:microsoft.com/office/officeart/2005/8/layout/vList5"/>
    <dgm:cxn modelId="{13A7213C-272A-4580-8071-8A85ED8C9E67}" type="presParOf" srcId="{9C5CD695-B2F2-4C09-94F1-01E912561C1A}" destId="{6522CCF6-1B2F-4DEA-B606-5D5D1E2AEE2C}" srcOrd="0" destOrd="0" presId="urn:microsoft.com/office/officeart/2005/8/layout/vList5"/>
    <dgm:cxn modelId="{E2B62C91-2421-4DC7-9053-56E529CBFB85}" type="presParOf" srcId="{9C5CD695-B2F2-4C09-94F1-01E912561C1A}" destId="{741B8FF7-03DA-4927-AA02-392818999AAA}" srcOrd="1" destOrd="0" presId="urn:microsoft.com/office/officeart/2005/8/layout/vList5"/>
    <dgm:cxn modelId="{1CE05428-DC6E-477D-B2A8-1E8888483D53}" type="presParOf" srcId="{0AAFC007-60DF-467A-AD38-CF31459D705A}" destId="{E8C2ACAF-6C5D-45C5-B313-47B8849EA8C1}" srcOrd="1" destOrd="0" presId="urn:microsoft.com/office/officeart/2005/8/layout/vList5"/>
    <dgm:cxn modelId="{32508C56-3F1B-416D-AB7F-2AC06AF5215E}" type="presParOf" srcId="{0AAFC007-60DF-467A-AD38-CF31459D705A}" destId="{77382E1B-03A5-4438-9B0B-7EC1D36EBACB}" srcOrd="2" destOrd="0" presId="urn:microsoft.com/office/officeart/2005/8/layout/vList5"/>
    <dgm:cxn modelId="{0029BFD8-76B0-43F0-933E-CE661B939109}" type="presParOf" srcId="{77382E1B-03A5-4438-9B0B-7EC1D36EBACB}" destId="{0E1A0B85-50FF-4974-AC0F-2EEDB9ED9A7F}"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D20DAB-7CFF-472A-B056-94FA1C79FE3B}" type="doc">
      <dgm:prSet loTypeId="urn:microsoft.com/office/officeart/2005/8/layout/venn1" loCatId="relationship" qsTypeId="urn:microsoft.com/office/officeart/2005/8/quickstyle/simple1" qsCatId="simple" csTypeId="urn:microsoft.com/office/officeart/2005/8/colors/accent1_2" csCatId="accent1" phldr="1"/>
      <dgm:spPr/>
    </dgm:pt>
    <dgm:pt modelId="{9F11E4A7-7B2B-4012-8901-17DB05CCC71D}">
      <dgm:prSet phldrT="[Text]" custT="1"/>
      <dgm:spPr>
        <a:solidFill>
          <a:srgbClr val="EFDF11"/>
        </a:solidFill>
        <a:ln>
          <a:noFill/>
        </a:ln>
      </dgm:spPr>
      <dgm:t>
        <a:bodyPr lIns="0" anchor="ctr" anchorCtr="0"/>
        <a:lstStyle/>
        <a:p>
          <a:pPr algn="ctr"/>
          <a:r>
            <a:rPr lang="en-US" sz="2800" b="1" dirty="0" smtClean="0">
              <a:latin typeface="+mn-lt"/>
            </a:rPr>
            <a:t>HEALTH</a:t>
          </a:r>
          <a:endParaRPr lang="en-US" sz="2800" b="1" dirty="0">
            <a:latin typeface="+mn-lt"/>
          </a:endParaRPr>
        </a:p>
      </dgm:t>
    </dgm:pt>
    <dgm:pt modelId="{B2E76CC8-1121-46C0-B03A-9BC01A68033A}" type="parTrans" cxnId="{006090BF-5D70-4BB5-9A15-8E29C63348F4}">
      <dgm:prSet/>
      <dgm:spPr/>
      <dgm:t>
        <a:bodyPr/>
        <a:lstStyle/>
        <a:p>
          <a:endParaRPr lang="en-US"/>
        </a:p>
      </dgm:t>
    </dgm:pt>
    <dgm:pt modelId="{5BD0F594-9495-4DCD-893D-EB4B044A0DF1}" type="sibTrans" cxnId="{006090BF-5D70-4BB5-9A15-8E29C63348F4}">
      <dgm:prSet/>
      <dgm:spPr/>
      <dgm:t>
        <a:bodyPr/>
        <a:lstStyle/>
        <a:p>
          <a:endParaRPr lang="en-US"/>
        </a:p>
      </dgm:t>
    </dgm:pt>
    <dgm:pt modelId="{D765BD43-9D8C-459E-B663-BED1FF927D37}">
      <dgm:prSet phldrT="[Text]"/>
      <dgm:spPr>
        <a:solidFill>
          <a:srgbClr val="EFDF11"/>
        </a:solidFill>
        <a:ln>
          <a:noFill/>
        </a:ln>
      </dgm:spPr>
      <dgm:t>
        <a:bodyPr lIns="0" anchor="ctr" anchorCtr="0"/>
        <a:lstStyle/>
        <a:p>
          <a:pPr algn="l"/>
          <a:r>
            <a:rPr lang="en-US" sz="2000" b="1" dirty="0" smtClean="0">
              <a:latin typeface="+mn-lt"/>
            </a:rPr>
            <a:t>Primary Prevention</a:t>
          </a:r>
          <a:endParaRPr lang="en-US" sz="2000" dirty="0">
            <a:latin typeface="+mn-lt"/>
          </a:endParaRPr>
        </a:p>
      </dgm:t>
    </dgm:pt>
    <dgm:pt modelId="{24107131-C375-41B2-B4AF-83B6A9C2B976}" type="parTrans" cxnId="{4BC5A82B-098B-4A09-ADCB-8482BBBE3609}">
      <dgm:prSet/>
      <dgm:spPr/>
      <dgm:t>
        <a:bodyPr/>
        <a:lstStyle/>
        <a:p>
          <a:endParaRPr lang="en-US"/>
        </a:p>
      </dgm:t>
    </dgm:pt>
    <dgm:pt modelId="{00991A11-3665-4A9E-8D44-AB70780D3D8F}" type="sibTrans" cxnId="{4BC5A82B-098B-4A09-ADCB-8482BBBE3609}">
      <dgm:prSet/>
      <dgm:spPr/>
      <dgm:t>
        <a:bodyPr/>
        <a:lstStyle/>
        <a:p>
          <a:endParaRPr lang="en-US"/>
        </a:p>
      </dgm:t>
    </dgm:pt>
    <dgm:pt modelId="{5A5976A3-8CA7-42C2-9005-034E3EC57378}">
      <dgm:prSet/>
      <dgm:spPr>
        <a:solidFill>
          <a:srgbClr val="EFDF11"/>
        </a:solidFill>
        <a:ln>
          <a:noFill/>
        </a:ln>
      </dgm:spPr>
      <dgm:t>
        <a:bodyPr lIns="0" anchor="ctr" anchorCtr="0"/>
        <a:lstStyle/>
        <a:p>
          <a:pPr algn="l"/>
          <a:r>
            <a:rPr lang="en-US" sz="2000" b="1" dirty="0" smtClean="0">
              <a:latin typeface="+mn-lt"/>
            </a:rPr>
            <a:t>Secondary Prevention</a:t>
          </a:r>
          <a:endParaRPr lang="en-US" sz="2000" b="1" dirty="0">
            <a:latin typeface="+mn-lt"/>
          </a:endParaRPr>
        </a:p>
      </dgm:t>
    </dgm:pt>
    <dgm:pt modelId="{F1FC363D-E765-422E-AC21-3F50950D30C0}" type="parTrans" cxnId="{BD7A19BC-E117-4C7C-8E22-84D139F9A2A6}">
      <dgm:prSet/>
      <dgm:spPr/>
      <dgm:t>
        <a:bodyPr/>
        <a:lstStyle/>
        <a:p>
          <a:endParaRPr lang="en-US"/>
        </a:p>
      </dgm:t>
    </dgm:pt>
    <dgm:pt modelId="{149B7B4D-9100-4AA2-B5C0-4BD94B01FF98}" type="sibTrans" cxnId="{BD7A19BC-E117-4C7C-8E22-84D139F9A2A6}">
      <dgm:prSet/>
      <dgm:spPr/>
      <dgm:t>
        <a:bodyPr/>
        <a:lstStyle/>
        <a:p>
          <a:endParaRPr lang="en-US"/>
        </a:p>
      </dgm:t>
    </dgm:pt>
    <dgm:pt modelId="{B2E46251-5784-49CA-B89E-D837325E7454}">
      <dgm:prSet/>
      <dgm:spPr>
        <a:solidFill>
          <a:srgbClr val="EFDF11"/>
        </a:solidFill>
        <a:ln>
          <a:noFill/>
        </a:ln>
      </dgm:spPr>
      <dgm:t>
        <a:bodyPr lIns="0" anchor="ctr" anchorCtr="0"/>
        <a:lstStyle/>
        <a:p>
          <a:pPr algn="l"/>
          <a:r>
            <a:rPr lang="en-US" sz="2000" b="1" dirty="0" smtClean="0">
              <a:latin typeface="+mn-lt"/>
            </a:rPr>
            <a:t>Epidemiologic  Triangle</a:t>
          </a:r>
          <a:endParaRPr lang="en-US" sz="2000" b="1" dirty="0">
            <a:latin typeface="+mn-lt"/>
          </a:endParaRPr>
        </a:p>
      </dgm:t>
    </dgm:pt>
    <dgm:pt modelId="{DCB934A0-EA92-48B0-81D7-E8B765F7096C}" type="parTrans" cxnId="{25E3ECB7-2287-48B5-BAD9-CB161F84D049}">
      <dgm:prSet/>
      <dgm:spPr/>
      <dgm:t>
        <a:bodyPr/>
        <a:lstStyle/>
        <a:p>
          <a:endParaRPr lang="en-US"/>
        </a:p>
      </dgm:t>
    </dgm:pt>
    <dgm:pt modelId="{53C54EEE-9951-4BC4-9B54-1914D856CDF4}" type="sibTrans" cxnId="{25E3ECB7-2287-48B5-BAD9-CB161F84D049}">
      <dgm:prSet/>
      <dgm:spPr/>
      <dgm:t>
        <a:bodyPr/>
        <a:lstStyle/>
        <a:p>
          <a:endParaRPr lang="en-US"/>
        </a:p>
      </dgm:t>
    </dgm:pt>
    <dgm:pt modelId="{A35E48E6-4ED6-48CB-9674-93C752CED470}">
      <dgm:prSet custT="1"/>
      <dgm:spPr>
        <a:ln>
          <a:noFill/>
        </a:ln>
      </dgm:spPr>
      <dgm:t>
        <a:bodyPr lIns="45720" anchor="ctr" anchorCtr="0"/>
        <a:lstStyle/>
        <a:p>
          <a:pPr algn="ctr"/>
          <a:r>
            <a:rPr lang="en-US" sz="2800" b="1" dirty="0" smtClean="0">
              <a:latin typeface="+mn-lt"/>
            </a:rPr>
            <a:t>HOUSING</a:t>
          </a:r>
          <a:endParaRPr lang="en-US" sz="2800" b="1" dirty="0">
            <a:latin typeface="+mn-lt"/>
          </a:endParaRPr>
        </a:p>
      </dgm:t>
    </dgm:pt>
    <dgm:pt modelId="{8E032205-2A28-46EF-84CB-39338368367B}" type="parTrans" cxnId="{F806577F-7B74-45DF-BD71-DE12B8F3CDD4}">
      <dgm:prSet/>
      <dgm:spPr/>
      <dgm:t>
        <a:bodyPr/>
        <a:lstStyle/>
        <a:p>
          <a:endParaRPr lang="en-US"/>
        </a:p>
      </dgm:t>
    </dgm:pt>
    <dgm:pt modelId="{4D56DA68-1AF3-4329-99D7-8D7934D2BD1C}" type="sibTrans" cxnId="{F806577F-7B74-45DF-BD71-DE12B8F3CDD4}">
      <dgm:prSet/>
      <dgm:spPr/>
      <dgm:t>
        <a:bodyPr/>
        <a:lstStyle/>
        <a:p>
          <a:endParaRPr lang="en-US"/>
        </a:p>
      </dgm:t>
    </dgm:pt>
    <dgm:pt modelId="{0A904783-F41E-406D-9E6D-544B247F03F0}">
      <dgm:prSet/>
      <dgm:spPr>
        <a:ln>
          <a:noFill/>
        </a:ln>
      </dgm:spPr>
      <dgm:t>
        <a:bodyPr lIns="45720" anchor="ctr" anchorCtr="0"/>
        <a:lstStyle/>
        <a:p>
          <a:pPr algn="l"/>
          <a:r>
            <a:rPr lang="en-US" sz="2000" b="1" dirty="0" smtClean="0">
              <a:latin typeface="+mn-lt"/>
            </a:rPr>
            <a:t>Well constructed</a:t>
          </a:r>
          <a:endParaRPr lang="en-US" sz="2000" b="1" dirty="0">
            <a:latin typeface="+mn-lt"/>
          </a:endParaRPr>
        </a:p>
      </dgm:t>
    </dgm:pt>
    <dgm:pt modelId="{3AB0FEFF-00F7-4728-B622-6C1B91F2C0B7}" type="parTrans" cxnId="{EF315517-C5DC-4C72-A354-192E2A3281E2}">
      <dgm:prSet/>
      <dgm:spPr/>
      <dgm:t>
        <a:bodyPr/>
        <a:lstStyle/>
        <a:p>
          <a:endParaRPr lang="en-US"/>
        </a:p>
      </dgm:t>
    </dgm:pt>
    <dgm:pt modelId="{3C4BE334-2C1F-4CC5-B386-3DB55971C91C}" type="sibTrans" cxnId="{EF315517-C5DC-4C72-A354-192E2A3281E2}">
      <dgm:prSet/>
      <dgm:spPr/>
      <dgm:t>
        <a:bodyPr/>
        <a:lstStyle/>
        <a:p>
          <a:endParaRPr lang="en-US"/>
        </a:p>
      </dgm:t>
    </dgm:pt>
    <dgm:pt modelId="{7BC755F5-29AA-487A-B43E-26F3863E53E9}">
      <dgm:prSet/>
      <dgm:spPr>
        <a:ln>
          <a:noFill/>
        </a:ln>
      </dgm:spPr>
      <dgm:t>
        <a:bodyPr lIns="45720" anchor="ctr" anchorCtr="0"/>
        <a:lstStyle/>
        <a:p>
          <a:pPr algn="l"/>
          <a:r>
            <a:rPr lang="en-US" sz="2000" b="1" dirty="0" smtClean="0">
              <a:latin typeface="+mn-lt"/>
            </a:rPr>
            <a:t>Well maintained</a:t>
          </a:r>
          <a:endParaRPr lang="en-US" sz="2000" b="1" dirty="0">
            <a:latin typeface="+mn-lt"/>
          </a:endParaRPr>
        </a:p>
      </dgm:t>
    </dgm:pt>
    <dgm:pt modelId="{2476C3B6-CD40-4900-B1FB-3EE05A42E303}" type="parTrans" cxnId="{A25B0BF9-78C8-4CC5-8DA2-24340DDD6019}">
      <dgm:prSet/>
      <dgm:spPr/>
      <dgm:t>
        <a:bodyPr/>
        <a:lstStyle/>
        <a:p>
          <a:endParaRPr lang="en-US"/>
        </a:p>
      </dgm:t>
    </dgm:pt>
    <dgm:pt modelId="{AD0A898D-7939-4663-A574-60032BBC7D73}" type="sibTrans" cxnId="{A25B0BF9-78C8-4CC5-8DA2-24340DDD6019}">
      <dgm:prSet/>
      <dgm:spPr/>
      <dgm:t>
        <a:bodyPr/>
        <a:lstStyle/>
        <a:p>
          <a:endParaRPr lang="en-US"/>
        </a:p>
      </dgm:t>
    </dgm:pt>
    <dgm:pt modelId="{CFA25739-7C9E-4E43-9C4B-CE937E685832}">
      <dgm:prSet/>
      <dgm:spPr>
        <a:ln>
          <a:noFill/>
        </a:ln>
      </dgm:spPr>
      <dgm:t>
        <a:bodyPr lIns="45720" anchor="ctr" anchorCtr="0"/>
        <a:lstStyle/>
        <a:p>
          <a:pPr algn="l"/>
          <a:r>
            <a:rPr lang="en-US" sz="2000" b="1" dirty="0" smtClean="0">
              <a:latin typeface="+mn-lt"/>
            </a:rPr>
            <a:t>Comfortable</a:t>
          </a:r>
          <a:endParaRPr lang="en-US" sz="2000" b="1" dirty="0">
            <a:latin typeface="+mn-lt"/>
          </a:endParaRPr>
        </a:p>
      </dgm:t>
    </dgm:pt>
    <dgm:pt modelId="{2171644F-7B3F-423E-92C5-6C5D5802706F}" type="parTrans" cxnId="{8ACF633A-0261-45AF-8210-57E430ABEBC6}">
      <dgm:prSet/>
      <dgm:spPr/>
      <dgm:t>
        <a:bodyPr/>
        <a:lstStyle/>
        <a:p>
          <a:endParaRPr lang="en-US"/>
        </a:p>
      </dgm:t>
    </dgm:pt>
    <dgm:pt modelId="{64459230-A120-4DB9-BA2D-209338FF00C9}" type="sibTrans" cxnId="{8ACF633A-0261-45AF-8210-57E430ABEBC6}">
      <dgm:prSet/>
      <dgm:spPr/>
      <dgm:t>
        <a:bodyPr/>
        <a:lstStyle/>
        <a:p>
          <a:endParaRPr lang="en-US"/>
        </a:p>
      </dgm:t>
    </dgm:pt>
    <dgm:pt modelId="{FB9E718E-8355-4C7C-9900-E090F99B58BA}">
      <dgm:prSet/>
      <dgm:spPr>
        <a:ln>
          <a:noFill/>
        </a:ln>
      </dgm:spPr>
      <dgm:t>
        <a:bodyPr lIns="45720" anchor="ctr" anchorCtr="0"/>
        <a:lstStyle/>
        <a:p>
          <a:pPr algn="l"/>
          <a:r>
            <a:rPr lang="en-US" sz="2000" b="1" dirty="0" smtClean="0">
              <a:latin typeface="+mn-lt"/>
            </a:rPr>
            <a:t>Affordable</a:t>
          </a:r>
          <a:endParaRPr lang="en-US" sz="2000" b="1" dirty="0">
            <a:latin typeface="+mn-lt"/>
          </a:endParaRPr>
        </a:p>
      </dgm:t>
    </dgm:pt>
    <dgm:pt modelId="{602E5717-4DE3-459B-BB1C-2BF6BC1EE70A}" type="parTrans" cxnId="{708FA7EA-7082-4B5A-889C-99AF0EED1690}">
      <dgm:prSet/>
      <dgm:spPr/>
      <dgm:t>
        <a:bodyPr/>
        <a:lstStyle/>
        <a:p>
          <a:endParaRPr lang="en-US"/>
        </a:p>
      </dgm:t>
    </dgm:pt>
    <dgm:pt modelId="{C44624CE-645F-49A2-8DF2-69CC5E964C24}" type="sibTrans" cxnId="{708FA7EA-7082-4B5A-889C-99AF0EED1690}">
      <dgm:prSet/>
      <dgm:spPr/>
      <dgm:t>
        <a:bodyPr/>
        <a:lstStyle/>
        <a:p>
          <a:endParaRPr lang="en-US"/>
        </a:p>
      </dgm:t>
    </dgm:pt>
    <dgm:pt modelId="{5C85A475-4876-4D74-A2C6-127EF834C158}">
      <dgm:prSet/>
      <dgm:spPr>
        <a:ln>
          <a:noFill/>
        </a:ln>
      </dgm:spPr>
      <dgm:t>
        <a:bodyPr lIns="45720" anchor="ctr" anchorCtr="0"/>
        <a:lstStyle/>
        <a:p>
          <a:pPr algn="l"/>
          <a:r>
            <a:rPr lang="en-US" sz="2000" b="1" dirty="0" smtClean="0">
              <a:latin typeface="+mn-lt"/>
            </a:rPr>
            <a:t>Clean</a:t>
          </a:r>
          <a:endParaRPr lang="en-US" sz="2000" b="1" dirty="0">
            <a:latin typeface="+mn-lt"/>
          </a:endParaRPr>
        </a:p>
      </dgm:t>
    </dgm:pt>
    <dgm:pt modelId="{A7EFD46A-7D3D-4B91-AD49-16512BE84B53}" type="parTrans" cxnId="{F9C53549-1C2E-4F71-AB9A-5A7404694263}">
      <dgm:prSet/>
      <dgm:spPr/>
      <dgm:t>
        <a:bodyPr/>
        <a:lstStyle/>
        <a:p>
          <a:endParaRPr lang="en-US"/>
        </a:p>
      </dgm:t>
    </dgm:pt>
    <dgm:pt modelId="{FEBAE459-4362-4942-8F58-A70A14F75C2D}" type="sibTrans" cxnId="{F9C53549-1C2E-4F71-AB9A-5A7404694263}">
      <dgm:prSet/>
      <dgm:spPr/>
      <dgm:t>
        <a:bodyPr/>
        <a:lstStyle/>
        <a:p>
          <a:endParaRPr lang="en-US"/>
        </a:p>
      </dgm:t>
    </dgm:pt>
    <dgm:pt modelId="{081D3374-A3CA-4620-9A35-FCF9BC9DBB99}">
      <dgm:prSet/>
      <dgm:spPr>
        <a:solidFill>
          <a:srgbClr val="EFDF11"/>
        </a:solidFill>
        <a:ln>
          <a:noFill/>
        </a:ln>
      </dgm:spPr>
      <dgm:t>
        <a:bodyPr lIns="0" anchor="ctr" anchorCtr="0"/>
        <a:lstStyle/>
        <a:p>
          <a:pPr algn="l"/>
          <a:endParaRPr lang="en-US" sz="2000" b="1" dirty="0">
            <a:latin typeface="+mn-lt"/>
          </a:endParaRPr>
        </a:p>
      </dgm:t>
    </dgm:pt>
    <dgm:pt modelId="{7A714FF6-F929-4812-9067-C18CBCE2AF6E}" type="parTrans" cxnId="{98D3D6F4-907F-4434-BD7F-FD16E523B594}">
      <dgm:prSet/>
      <dgm:spPr/>
      <dgm:t>
        <a:bodyPr/>
        <a:lstStyle/>
        <a:p>
          <a:endParaRPr lang="en-US"/>
        </a:p>
      </dgm:t>
    </dgm:pt>
    <dgm:pt modelId="{44DCEB29-C66D-4C46-92FC-37856DADBB19}" type="sibTrans" cxnId="{98D3D6F4-907F-4434-BD7F-FD16E523B594}">
      <dgm:prSet/>
      <dgm:spPr/>
      <dgm:t>
        <a:bodyPr/>
        <a:lstStyle/>
        <a:p>
          <a:endParaRPr lang="en-US"/>
        </a:p>
      </dgm:t>
    </dgm:pt>
    <dgm:pt modelId="{F9778DD0-4E86-4331-B53E-671AB34C60FA}">
      <dgm:prSet/>
      <dgm:spPr>
        <a:ln>
          <a:noFill/>
        </a:ln>
      </dgm:spPr>
      <dgm:t>
        <a:bodyPr lIns="45720" anchor="ctr" anchorCtr="0"/>
        <a:lstStyle/>
        <a:p>
          <a:pPr algn="l"/>
          <a:r>
            <a:rPr lang="en-US" sz="2000" b="1" dirty="0" smtClean="0">
              <a:latin typeface="+mn-lt"/>
            </a:rPr>
            <a:t>Sanitary</a:t>
          </a:r>
          <a:endParaRPr lang="en-US" sz="2000" b="1" dirty="0">
            <a:latin typeface="+mn-lt"/>
          </a:endParaRPr>
        </a:p>
      </dgm:t>
    </dgm:pt>
    <dgm:pt modelId="{9C39EC0B-6D51-41C4-96E7-1FCF9AF16DA7}" type="parTrans" cxnId="{6A472CAA-352D-4067-B256-C49832BDC12B}">
      <dgm:prSet/>
      <dgm:spPr/>
      <dgm:t>
        <a:bodyPr/>
        <a:lstStyle/>
        <a:p>
          <a:endParaRPr lang="en-US"/>
        </a:p>
      </dgm:t>
    </dgm:pt>
    <dgm:pt modelId="{039AA582-9D74-4B8E-9A4D-67B9A79BBB2F}" type="sibTrans" cxnId="{6A472CAA-352D-4067-B256-C49832BDC12B}">
      <dgm:prSet/>
      <dgm:spPr/>
      <dgm:t>
        <a:bodyPr/>
        <a:lstStyle/>
        <a:p>
          <a:endParaRPr lang="en-US"/>
        </a:p>
      </dgm:t>
    </dgm:pt>
    <dgm:pt modelId="{07B13E2B-D526-466B-A603-98C2B621760D}" type="pres">
      <dgm:prSet presAssocID="{CAD20DAB-7CFF-472A-B056-94FA1C79FE3B}" presName="compositeShape" presStyleCnt="0">
        <dgm:presLayoutVars>
          <dgm:chMax val="7"/>
          <dgm:dir/>
          <dgm:resizeHandles val="exact"/>
        </dgm:presLayoutVars>
      </dgm:prSet>
      <dgm:spPr/>
    </dgm:pt>
    <dgm:pt modelId="{5703E43B-9D4E-4460-BA90-52B73247C3D2}" type="pres">
      <dgm:prSet presAssocID="{9F11E4A7-7B2B-4012-8901-17DB05CCC71D}" presName="circ1" presStyleLbl="vennNode1" presStyleIdx="0" presStyleCnt="2" custScaleX="102065" custScaleY="109437" custLinFactNeighborX="-2220"/>
      <dgm:spPr/>
      <dgm:t>
        <a:bodyPr/>
        <a:lstStyle/>
        <a:p>
          <a:endParaRPr lang="en-US"/>
        </a:p>
      </dgm:t>
    </dgm:pt>
    <dgm:pt modelId="{B9A9BF35-C8C1-4BDC-B59E-41A9DA28466A}" type="pres">
      <dgm:prSet presAssocID="{9F11E4A7-7B2B-4012-8901-17DB05CCC71D}" presName="circ1Tx" presStyleLbl="revTx" presStyleIdx="0" presStyleCnt="0">
        <dgm:presLayoutVars>
          <dgm:chMax val="0"/>
          <dgm:chPref val="0"/>
          <dgm:bulletEnabled val="1"/>
        </dgm:presLayoutVars>
      </dgm:prSet>
      <dgm:spPr/>
      <dgm:t>
        <a:bodyPr/>
        <a:lstStyle/>
        <a:p>
          <a:endParaRPr lang="en-US"/>
        </a:p>
      </dgm:t>
    </dgm:pt>
    <dgm:pt modelId="{9EF30170-4D5F-43D2-8C54-D3FC2FBC84BF}" type="pres">
      <dgm:prSet presAssocID="{A35E48E6-4ED6-48CB-9674-93C752CED470}" presName="circ2" presStyleLbl="vennNode1" presStyleIdx="1" presStyleCnt="2" custScaleX="105996" custScaleY="114963" custLinFactNeighborX="7068"/>
      <dgm:spPr/>
      <dgm:t>
        <a:bodyPr/>
        <a:lstStyle/>
        <a:p>
          <a:endParaRPr lang="en-US"/>
        </a:p>
      </dgm:t>
    </dgm:pt>
    <dgm:pt modelId="{3E627697-DD53-476A-B205-C2CE401A689F}" type="pres">
      <dgm:prSet presAssocID="{A35E48E6-4ED6-48CB-9674-93C752CED470}" presName="circ2Tx" presStyleLbl="revTx" presStyleIdx="0" presStyleCnt="0">
        <dgm:presLayoutVars>
          <dgm:chMax val="0"/>
          <dgm:chPref val="0"/>
          <dgm:bulletEnabled val="1"/>
        </dgm:presLayoutVars>
      </dgm:prSet>
      <dgm:spPr/>
      <dgm:t>
        <a:bodyPr/>
        <a:lstStyle/>
        <a:p>
          <a:endParaRPr lang="en-US"/>
        </a:p>
      </dgm:t>
    </dgm:pt>
  </dgm:ptLst>
  <dgm:cxnLst>
    <dgm:cxn modelId="{BD7A19BC-E117-4C7C-8E22-84D139F9A2A6}" srcId="{9F11E4A7-7B2B-4012-8901-17DB05CCC71D}" destId="{5A5976A3-8CA7-42C2-9005-034E3EC57378}" srcOrd="1" destOrd="0" parTransId="{F1FC363D-E765-422E-AC21-3F50950D30C0}" sibTransId="{149B7B4D-9100-4AA2-B5C0-4BD94B01FF98}"/>
    <dgm:cxn modelId="{E049E3FF-4150-40FA-AC19-B8A78F30D40F}" type="presOf" srcId="{CFA25739-7C9E-4E43-9C4B-CE937E685832}" destId="{3E627697-DD53-476A-B205-C2CE401A689F}" srcOrd="1" destOrd="3" presId="urn:microsoft.com/office/officeart/2005/8/layout/venn1"/>
    <dgm:cxn modelId="{EF315517-C5DC-4C72-A354-192E2A3281E2}" srcId="{A35E48E6-4ED6-48CB-9674-93C752CED470}" destId="{0A904783-F41E-406D-9E6D-544B247F03F0}" srcOrd="0" destOrd="0" parTransId="{3AB0FEFF-00F7-4728-B622-6C1B91F2C0B7}" sibTransId="{3C4BE334-2C1F-4CC5-B386-3DB55971C91C}"/>
    <dgm:cxn modelId="{C967B9D9-8420-45D8-A9C9-A502E430450E}" type="presOf" srcId="{5C85A475-4876-4D74-A2C6-127EF834C158}" destId="{3E627697-DD53-476A-B205-C2CE401A689F}" srcOrd="1" destOrd="5" presId="urn:microsoft.com/office/officeart/2005/8/layout/venn1"/>
    <dgm:cxn modelId="{98D3D6F4-907F-4434-BD7F-FD16E523B594}" srcId="{9F11E4A7-7B2B-4012-8901-17DB05CCC71D}" destId="{081D3374-A3CA-4620-9A35-FCF9BC9DBB99}" srcOrd="3" destOrd="0" parTransId="{7A714FF6-F929-4812-9067-C18CBCE2AF6E}" sibTransId="{44DCEB29-C66D-4C46-92FC-37856DADBB19}"/>
    <dgm:cxn modelId="{25E3ECB7-2287-48B5-BAD9-CB161F84D049}" srcId="{9F11E4A7-7B2B-4012-8901-17DB05CCC71D}" destId="{B2E46251-5784-49CA-B89E-D837325E7454}" srcOrd="2" destOrd="0" parTransId="{DCB934A0-EA92-48B0-81D7-E8B765F7096C}" sibTransId="{53C54EEE-9951-4BC4-9B54-1914D856CDF4}"/>
    <dgm:cxn modelId="{B13B89EE-65BE-45E0-89D9-FB44CC952828}" type="presOf" srcId="{F9778DD0-4E86-4331-B53E-671AB34C60FA}" destId="{9EF30170-4D5F-43D2-8C54-D3FC2FBC84BF}" srcOrd="0" destOrd="6" presId="urn:microsoft.com/office/officeart/2005/8/layout/venn1"/>
    <dgm:cxn modelId="{00622DD6-1616-4F8A-8CF7-6FAB464F4BC1}" type="presOf" srcId="{5A5976A3-8CA7-42C2-9005-034E3EC57378}" destId="{5703E43B-9D4E-4460-BA90-52B73247C3D2}" srcOrd="0" destOrd="2" presId="urn:microsoft.com/office/officeart/2005/8/layout/venn1"/>
    <dgm:cxn modelId="{02B20AC8-92CF-48BC-BA0B-8A7B49530DDF}" type="presOf" srcId="{9F11E4A7-7B2B-4012-8901-17DB05CCC71D}" destId="{B9A9BF35-C8C1-4BDC-B59E-41A9DA28466A}" srcOrd="1" destOrd="0" presId="urn:microsoft.com/office/officeart/2005/8/layout/venn1"/>
    <dgm:cxn modelId="{C5910B7C-40E0-44A2-ADEF-7A3C0F54F804}" type="presOf" srcId="{D765BD43-9D8C-459E-B663-BED1FF927D37}" destId="{B9A9BF35-C8C1-4BDC-B59E-41A9DA28466A}" srcOrd="1" destOrd="1" presId="urn:microsoft.com/office/officeart/2005/8/layout/venn1"/>
    <dgm:cxn modelId="{9DC66C47-44A9-4683-BB38-74B83E2D8DDB}" type="presOf" srcId="{081D3374-A3CA-4620-9A35-FCF9BC9DBB99}" destId="{5703E43B-9D4E-4460-BA90-52B73247C3D2}" srcOrd="0" destOrd="4" presId="urn:microsoft.com/office/officeart/2005/8/layout/venn1"/>
    <dgm:cxn modelId="{9ABD6875-95B7-4C02-89EB-5BAE5505BB81}" type="presOf" srcId="{0A904783-F41E-406D-9E6D-544B247F03F0}" destId="{3E627697-DD53-476A-B205-C2CE401A689F}" srcOrd="1" destOrd="1" presId="urn:microsoft.com/office/officeart/2005/8/layout/venn1"/>
    <dgm:cxn modelId="{9B7E377E-A3F9-432D-93A2-DFAC5164BA49}" type="presOf" srcId="{F9778DD0-4E86-4331-B53E-671AB34C60FA}" destId="{3E627697-DD53-476A-B205-C2CE401A689F}" srcOrd="1" destOrd="6" presId="urn:microsoft.com/office/officeart/2005/8/layout/venn1"/>
    <dgm:cxn modelId="{8ACF633A-0261-45AF-8210-57E430ABEBC6}" srcId="{A35E48E6-4ED6-48CB-9674-93C752CED470}" destId="{CFA25739-7C9E-4E43-9C4B-CE937E685832}" srcOrd="2" destOrd="0" parTransId="{2171644F-7B3F-423E-92C5-6C5D5802706F}" sibTransId="{64459230-A120-4DB9-BA2D-209338FF00C9}"/>
    <dgm:cxn modelId="{A68B3518-22DA-4D87-862F-4C7D895640BF}" type="presOf" srcId="{A35E48E6-4ED6-48CB-9674-93C752CED470}" destId="{9EF30170-4D5F-43D2-8C54-D3FC2FBC84BF}" srcOrd="0" destOrd="0" presId="urn:microsoft.com/office/officeart/2005/8/layout/venn1"/>
    <dgm:cxn modelId="{60F91C1E-2095-448A-B08B-1C9222C2C3F8}" type="presOf" srcId="{FB9E718E-8355-4C7C-9900-E090F99B58BA}" destId="{3E627697-DD53-476A-B205-C2CE401A689F}" srcOrd="1" destOrd="4" presId="urn:microsoft.com/office/officeart/2005/8/layout/venn1"/>
    <dgm:cxn modelId="{3AF177F2-AC7E-437A-8ED3-6460844464E4}" type="presOf" srcId="{FB9E718E-8355-4C7C-9900-E090F99B58BA}" destId="{9EF30170-4D5F-43D2-8C54-D3FC2FBC84BF}" srcOrd="0" destOrd="4" presId="urn:microsoft.com/office/officeart/2005/8/layout/venn1"/>
    <dgm:cxn modelId="{F9C53549-1C2E-4F71-AB9A-5A7404694263}" srcId="{A35E48E6-4ED6-48CB-9674-93C752CED470}" destId="{5C85A475-4876-4D74-A2C6-127EF834C158}" srcOrd="4" destOrd="0" parTransId="{A7EFD46A-7D3D-4B91-AD49-16512BE84B53}" sibTransId="{FEBAE459-4362-4942-8F58-A70A14F75C2D}"/>
    <dgm:cxn modelId="{6A472CAA-352D-4067-B256-C49832BDC12B}" srcId="{A35E48E6-4ED6-48CB-9674-93C752CED470}" destId="{F9778DD0-4E86-4331-B53E-671AB34C60FA}" srcOrd="5" destOrd="0" parTransId="{9C39EC0B-6D51-41C4-96E7-1FCF9AF16DA7}" sibTransId="{039AA582-9D74-4B8E-9A4D-67B9A79BBB2F}"/>
    <dgm:cxn modelId="{015F16F4-28FB-4276-BCD9-3CF084A513C4}" type="presOf" srcId="{B2E46251-5784-49CA-B89E-D837325E7454}" destId="{B9A9BF35-C8C1-4BDC-B59E-41A9DA28466A}" srcOrd="1" destOrd="3" presId="urn:microsoft.com/office/officeart/2005/8/layout/venn1"/>
    <dgm:cxn modelId="{9E3787EE-CC57-4258-A9BF-C86F63F981F4}" type="presOf" srcId="{7BC755F5-29AA-487A-B43E-26F3863E53E9}" destId="{3E627697-DD53-476A-B205-C2CE401A689F}" srcOrd="1" destOrd="2" presId="urn:microsoft.com/office/officeart/2005/8/layout/venn1"/>
    <dgm:cxn modelId="{3488B631-E73D-4050-8A2F-FF5C9E4F6333}" type="presOf" srcId="{5C85A475-4876-4D74-A2C6-127EF834C158}" destId="{9EF30170-4D5F-43D2-8C54-D3FC2FBC84BF}" srcOrd="0" destOrd="5" presId="urn:microsoft.com/office/officeart/2005/8/layout/venn1"/>
    <dgm:cxn modelId="{5D2FA9B6-475F-4B3D-A2E7-BA08FA483613}" type="presOf" srcId="{0A904783-F41E-406D-9E6D-544B247F03F0}" destId="{9EF30170-4D5F-43D2-8C54-D3FC2FBC84BF}" srcOrd="0" destOrd="1" presId="urn:microsoft.com/office/officeart/2005/8/layout/venn1"/>
    <dgm:cxn modelId="{EFCEE80C-EBE2-4073-BD48-95BF4A9CBFFC}" type="presOf" srcId="{A35E48E6-4ED6-48CB-9674-93C752CED470}" destId="{3E627697-DD53-476A-B205-C2CE401A689F}" srcOrd="1" destOrd="0" presId="urn:microsoft.com/office/officeart/2005/8/layout/venn1"/>
    <dgm:cxn modelId="{B3DEFB2C-4FB9-4F39-A0AA-EAD3EF1910F4}" type="presOf" srcId="{D765BD43-9D8C-459E-B663-BED1FF927D37}" destId="{5703E43B-9D4E-4460-BA90-52B73247C3D2}" srcOrd="0" destOrd="1" presId="urn:microsoft.com/office/officeart/2005/8/layout/venn1"/>
    <dgm:cxn modelId="{CF3BBB0E-58AC-4AFE-97CC-56DC3EC287B1}" type="presOf" srcId="{7BC755F5-29AA-487A-B43E-26F3863E53E9}" destId="{9EF30170-4D5F-43D2-8C54-D3FC2FBC84BF}" srcOrd="0" destOrd="2" presId="urn:microsoft.com/office/officeart/2005/8/layout/venn1"/>
    <dgm:cxn modelId="{F806577F-7B74-45DF-BD71-DE12B8F3CDD4}" srcId="{CAD20DAB-7CFF-472A-B056-94FA1C79FE3B}" destId="{A35E48E6-4ED6-48CB-9674-93C752CED470}" srcOrd="1" destOrd="0" parTransId="{8E032205-2A28-46EF-84CB-39338368367B}" sibTransId="{4D56DA68-1AF3-4329-99D7-8D7934D2BD1C}"/>
    <dgm:cxn modelId="{5CA6412D-E28A-48E7-B2B9-118D25FDB073}" type="presOf" srcId="{CAD20DAB-7CFF-472A-B056-94FA1C79FE3B}" destId="{07B13E2B-D526-466B-A603-98C2B621760D}" srcOrd="0" destOrd="0" presId="urn:microsoft.com/office/officeart/2005/8/layout/venn1"/>
    <dgm:cxn modelId="{A37E3C09-F8DB-499C-84D1-524881A4628B}" type="presOf" srcId="{5A5976A3-8CA7-42C2-9005-034E3EC57378}" destId="{B9A9BF35-C8C1-4BDC-B59E-41A9DA28466A}" srcOrd="1" destOrd="2" presId="urn:microsoft.com/office/officeart/2005/8/layout/venn1"/>
    <dgm:cxn modelId="{4BC5A82B-098B-4A09-ADCB-8482BBBE3609}" srcId="{9F11E4A7-7B2B-4012-8901-17DB05CCC71D}" destId="{D765BD43-9D8C-459E-B663-BED1FF927D37}" srcOrd="0" destOrd="0" parTransId="{24107131-C375-41B2-B4AF-83B6A9C2B976}" sibTransId="{00991A11-3665-4A9E-8D44-AB70780D3D8F}"/>
    <dgm:cxn modelId="{E87915CF-E21C-41A8-9DD0-0F8C21907515}" type="presOf" srcId="{9F11E4A7-7B2B-4012-8901-17DB05CCC71D}" destId="{5703E43B-9D4E-4460-BA90-52B73247C3D2}" srcOrd="0" destOrd="0" presId="urn:microsoft.com/office/officeart/2005/8/layout/venn1"/>
    <dgm:cxn modelId="{247B12B7-9117-4873-8DC3-6B122D20629C}" type="presOf" srcId="{B2E46251-5784-49CA-B89E-D837325E7454}" destId="{5703E43B-9D4E-4460-BA90-52B73247C3D2}" srcOrd="0" destOrd="3" presId="urn:microsoft.com/office/officeart/2005/8/layout/venn1"/>
    <dgm:cxn modelId="{A25B0BF9-78C8-4CC5-8DA2-24340DDD6019}" srcId="{A35E48E6-4ED6-48CB-9674-93C752CED470}" destId="{7BC755F5-29AA-487A-B43E-26F3863E53E9}" srcOrd="1" destOrd="0" parTransId="{2476C3B6-CD40-4900-B1FB-3EE05A42E303}" sibTransId="{AD0A898D-7939-4663-A574-60032BBC7D73}"/>
    <dgm:cxn modelId="{708FA7EA-7082-4B5A-889C-99AF0EED1690}" srcId="{A35E48E6-4ED6-48CB-9674-93C752CED470}" destId="{FB9E718E-8355-4C7C-9900-E090F99B58BA}" srcOrd="3" destOrd="0" parTransId="{602E5717-4DE3-459B-BB1C-2BF6BC1EE70A}" sibTransId="{C44624CE-645F-49A2-8DF2-69CC5E964C24}"/>
    <dgm:cxn modelId="{006090BF-5D70-4BB5-9A15-8E29C63348F4}" srcId="{CAD20DAB-7CFF-472A-B056-94FA1C79FE3B}" destId="{9F11E4A7-7B2B-4012-8901-17DB05CCC71D}" srcOrd="0" destOrd="0" parTransId="{B2E76CC8-1121-46C0-B03A-9BC01A68033A}" sibTransId="{5BD0F594-9495-4DCD-893D-EB4B044A0DF1}"/>
    <dgm:cxn modelId="{615C8F74-4C53-4BD7-B3A6-2D82EE149E77}" type="presOf" srcId="{081D3374-A3CA-4620-9A35-FCF9BC9DBB99}" destId="{B9A9BF35-C8C1-4BDC-B59E-41A9DA28466A}" srcOrd="1" destOrd="4" presId="urn:microsoft.com/office/officeart/2005/8/layout/venn1"/>
    <dgm:cxn modelId="{653A8FD6-1529-45A2-990A-E24E8B7D33DD}" type="presOf" srcId="{CFA25739-7C9E-4E43-9C4B-CE937E685832}" destId="{9EF30170-4D5F-43D2-8C54-D3FC2FBC84BF}" srcOrd="0" destOrd="3" presId="urn:microsoft.com/office/officeart/2005/8/layout/venn1"/>
    <dgm:cxn modelId="{8F2A61F9-79C2-4F77-80B6-75D16BCEA9E8}" type="presParOf" srcId="{07B13E2B-D526-466B-A603-98C2B621760D}" destId="{5703E43B-9D4E-4460-BA90-52B73247C3D2}" srcOrd="0" destOrd="0" presId="urn:microsoft.com/office/officeart/2005/8/layout/venn1"/>
    <dgm:cxn modelId="{E3B88684-49F8-4649-8632-2BEAF862D5B7}" type="presParOf" srcId="{07B13E2B-D526-466B-A603-98C2B621760D}" destId="{B9A9BF35-C8C1-4BDC-B59E-41A9DA28466A}" srcOrd="1" destOrd="0" presId="urn:microsoft.com/office/officeart/2005/8/layout/venn1"/>
    <dgm:cxn modelId="{FA0E2D70-7D84-4F77-BF6E-B3275605F7B6}" type="presParOf" srcId="{07B13E2B-D526-466B-A603-98C2B621760D}" destId="{9EF30170-4D5F-43D2-8C54-D3FC2FBC84BF}" srcOrd="2" destOrd="0" presId="urn:microsoft.com/office/officeart/2005/8/layout/venn1"/>
    <dgm:cxn modelId="{674521AD-C9FA-49F5-BB65-9687FFEDC90D}" type="presParOf" srcId="{07B13E2B-D526-466B-A603-98C2B621760D}" destId="{3E627697-DD53-476A-B205-C2CE401A689F}" srcOrd="3"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C1CD635-4C59-4B86-B17C-5395C7EF653C}"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76272525-4F7E-4AF3-BC9C-CB7A0A052D59}">
      <dgm:prSet phldrT="[Text]"/>
      <dgm:spPr>
        <a:solidFill>
          <a:schemeClr val="accent1">
            <a:lumMod val="50000"/>
          </a:schemeClr>
        </a:solidFill>
      </dgm:spPr>
      <dgm:t>
        <a:bodyPr/>
        <a:lstStyle/>
        <a:p>
          <a:pPr algn="l"/>
          <a:r>
            <a:rPr lang="en-US" b="1" dirty="0" smtClean="0"/>
            <a:t>Integrated approach that considers:</a:t>
          </a:r>
          <a:endParaRPr lang="en-US" b="1" dirty="0"/>
        </a:p>
      </dgm:t>
    </dgm:pt>
    <dgm:pt modelId="{D3392141-79D4-4AED-8A42-505AA1B6F54C}" type="parTrans" cxnId="{115B0297-6080-496F-993D-12C649C56BAA}">
      <dgm:prSet/>
      <dgm:spPr/>
      <dgm:t>
        <a:bodyPr/>
        <a:lstStyle/>
        <a:p>
          <a:pPr algn="l"/>
          <a:endParaRPr lang="en-US"/>
        </a:p>
      </dgm:t>
    </dgm:pt>
    <dgm:pt modelId="{3359725B-EFA8-4B53-A468-278BF27B64D6}" type="sibTrans" cxnId="{115B0297-6080-496F-993D-12C649C56BAA}">
      <dgm:prSet/>
      <dgm:spPr/>
      <dgm:t>
        <a:bodyPr/>
        <a:lstStyle/>
        <a:p>
          <a:pPr algn="l"/>
          <a:endParaRPr lang="en-US"/>
        </a:p>
      </dgm:t>
    </dgm:pt>
    <dgm:pt modelId="{5C02FEC1-6EDB-4A98-8528-4BB8ED48573C}">
      <dgm:prSet phldrT="[Text]"/>
      <dgm:spPr>
        <a:solidFill>
          <a:schemeClr val="accent1">
            <a:lumMod val="75000"/>
          </a:schemeClr>
        </a:solidFill>
      </dgm:spPr>
      <dgm:t>
        <a:bodyPr/>
        <a:lstStyle/>
        <a:p>
          <a:pPr algn="ctr"/>
          <a:r>
            <a:rPr lang="en-US" dirty="0" smtClean="0"/>
            <a:t>People living in the home</a:t>
          </a:r>
          <a:endParaRPr lang="en-US" b="1" dirty="0"/>
        </a:p>
      </dgm:t>
    </dgm:pt>
    <dgm:pt modelId="{D91152C1-2AB2-4BB7-9128-9A198D03A1D3}" type="sibTrans" cxnId="{6F6A2223-C468-4A7B-9B1A-3D191D0A5837}">
      <dgm:prSet/>
      <dgm:spPr/>
      <dgm:t>
        <a:bodyPr/>
        <a:lstStyle/>
        <a:p>
          <a:pPr algn="l"/>
          <a:endParaRPr lang="en-US"/>
        </a:p>
      </dgm:t>
    </dgm:pt>
    <dgm:pt modelId="{2E326287-4801-4A14-8D02-0554E8CD8580}" type="parTrans" cxnId="{6F6A2223-C468-4A7B-9B1A-3D191D0A5837}">
      <dgm:prSet/>
      <dgm:spPr/>
      <dgm:t>
        <a:bodyPr/>
        <a:lstStyle/>
        <a:p>
          <a:pPr algn="l"/>
          <a:endParaRPr lang="en-US"/>
        </a:p>
      </dgm:t>
    </dgm:pt>
    <dgm:pt modelId="{9B6AD3F0-0E36-49A1-9445-DE75DB4CBAA7}">
      <dgm:prSet/>
      <dgm:spPr/>
      <dgm:t>
        <a:bodyPr/>
        <a:lstStyle/>
        <a:p>
          <a:pPr algn="ctr"/>
          <a:r>
            <a:rPr lang="en-US" dirty="0" smtClean="0"/>
            <a:t>The structure</a:t>
          </a:r>
        </a:p>
      </dgm:t>
    </dgm:pt>
    <dgm:pt modelId="{755FD686-4424-475E-A752-EB96BFBA497C}" type="parTrans" cxnId="{A47A9358-7597-4A8E-B772-9BFFFF2F2D6F}">
      <dgm:prSet/>
      <dgm:spPr/>
      <dgm:t>
        <a:bodyPr/>
        <a:lstStyle/>
        <a:p>
          <a:endParaRPr lang="en-US"/>
        </a:p>
      </dgm:t>
    </dgm:pt>
    <dgm:pt modelId="{F14F2E00-3BB0-4011-8904-04CB67FD1079}" type="sibTrans" cxnId="{A47A9358-7597-4A8E-B772-9BFFFF2F2D6F}">
      <dgm:prSet/>
      <dgm:spPr/>
      <dgm:t>
        <a:bodyPr/>
        <a:lstStyle/>
        <a:p>
          <a:endParaRPr lang="en-US"/>
        </a:p>
      </dgm:t>
    </dgm:pt>
    <dgm:pt modelId="{52280068-3EF6-4493-AF23-77ABE7BCE3B4}">
      <dgm:prSet/>
      <dgm:spPr/>
      <dgm:t>
        <a:bodyPr/>
        <a:lstStyle/>
        <a:p>
          <a:pPr algn="ctr"/>
          <a:r>
            <a:rPr lang="en-US" dirty="0" smtClean="0"/>
            <a:t>Potential health hazards</a:t>
          </a:r>
        </a:p>
      </dgm:t>
    </dgm:pt>
    <dgm:pt modelId="{9EEEDE43-DC47-4A29-AD40-B6DFB504EDE2}" type="parTrans" cxnId="{8306CE08-E3F8-4AE7-B93F-7A61D387D964}">
      <dgm:prSet/>
      <dgm:spPr/>
      <dgm:t>
        <a:bodyPr/>
        <a:lstStyle/>
        <a:p>
          <a:endParaRPr lang="en-US"/>
        </a:p>
      </dgm:t>
    </dgm:pt>
    <dgm:pt modelId="{A0569C91-C5D7-4B70-94DA-EB4001EFD0B4}" type="sibTrans" cxnId="{8306CE08-E3F8-4AE7-B93F-7A61D387D964}">
      <dgm:prSet/>
      <dgm:spPr/>
      <dgm:t>
        <a:bodyPr/>
        <a:lstStyle/>
        <a:p>
          <a:endParaRPr lang="en-US"/>
        </a:p>
      </dgm:t>
    </dgm:pt>
    <dgm:pt modelId="{DE2DEB92-DC7B-44F6-82AB-F741EF289E3F}" type="pres">
      <dgm:prSet presAssocID="{0C1CD635-4C59-4B86-B17C-5395C7EF653C}" presName="linear" presStyleCnt="0">
        <dgm:presLayoutVars>
          <dgm:animLvl val="lvl"/>
          <dgm:resizeHandles val="exact"/>
        </dgm:presLayoutVars>
      </dgm:prSet>
      <dgm:spPr/>
      <dgm:t>
        <a:bodyPr/>
        <a:lstStyle/>
        <a:p>
          <a:endParaRPr lang="en-US"/>
        </a:p>
      </dgm:t>
    </dgm:pt>
    <dgm:pt modelId="{9A28384E-AD12-4EAC-8A65-BEC367BEF025}" type="pres">
      <dgm:prSet presAssocID="{76272525-4F7E-4AF3-BC9C-CB7A0A052D59}" presName="parentText" presStyleLbl="node1" presStyleIdx="0" presStyleCnt="4" custScaleY="134591">
        <dgm:presLayoutVars>
          <dgm:chMax val="0"/>
          <dgm:bulletEnabled val="1"/>
        </dgm:presLayoutVars>
      </dgm:prSet>
      <dgm:spPr/>
      <dgm:t>
        <a:bodyPr/>
        <a:lstStyle/>
        <a:p>
          <a:endParaRPr lang="en-US"/>
        </a:p>
      </dgm:t>
    </dgm:pt>
    <dgm:pt modelId="{A42C0DB8-CBE9-4903-8C49-035F0AA1F0EA}" type="pres">
      <dgm:prSet presAssocID="{3359725B-EFA8-4B53-A468-278BF27B64D6}" presName="spacer" presStyleCnt="0"/>
      <dgm:spPr/>
    </dgm:pt>
    <dgm:pt modelId="{4CD08F67-20A9-4D0D-BDD0-F4E2EADE3D03}" type="pres">
      <dgm:prSet presAssocID="{5C02FEC1-6EDB-4A98-8528-4BB8ED48573C}" presName="parentText" presStyleLbl="node1" presStyleIdx="1" presStyleCnt="4" custScaleX="82060">
        <dgm:presLayoutVars>
          <dgm:chMax val="0"/>
          <dgm:bulletEnabled val="1"/>
        </dgm:presLayoutVars>
      </dgm:prSet>
      <dgm:spPr/>
      <dgm:t>
        <a:bodyPr/>
        <a:lstStyle/>
        <a:p>
          <a:endParaRPr lang="en-US"/>
        </a:p>
      </dgm:t>
    </dgm:pt>
    <dgm:pt modelId="{2717ED01-A006-4F2F-9B61-A31EC19F98E3}" type="pres">
      <dgm:prSet presAssocID="{D91152C1-2AB2-4BB7-9128-9A198D03A1D3}" presName="spacer" presStyleCnt="0"/>
      <dgm:spPr/>
    </dgm:pt>
    <dgm:pt modelId="{65017DD5-5D09-46B5-9540-9B2FCD01DE3F}" type="pres">
      <dgm:prSet presAssocID="{9B6AD3F0-0E36-49A1-9445-DE75DB4CBAA7}" presName="parentText" presStyleLbl="node1" presStyleIdx="2" presStyleCnt="4" custScaleX="82345">
        <dgm:presLayoutVars>
          <dgm:chMax val="0"/>
          <dgm:bulletEnabled val="1"/>
        </dgm:presLayoutVars>
      </dgm:prSet>
      <dgm:spPr/>
      <dgm:t>
        <a:bodyPr/>
        <a:lstStyle/>
        <a:p>
          <a:endParaRPr lang="en-US"/>
        </a:p>
      </dgm:t>
    </dgm:pt>
    <dgm:pt modelId="{74BC7180-CF4A-48CA-BE59-A22AB44288FB}" type="pres">
      <dgm:prSet presAssocID="{F14F2E00-3BB0-4011-8904-04CB67FD1079}" presName="spacer" presStyleCnt="0"/>
      <dgm:spPr/>
    </dgm:pt>
    <dgm:pt modelId="{096C280A-DC61-4164-8B12-E8722A938A75}" type="pres">
      <dgm:prSet presAssocID="{52280068-3EF6-4493-AF23-77ABE7BCE3B4}" presName="parentText" presStyleLbl="node1" presStyleIdx="3" presStyleCnt="4" custScaleX="82630">
        <dgm:presLayoutVars>
          <dgm:chMax val="0"/>
          <dgm:bulletEnabled val="1"/>
        </dgm:presLayoutVars>
      </dgm:prSet>
      <dgm:spPr/>
      <dgm:t>
        <a:bodyPr/>
        <a:lstStyle/>
        <a:p>
          <a:endParaRPr lang="en-US"/>
        </a:p>
      </dgm:t>
    </dgm:pt>
  </dgm:ptLst>
  <dgm:cxnLst>
    <dgm:cxn modelId="{5D19F059-CBD5-48E5-AAC9-620B794A4D2F}" type="presOf" srcId="{52280068-3EF6-4493-AF23-77ABE7BCE3B4}" destId="{096C280A-DC61-4164-8B12-E8722A938A75}" srcOrd="0" destOrd="0" presId="urn:microsoft.com/office/officeart/2005/8/layout/vList2"/>
    <dgm:cxn modelId="{3CF5F76C-0248-4FC5-8980-C424BBB5AD87}" type="presOf" srcId="{5C02FEC1-6EDB-4A98-8528-4BB8ED48573C}" destId="{4CD08F67-20A9-4D0D-BDD0-F4E2EADE3D03}" srcOrd="0" destOrd="0" presId="urn:microsoft.com/office/officeart/2005/8/layout/vList2"/>
    <dgm:cxn modelId="{A47A9358-7597-4A8E-B772-9BFFFF2F2D6F}" srcId="{0C1CD635-4C59-4B86-B17C-5395C7EF653C}" destId="{9B6AD3F0-0E36-49A1-9445-DE75DB4CBAA7}" srcOrd="2" destOrd="0" parTransId="{755FD686-4424-475E-A752-EB96BFBA497C}" sibTransId="{F14F2E00-3BB0-4011-8904-04CB67FD1079}"/>
    <dgm:cxn modelId="{8306CE08-E3F8-4AE7-B93F-7A61D387D964}" srcId="{0C1CD635-4C59-4B86-B17C-5395C7EF653C}" destId="{52280068-3EF6-4493-AF23-77ABE7BCE3B4}" srcOrd="3" destOrd="0" parTransId="{9EEEDE43-DC47-4A29-AD40-B6DFB504EDE2}" sibTransId="{A0569C91-C5D7-4B70-94DA-EB4001EFD0B4}"/>
    <dgm:cxn modelId="{115B0297-6080-496F-993D-12C649C56BAA}" srcId="{0C1CD635-4C59-4B86-B17C-5395C7EF653C}" destId="{76272525-4F7E-4AF3-BC9C-CB7A0A052D59}" srcOrd="0" destOrd="0" parTransId="{D3392141-79D4-4AED-8A42-505AA1B6F54C}" sibTransId="{3359725B-EFA8-4B53-A468-278BF27B64D6}"/>
    <dgm:cxn modelId="{6F6A2223-C468-4A7B-9B1A-3D191D0A5837}" srcId="{0C1CD635-4C59-4B86-B17C-5395C7EF653C}" destId="{5C02FEC1-6EDB-4A98-8528-4BB8ED48573C}" srcOrd="1" destOrd="0" parTransId="{2E326287-4801-4A14-8D02-0554E8CD8580}" sibTransId="{D91152C1-2AB2-4BB7-9128-9A198D03A1D3}"/>
    <dgm:cxn modelId="{C9FF299A-0C47-4D01-950B-35765C1AC71B}" type="presOf" srcId="{9B6AD3F0-0E36-49A1-9445-DE75DB4CBAA7}" destId="{65017DD5-5D09-46B5-9540-9B2FCD01DE3F}" srcOrd="0" destOrd="0" presId="urn:microsoft.com/office/officeart/2005/8/layout/vList2"/>
    <dgm:cxn modelId="{B440F8D2-B17A-4820-8BF1-5BA5F2CF5960}" type="presOf" srcId="{76272525-4F7E-4AF3-BC9C-CB7A0A052D59}" destId="{9A28384E-AD12-4EAC-8A65-BEC367BEF025}" srcOrd="0" destOrd="0" presId="urn:microsoft.com/office/officeart/2005/8/layout/vList2"/>
    <dgm:cxn modelId="{2330ADD9-CF8F-4383-8D3C-BAC71266E417}" type="presOf" srcId="{0C1CD635-4C59-4B86-B17C-5395C7EF653C}" destId="{DE2DEB92-DC7B-44F6-82AB-F741EF289E3F}" srcOrd="0" destOrd="0" presId="urn:microsoft.com/office/officeart/2005/8/layout/vList2"/>
    <dgm:cxn modelId="{51388C60-E5EE-463A-A2AA-968387F9307A}" type="presParOf" srcId="{DE2DEB92-DC7B-44F6-82AB-F741EF289E3F}" destId="{9A28384E-AD12-4EAC-8A65-BEC367BEF025}" srcOrd="0" destOrd="0" presId="urn:microsoft.com/office/officeart/2005/8/layout/vList2"/>
    <dgm:cxn modelId="{0EFFFD9D-ACB9-486D-B052-E222C7ECF3CD}" type="presParOf" srcId="{DE2DEB92-DC7B-44F6-82AB-F741EF289E3F}" destId="{A42C0DB8-CBE9-4903-8C49-035F0AA1F0EA}" srcOrd="1" destOrd="0" presId="urn:microsoft.com/office/officeart/2005/8/layout/vList2"/>
    <dgm:cxn modelId="{D04A1721-CD64-432E-B619-6CC6CB437B52}" type="presParOf" srcId="{DE2DEB92-DC7B-44F6-82AB-F741EF289E3F}" destId="{4CD08F67-20A9-4D0D-BDD0-F4E2EADE3D03}" srcOrd="2" destOrd="0" presId="urn:microsoft.com/office/officeart/2005/8/layout/vList2"/>
    <dgm:cxn modelId="{DEE49D13-894F-47BD-A16F-FFC62B9EB315}" type="presParOf" srcId="{DE2DEB92-DC7B-44F6-82AB-F741EF289E3F}" destId="{2717ED01-A006-4F2F-9B61-A31EC19F98E3}" srcOrd="3" destOrd="0" presId="urn:microsoft.com/office/officeart/2005/8/layout/vList2"/>
    <dgm:cxn modelId="{266EF448-FC4E-48A8-BA12-467AF060664F}" type="presParOf" srcId="{DE2DEB92-DC7B-44F6-82AB-F741EF289E3F}" destId="{65017DD5-5D09-46B5-9540-9B2FCD01DE3F}" srcOrd="4" destOrd="0" presId="urn:microsoft.com/office/officeart/2005/8/layout/vList2"/>
    <dgm:cxn modelId="{E160E513-381F-44CD-BFE3-73B2B4BDE069}" type="presParOf" srcId="{DE2DEB92-DC7B-44F6-82AB-F741EF289E3F}" destId="{74BC7180-CF4A-48CA-BE59-A22AB44288FB}" srcOrd="5" destOrd="0" presId="urn:microsoft.com/office/officeart/2005/8/layout/vList2"/>
    <dgm:cxn modelId="{925D0BFB-9274-4AE9-9B3F-433DF89F0D8B}" type="presParOf" srcId="{DE2DEB92-DC7B-44F6-82AB-F741EF289E3F}" destId="{096C280A-DC61-4164-8B12-E8722A938A75}"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D4752D-0A49-487F-9E95-2C61CE87A28C}"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CDCE652D-35D6-48B0-876B-78D58E6C26B3}">
      <dgm:prSet phldrT="[Text]"/>
      <dgm:spPr/>
      <dgm:t>
        <a:bodyPr/>
        <a:lstStyle/>
        <a:p>
          <a:r>
            <a:rPr lang="en-US" b="1" dirty="0" smtClean="0"/>
            <a:t>Conducted:</a:t>
          </a:r>
          <a:endParaRPr lang="en-US" b="1" dirty="0"/>
        </a:p>
      </dgm:t>
    </dgm:pt>
    <dgm:pt modelId="{D9EB5E75-051C-48DF-91E5-BC221C3076FE}" type="parTrans" cxnId="{5C28AEF9-65E5-4A0B-8CDF-E95B09E93A43}">
      <dgm:prSet/>
      <dgm:spPr/>
      <dgm:t>
        <a:bodyPr/>
        <a:lstStyle/>
        <a:p>
          <a:endParaRPr lang="en-US"/>
        </a:p>
      </dgm:t>
    </dgm:pt>
    <dgm:pt modelId="{96FB592E-697A-473F-B853-D7DDF049CEE0}" type="sibTrans" cxnId="{5C28AEF9-65E5-4A0B-8CDF-E95B09E93A43}">
      <dgm:prSet/>
      <dgm:spPr/>
      <dgm:t>
        <a:bodyPr/>
        <a:lstStyle/>
        <a:p>
          <a:endParaRPr lang="en-US"/>
        </a:p>
      </dgm:t>
    </dgm:pt>
    <dgm:pt modelId="{F21D2E05-B347-4A09-8379-CDC5F684A96C}">
      <dgm:prSet/>
      <dgm:spPr/>
      <dgm:t>
        <a:bodyPr/>
        <a:lstStyle/>
        <a:p>
          <a:r>
            <a:rPr lang="en-US" dirty="0" smtClean="0"/>
            <a:t>Every two years since the 1980s</a:t>
          </a:r>
        </a:p>
      </dgm:t>
    </dgm:pt>
    <dgm:pt modelId="{69984BF4-054B-4F60-A143-3014161E7A62}" type="parTrans" cxnId="{FE87C4B8-3960-49E8-8696-092676F2425B}">
      <dgm:prSet/>
      <dgm:spPr/>
      <dgm:t>
        <a:bodyPr/>
        <a:lstStyle/>
        <a:p>
          <a:endParaRPr lang="en-US"/>
        </a:p>
      </dgm:t>
    </dgm:pt>
    <dgm:pt modelId="{97CFCFD3-F4CB-4204-8CA9-CABE07A8321C}" type="sibTrans" cxnId="{FE87C4B8-3960-49E8-8696-092676F2425B}">
      <dgm:prSet/>
      <dgm:spPr/>
      <dgm:t>
        <a:bodyPr/>
        <a:lstStyle/>
        <a:p>
          <a:endParaRPr lang="en-US"/>
        </a:p>
      </dgm:t>
    </dgm:pt>
    <dgm:pt modelId="{BF1E3882-1097-4CC1-B42F-1EC2E97ED45D}">
      <dgm:prSet/>
      <dgm:spPr/>
      <dgm:t>
        <a:bodyPr/>
        <a:lstStyle/>
        <a:p>
          <a:r>
            <a:rPr lang="en-US" dirty="0" smtClean="0"/>
            <a:t>Periodically for 46 Metropolitan Statistical Areas (MSA)</a:t>
          </a:r>
        </a:p>
      </dgm:t>
    </dgm:pt>
    <dgm:pt modelId="{F3DD1FA2-1D36-47AC-8AC3-34F2F68D8D5D}" type="parTrans" cxnId="{3E2F0188-60AA-43EE-8E5D-7F3610583FA8}">
      <dgm:prSet/>
      <dgm:spPr/>
      <dgm:t>
        <a:bodyPr/>
        <a:lstStyle/>
        <a:p>
          <a:endParaRPr lang="en-US"/>
        </a:p>
      </dgm:t>
    </dgm:pt>
    <dgm:pt modelId="{519F05BB-88A4-43C4-92F7-CA4FE33BF5AB}" type="sibTrans" cxnId="{3E2F0188-60AA-43EE-8E5D-7F3610583FA8}">
      <dgm:prSet/>
      <dgm:spPr/>
      <dgm:t>
        <a:bodyPr/>
        <a:lstStyle/>
        <a:p>
          <a:endParaRPr lang="en-US"/>
        </a:p>
      </dgm:t>
    </dgm:pt>
    <dgm:pt modelId="{AE8AAC0C-2FDF-4767-9DAF-5FE0A1A4C7E0}">
      <dgm:prSet/>
      <dgm:spPr/>
      <dgm:t>
        <a:bodyPr/>
        <a:lstStyle/>
        <a:p>
          <a:r>
            <a:rPr lang="en-US" dirty="0" smtClean="0"/>
            <a:t>Consistent set of homes</a:t>
          </a:r>
        </a:p>
      </dgm:t>
    </dgm:pt>
    <dgm:pt modelId="{3313F7DA-D329-469F-8DE1-7F82DAAD71D7}" type="parTrans" cxnId="{145F95F5-796A-459D-85FB-763EC8391728}">
      <dgm:prSet/>
      <dgm:spPr/>
      <dgm:t>
        <a:bodyPr/>
        <a:lstStyle/>
        <a:p>
          <a:endParaRPr lang="en-US"/>
        </a:p>
      </dgm:t>
    </dgm:pt>
    <dgm:pt modelId="{DB3DAD84-9195-4C0B-A73A-C3CEB6AAAAEE}" type="sibTrans" cxnId="{145F95F5-796A-459D-85FB-763EC8391728}">
      <dgm:prSet/>
      <dgm:spPr/>
      <dgm:t>
        <a:bodyPr/>
        <a:lstStyle/>
        <a:p>
          <a:endParaRPr lang="en-US"/>
        </a:p>
      </dgm:t>
    </dgm:pt>
    <dgm:pt modelId="{66412220-1E70-4FB0-BEEE-5EC21A0A0626}">
      <dgm:prSet/>
      <dgm:spPr/>
      <dgm:t>
        <a:bodyPr/>
        <a:lstStyle/>
        <a:p>
          <a:r>
            <a:rPr lang="en-US" dirty="0" smtClean="0"/>
            <a:t>Phone survey since 1997</a:t>
          </a:r>
        </a:p>
      </dgm:t>
    </dgm:pt>
    <dgm:pt modelId="{701026DC-EFA0-45E5-A09C-3B40552522EA}" type="parTrans" cxnId="{671D53A8-D3D3-48E5-B7DB-74FED6339967}">
      <dgm:prSet/>
      <dgm:spPr/>
      <dgm:t>
        <a:bodyPr/>
        <a:lstStyle/>
        <a:p>
          <a:endParaRPr lang="en-US"/>
        </a:p>
      </dgm:t>
    </dgm:pt>
    <dgm:pt modelId="{0225A8F2-8507-40F1-B447-A92F11F1E048}" type="sibTrans" cxnId="{671D53A8-D3D3-48E5-B7DB-74FED6339967}">
      <dgm:prSet/>
      <dgm:spPr/>
      <dgm:t>
        <a:bodyPr/>
        <a:lstStyle/>
        <a:p>
          <a:endParaRPr lang="en-US"/>
        </a:p>
      </dgm:t>
    </dgm:pt>
    <dgm:pt modelId="{428C3888-8238-4708-B079-A7108586739B}" type="pres">
      <dgm:prSet presAssocID="{CED4752D-0A49-487F-9E95-2C61CE87A28C}" presName="linear" presStyleCnt="0">
        <dgm:presLayoutVars>
          <dgm:dir/>
          <dgm:resizeHandles val="exact"/>
        </dgm:presLayoutVars>
      </dgm:prSet>
      <dgm:spPr/>
      <dgm:t>
        <a:bodyPr/>
        <a:lstStyle/>
        <a:p>
          <a:endParaRPr lang="en-US"/>
        </a:p>
      </dgm:t>
    </dgm:pt>
    <dgm:pt modelId="{79A5D345-7812-4C01-8294-36D6E4943759}" type="pres">
      <dgm:prSet presAssocID="{CDCE652D-35D6-48B0-876B-78D58E6C26B3}" presName="comp" presStyleCnt="0"/>
      <dgm:spPr/>
    </dgm:pt>
    <dgm:pt modelId="{468A540B-000D-4FFE-A056-4FD2A093C18C}" type="pres">
      <dgm:prSet presAssocID="{CDCE652D-35D6-48B0-876B-78D58E6C26B3}" presName="box" presStyleLbl="node1" presStyleIdx="0" presStyleCnt="1"/>
      <dgm:spPr/>
      <dgm:t>
        <a:bodyPr/>
        <a:lstStyle/>
        <a:p>
          <a:endParaRPr lang="en-US"/>
        </a:p>
      </dgm:t>
    </dgm:pt>
    <dgm:pt modelId="{56B6C675-B2BD-44A0-89DB-8A35ACCDF099}" type="pres">
      <dgm:prSet presAssocID="{CDCE652D-35D6-48B0-876B-78D58E6C26B3}" presName="img" presStyleLbl="fgImgPlace1" presStyleIdx="0" presStyleCnt="1" custFlipVert="1" custScaleY="22921" custLinFactNeighborX="-8234" custLinFactNeighborY="-45489"/>
      <dgm:spPr>
        <a:blipFill rotWithShape="0">
          <a:blip xmlns:r="http://schemas.openxmlformats.org/officeDocument/2006/relationships" r:embed="rId1"/>
          <a:stretch>
            <a:fillRect/>
          </a:stretch>
        </a:blipFill>
      </dgm:spPr>
    </dgm:pt>
    <dgm:pt modelId="{3C3340F3-604F-45C9-A04F-1B116C7973CF}" type="pres">
      <dgm:prSet presAssocID="{CDCE652D-35D6-48B0-876B-78D58E6C26B3}" presName="text" presStyleLbl="node1" presStyleIdx="0" presStyleCnt="1">
        <dgm:presLayoutVars>
          <dgm:bulletEnabled val="1"/>
        </dgm:presLayoutVars>
      </dgm:prSet>
      <dgm:spPr/>
      <dgm:t>
        <a:bodyPr/>
        <a:lstStyle/>
        <a:p>
          <a:endParaRPr lang="en-US"/>
        </a:p>
      </dgm:t>
    </dgm:pt>
  </dgm:ptLst>
  <dgm:cxnLst>
    <dgm:cxn modelId="{5C28AEF9-65E5-4A0B-8CDF-E95B09E93A43}" srcId="{CED4752D-0A49-487F-9E95-2C61CE87A28C}" destId="{CDCE652D-35D6-48B0-876B-78D58E6C26B3}" srcOrd="0" destOrd="0" parTransId="{D9EB5E75-051C-48DF-91E5-BC221C3076FE}" sibTransId="{96FB592E-697A-473F-B853-D7DDF049CEE0}"/>
    <dgm:cxn modelId="{3E2F0188-60AA-43EE-8E5D-7F3610583FA8}" srcId="{CDCE652D-35D6-48B0-876B-78D58E6C26B3}" destId="{BF1E3882-1097-4CC1-B42F-1EC2E97ED45D}" srcOrd="1" destOrd="0" parTransId="{F3DD1FA2-1D36-47AC-8AC3-34F2F68D8D5D}" sibTransId="{519F05BB-88A4-43C4-92F7-CA4FE33BF5AB}"/>
    <dgm:cxn modelId="{671D53A8-D3D3-48E5-B7DB-74FED6339967}" srcId="{CDCE652D-35D6-48B0-876B-78D58E6C26B3}" destId="{66412220-1E70-4FB0-BEEE-5EC21A0A0626}" srcOrd="3" destOrd="0" parTransId="{701026DC-EFA0-45E5-A09C-3B40552522EA}" sibTransId="{0225A8F2-8507-40F1-B447-A92F11F1E048}"/>
    <dgm:cxn modelId="{49B4C01C-88F5-4DBC-AF72-C4D2A60F59F8}" type="presOf" srcId="{66412220-1E70-4FB0-BEEE-5EC21A0A0626}" destId="{3C3340F3-604F-45C9-A04F-1B116C7973CF}" srcOrd="1" destOrd="4" presId="urn:microsoft.com/office/officeart/2005/8/layout/vList4"/>
    <dgm:cxn modelId="{CE428480-3906-4221-AE65-5C39AC455730}" type="presOf" srcId="{BF1E3882-1097-4CC1-B42F-1EC2E97ED45D}" destId="{3C3340F3-604F-45C9-A04F-1B116C7973CF}" srcOrd="1" destOrd="2" presId="urn:microsoft.com/office/officeart/2005/8/layout/vList4"/>
    <dgm:cxn modelId="{454AB6C9-F340-40D6-B70A-16A1F87D9F92}" type="presOf" srcId="{F21D2E05-B347-4A09-8379-CDC5F684A96C}" destId="{3C3340F3-604F-45C9-A04F-1B116C7973CF}" srcOrd="1" destOrd="1" presId="urn:microsoft.com/office/officeart/2005/8/layout/vList4"/>
    <dgm:cxn modelId="{E3E91391-7BCC-413D-A838-AC5350E313F0}" type="presOf" srcId="{F21D2E05-B347-4A09-8379-CDC5F684A96C}" destId="{468A540B-000D-4FFE-A056-4FD2A093C18C}" srcOrd="0" destOrd="1" presId="urn:microsoft.com/office/officeart/2005/8/layout/vList4"/>
    <dgm:cxn modelId="{7ED4F696-BE92-412E-83B1-FE86C2BC3153}" type="presOf" srcId="{AE8AAC0C-2FDF-4767-9DAF-5FE0A1A4C7E0}" destId="{468A540B-000D-4FFE-A056-4FD2A093C18C}" srcOrd="0" destOrd="3" presId="urn:microsoft.com/office/officeart/2005/8/layout/vList4"/>
    <dgm:cxn modelId="{B94C8DBD-6506-4297-BD26-5F094826D0C3}" type="presOf" srcId="{BF1E3882-1097-4CC1-B42F-1EC2E97ED45D}" destId="{468A540B-000D-4FFE-A056-4FD2A093C18C}" srcOrd="0" destOrd="2" presId="urn:microsoft.com/office/officeart/2005/8/layout/vList4"/>
    <dgm:cxn modelId="{FE87C4B8-3960-49E8-8696-092676F2425B}" srcId="{CDCE652D-35D6-48B0-876B-78D58E6C26B3}" destId="{F21D2E05-B347-4A09-8379-CDC5F684A96C}" srcOrd="0" destOrd="0" parTransId="{69984BF4-054B-4F60-A143-3014161E7A62}" sibTransId="{97CFCFD3-F4CB-4204-8CA9-CABE07A8321C}"/>
    <dgm:cxn modelId="{5F0E1FAE-3990-4463-B014-17F40B1CC70A}" type="presOf" srcId="{CDCE652D-35D6-48B0-876B-78D58E6C26B3}" destId="{3C3340F3-604F-45C9-A04F-1B116C7973CF}" srcOrd="1" destOrd="0" presId="urn:microsoft.com/office/officeart/2005/8/layout/vList4"/>
    <dgm:cxn modelId="{A1037B93-00C5-4D68-8C6B-1DDD791C1B97}" type="presOf" srcId="{AE8AAC0C-2FDF-4767-9DAF-5FE0A1A4C7E0}" destId="{3C3340F3-604F-45C9-A04F-1B116C7973CF}" srcOrd="1" destOrd="3" presId="urn:microsoft.com/office/officeart/2005/8/layout/vList4"/>
    <dgm:cxn modelId="{145F95F5-796A-459D-85FB-763EC8391728}" srcId="{CDCE652D-35D6-48B0-876B-78D58E6C26B3}" destId="{AE8AAC0C-2FDF-4767-9DAF-5FE0A1A4C7E0}" srcOrd="2" destOrd="0" parTransId="{3313F7DA-D329-469F-8DE1-7F82DAAD71D7}" sibTransId="{DB3DAD84-9195-4C0B-A73A-C3CEB6AAAAEE}"/>
    <dgm:cxn modelId="{F68E40A6-5470-4824-9ADA-C55AC71E63B2}" type="presOf" srcId="{CDCE652D-35D6-48B0-876B-78D58E6C26B3}" destId="{468A540B-000D-4FFE-A056-4FD2A093C18C}" srcOrd="0" destOrd="0" presId="urn:microsoft.com/office/officeart/2005/8/layout/vList4"/>
    <dgm:cxn modelId="{14E76F69-1371-45B8-830B-75C561FC63FC}" type="presOf" srcId="{66412220-1E70-4FB0-BEEE-5EC21A0A0626}" destId="{468A540B-000D-4FFE-A056-4FD2A093C18C}" srcOrd="0" destOrd="4" presId="urn:microsoft.com/office/officeart/2005/8/layout/vList4"/>
    <dgm:cxn modelId="{E6F7C56A-FEBC-4041-98D4-85EE452545FE}" type="presOf" srcId="{CED4752D-0A49-487F-9E95-2C61CE87A28C}" destId="{428C3888-8238-4708-B079-A7108586739B}" srcOrd="0" destOrd="0" presId="urn:microsoft.com/office/officeart/2005/8/layout/vList4"/>
    <dgm:cxn modelId="{AE7527C5-4510-4EB0-BF91-9B61D7B7F3CD}" type="presParOf" srcId="{428C3888-8238-4708-B079-A7108586739B}" destId="{79A5D345-7812-4C01-8294-36D6E4943759}" srcOrd="0" destOrd="0" presId="urn:microsoft.com/office/officeart/2005/8/layout/vList4"/>
    <dgm:cxn modelId="{4B04F88B-B983-49C0-AF8B-E71DC99C0374}" type="presParOf" srcId="{79A5D345-7812-4C01-8294-36D6E4943759}" destId="{468A540B-000D-4FFE-A056-4FD2A093C18C}" srcOrd="0" destOrd="0" presId="urn:microsoft.com/office/officeart/2005/8/layout/vList4"/>
    <dgm:cxn modelId="{C0C6775F-FC12-42C2-A926-95F3FCE2D1A8}" type="presParOf" srcId="{79A5D345-7812-4C01-8294-36D6E4943759}" destId="{56B6C675-B2BD-44A0-89DB-8A35ACCDF099}" srcOrd="1" destOrd="0" presId="urn:microsoft.com/office/officeart/2005/8/layout/vList4"/>
    <dgm:cxn modelId="{2AB074AC-8DCE-4F85-8FEB-1DA30B940C3E}" type="presParOf" srcId="{79A5D345-7812-4C01-8294-36D6E4943759}" destId="{3C3340F3-604F-45C9-A04F-1B116C7973CF}" srcOrd="2" destOrd="0" presId="urn:microsoft.com/office/officeart/2005/8/layout/vList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B7F457-F682-40AC-90EF-E96B2D90829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E19569D-8AF0-4E19-AB26-B84969091E41}">
      <dgm:prSet custT="1"/>
      <dgm:spPr>
        <a:solidFill>
          <a:schemeClr val="accent1">
            <a:hueOff val="0"/>
            <a:satOff val="0"/>
            <a:lumOff val="0"/>
            <a:alpha val="85000"/>
          </a:schemeClr>
        </a:solidFill>
      </dgm:spPr>
      <dgm:t>
        <a:bodyPr/>
        <a:lstStyle/>
        <a:p>
          <a:pPr rtl="0"/>
          <a:r>
            <a:rPr lang="en-US" sz="2800" b="1" dirty="0" smtClean="0"/>
            <a:t>Don’t dry dust or dry sweep</a:t>
          </a:r>
          <a:endParaRPr lang="en-US" sz="2800" b="1" dirty="0"/>
        </a:p>
      </dgm:t>
    </dgm:pt>
    <dgm:pt modelId="{D2BCCB25-5A16-4755-9CB4-88C202398146}" type="parTrans" cxnId="{32FCC2AD-FCDF-4014-B851-F7308D994230}">
      <dgm:prSet/>
      <dgm:spPr/>
      <dgm:t>
        <a:bodyPr/>
        <a:lstStyle/>
        <a:p>
          <a:endParaRPr lang="en-US"/>
        </a:p>
      </dgm:t>
    </dgm:pt>
    <dgm:pt modelId="{1517141B-80B5-4BD1-AD16-7E974359F46F}" type="sibTrans" cxnId="{32FCC2AD-FCDF-4014-B851-F7308D994230}">
      <dgm:prSet/>
      <dgm:spPr/>
      <dgm:t>
        <a:bodyPr/>
        <a:lstStyle/>
        <a:p>
          <a:endParaRPr lang="en-US"/>
        </a:p>
      </dgm:t>
    </dgm:pt>
    <dgm:pt modelId="{36F0E763-BF12-4F66-96A1-E0997D123F81}">
      <dgm:prSet custT="1"/>
      <dgm:spPr>
        <a:solidFill>
          <a:schemeClr val="accent1">
            <a:hueOff val="0"/>
            <a:satOff val="0"/>
            <a:lumOff val="0"/>
            <a:alpha val="85000"/>
          </a:schemeClr>
        </a:solidFill>
      </dgm:spPr>
      <dgm:t>
        <a:bodyPr/>
        <a:lstStyle/>
        <a:p>
          <a:pPr rtl="0"/>
          <a:r>
            <a:rPr lang="en-US" sz="2800" b="1" dirty="0" smtClean="0"/>
            <a:t>Vacuuming:</a:t>
          </a:r>
          <a:endParaRPr lang="en-US" sz="2800" b="1" dirty="0"/>
        </a:p>
      </dgm:t>
    </dgm:pt>
    <dgm:pt modelId="{C4C3EA1E-F37C-4A7E-8C02-6F0F80A2D78C}" type="parTrans" cxnId="{237D0098-3942-4699-8A0C-FE07964CB736}">
      <dgm:prSet/>
      <dgm:spPr/>
      <dgm:t>
        <a:bodyPr/>
        <a:lstStyle/>
        <a:p>
          <a:endParaRPr lang="en-US"/>
        </a:p>
      </dgm:t>
    </dgm:pt>
    <dgm:pt modelId="{7948871A-C9C8-4E40-9C32-CA740BE755B0}" type="sibTrans" cxnId="{237D0098-3942-4699-8A0C-FE07964CB736}">
      <dgm:prSet/>
      <dgm:spPr/>
      <dgm:t>
        <a:bodyPr/>
        <a:lstStyle/>
        <a:p>
          <a:endParaRPr lang="en-US"/>
        </a:p>
      </dgm:t>
    </dgm:pt>
    <dgm:pt modelId="{461BF68C-3D4B-4F03-8ACB-3F30CCA7F1BC}">
      <dgm:prSet/>
      <dgm:spPr>
        <a:solidFill>
          <a:schemeClr val="lt1">
            <a:hueOff val="0"/>
            <a:satOff val="0"/>
            <a:lumOff val="0"/>
            <a:alpha val="80000"/>
          </a:schemeClr>
        </a:solidFill>
      </dgm:spPr>
      <dgm:t>
        <a:bodyPr/>
        <a:lstStyle/>
        <a:p>
          <a:pPr rtl="0"/>
          <a:r>
            <a:rPr lang="en-US" b="1" dirty="0" smtClean="0">
              <a:solidFill>
                <a:schemeClr val="tx2"/>
              </a:solidFill>
            </a:rPr>
            <a:t>Low-emission vacuum with beater bar</a:t>
          </a:r>
          <a:endParaRPr lang="en-US" b="1" dirty="0">
            <a:solidFill>
              <a:schemeClr val="tx2"/>
            </a:solidFill>
          </a:endParaRPr>
        </a:p>
      </dgm:t>
    </dgm:pt>
    <dgm:pt modelId="{5A345C2D-2DFC-4BFC-BDEC-DD253CC6571F}" type="parTrans" cxnId="{A23DBA8C-C634-429B-B6AB-F19106E3EC6D}">
      <dgm:prSet/>
      <dgm:spPr/>
      <dgm:t>
        <a:bodyPr/>
        <a:lstStyle/>
        <a:p>
          <a:endParaRPr lang="en-US"/>
        </a:p>
      </dgm:t>
    </dgm:pt>
    <dgm:pt modelId="{CC95FA19-7BEB-4B04-A181-33070539F992}" type="sibTrans" cxnId="{A23DBA8C-C634-429B-B6AB-F19106E3EC6D}">
      <dgm:prSet/>
      <dgm:spPr/>
      <dgm:t>
        <a:bodyPr/>
        <a:lstStyle/>
        <a:p>
          <a:endParaRPr lang="en-US"/>
        </a:p>
      </dgm:t>
    </dgm:pt>
    <dgm:pt modelId="{94B1390A-880B-4DAA-B307-64F09E907352}">
      <dgm:prSet/>
      <dgm:spPr>
        <a:solidFill>
          <a:schemeClr val="lt1">
            <a:hueOff val="0"/>
            <a:satOff val="0"/>
            <a:lumOff val="0"/>
            <a:alpha val="80000"/>
          </a:schemeClr>
        </a:solidFill>
      </dgm:spPr>
      <dgm:t>
        <a:bodyPr/>
        <a:lstStyle/>
        <a:p>
          <a:pPr rtl="0"/>
          <a:r>
            <a:rPr lang="en-US" b="1" dirty="0" smtClean="0">
              <a:solidFill>
                <a:schemeClr val="tx2"/>
              </a:solidFill>
            </a:rPr>
            <a:t>Very slowly (or use vacuum with dirt finder) </a:t>
          </a:r>
          <a:endParaRPr lang="en-US" b="1" dirty="0">
            <a:solidFill>
              <a:schemeClr val="tx2"/>
            </a:solidFill>
          </a:endParaRPr>
        </a:p>
      </dgm:t>
    </dgm:pt>
    <dgm:pt modelId="{222E885B-61C6-4CAA-8F51-2E41AD4CBE9E}" type="parTrans" cxnId="{04E5FA92-F03B-4E59-951B-E8C60F2C8A30}">
      <dgm:prSet/>
      <dgm:spPr/>
      <dgm:t>
        <a:bodyPr/>
        <a:lstStyle/>
        <a:p>
          <a:endParaRPr lang="en-US"/>
        </a:p>
      </dgm:t>
    </dgm:pt>
    <dgm:pt modelId="{21613259-BCE7-46F0-B6ED-40E8FA256E2E}" type="sibTrans" cxnId="{04E5FA92-F03B-4E59-951B-E8C60F2C8A30}">
      <dgm:prSet/>
      <dgm:spPr/>
      <dgm:t>
        <a:bodyPr/>
        <a:lstStyle/>
        <a:p>
          <a:endParaRPr lang="en-US"/>
        </a:p>
      </dgm:t>
    </dgm:pt>
    <dgm:pt modelId="{E9DC35E0-F5C7-4547-B656-7176C2B52BA0}">
      <dgm:prSet custT="1"/>
      <dgm:spPr>
        <a:solidFill>
          <a:schemeClr val="accent1">
            <a:hueOff val="0"/>
            <a:satOff val="0"/>
            <a:lumOff val="0"/>
            <a:alpha val="85000"/>
          </a:schemeClr>
        </a:solidFill>
      </dgm:spPr>
      <dgm:t>
        <a:bodyPr/>
        <a:lstStyle/>
        <a:p>
          <a:pPr rtl="0"/>
          <a:r>
            <a:rPr lang="en-US" sz="2800" b="1" dirty="0" smtClean="0"/>
            <a:t>Wet cleaning:</a:t>
          </a:r>
          <a:endParaRPr lang="en-US" sz="2800" b="1" dirty="0"/>
        </a:p>
      </dgm:t>
    </dgm:pt>
    <dgm:pt modelId="{BDAAE977-0416-410F-B80A-8DD40994F001}" type="parTrans" cxnId="{BA902531-5D70-4E8A-9D95-C6EE59FBF8E2}">
      <dgm:prSet/>
      <dgm:spPr/>
      <dgm:t>
        <a:bodyPr/>
        <a:lstStyle/>
        <a:p>
          <a:endParaRPr lang="en-US"/>
        </a:p>
      </dgm:t>
    </dgm:pt>
    <dgm:pt modelId="{15D9072A-5928-48DD-B6FF-8F5C9EA2EEEF}" type="sibTrans" cxnId="{BA902531-5D70-4E8A-9D95-C6EE59FBF8E2}">
      <dgm:prSet/>
      <dgm:spPr/>
      <dgm:t>
        <a:bodyPr/>
        <a:lstStyle/>
        <a:p>
          <a:endParaRPr lang="en-US"/>
        </a:p>
      </dgm:t>
    </dgm:pt>
    <dgm:pt modelId="{6861B6C5-7F42-4D49-B3FC-B61C0DE95006}">
      <dgm:prSet/>
      <dgm:spPr>
        <a:solidFill>
          <a:schemeClr val="lt1">
            <a:hueOff val="0"/>
            <a:satOff val="0"/>
            <a:lumOff val="0"/>
            <a:alpha val="80000"/>
          </a:schemeClr>
        </a:solidFill>
      </dgm:spPr>
      <dgm:t>
        <a:bodyPr/>
        <a:lstStyle/>
        <a:p>
          <a:pPr rtl="0"/>
          <a:r>
            <a:rPr lang="en-US" b="1" dirty="0" smtClean="0">
              <a:solidFill>
                <a:schemeClr val="tx2"/>
              </a:solidFill>
            </a:rPr>
            <a:t>Use “elbow grease”</a:t>
          </a:r>
          <a:endParaRPr lang="en-US" b="1" dirty="0">
            <a:solidFill>
              <a:schemeClr val="tx2"/>
            </a:solidFill>
          </a:endParaRPr>
        </a:p>
      </dgm:t>
    </dgm:pt>
    <dgm:pt modelId="{66311A8E-371E-489E-9B93-2844FAF75070}" type="parTrans" cxnId="{3233F480-68C4-475C-885B-67BF0DAC6B20}">
      <dgm:prSet/>
      <dgm:spPr/>
      <dgm:t>
        <a:bodyPr/>
        <a:lstStyle/>
        <a:p>
          <a:endParaRPr lang="en-US"/>
        </a:p>
      </dgm:t>
    </dgm:pt>
    <dgm:pt modelId="{686EB419-FBFA-4A62-9ECC-E9DC46BF4855}" type="sibTrans" cxnId="{3233F480-68C4-475C-885B-67BF0DAC6B20}">
      <dgm:prSet/>
      <dgm:spPr/>
      <dgm:t>
        <a:bodyPr/>
        <a:lstStyle/>
        <a:p>
          <a:endParaRPr lang="en-US"/>
        </a:p>
      </dgm:t>
    </dgm:pt>
    <dgm:pt modelId="{F8350D3C-7580-44F4-8CF7-1E63E5243C75}">
      <dgm:prSet/>
      <dgm:spPr>
        <a:solidFill>
          <a:schemeClr val="lt1">
            <a:hueOff val="0"/>
            <a:satOff val="0"/>
            <a:lumOff val="0"/>
            <a:alpha val="80000"/>
          </a:schemeClr>
        </a:solidFill>
      </dgm:spPr>
      <dgm:t>
        <a:bodyPr/>
        <a:lstStyle/>
        <a:p>
          <a:pPr rtl="0"/>
          <a:r>
            <a:rPr lang="en-US" b="1" dirty="0" smtClean="0">
              <a:solidFill>
                <a:schemeClr val="tx2"/>
              </a:solidFill>
            </a:rPr>
            <a:t>Frequently change water</a:t>
          </a:r>
          <a:endParaRPr lang="en-US" b="1" dirty="0">
            <a:solidFill>
              <a:schemeClr val="tx2"/>
            </a:solidFill>
          </a:endParaRPr>
        </a:p>
      </dgm:t>
    </dgm:pt>
    <dgm:pt modelId="{7BCF3341-F5E2-4E26-9454-0BD9F41CC1F5}" type="parTrans" cxnId="{BFD10892-05A4-4C6B-BFE1-EAAC97C1F877}">
      <dgm:prSet/>
      <dgm:spPr/>
      <dgm:t>
        <a:bodyPr/>
        <a:lstStyle/>
        <a:p>
          <a:endParaRPr lang="en-US"/>
        </a:p>
      </dgm:t>
    </dgm:pt>
    <dgm:pt modelId="{2860D5EC-FE7E-4CB2-A5BD-FF3201209DB9}" type="sibTrans" cxnId="{BFD10892-05A4-4C6B-BFE1-EAAC97C1F877}">
      <dgm:prSet/>
      <dgm:spPr/>
      <dgm:t>
        <a:bodyPr/>
        <a:lstStyle/>
        <a:p>
          <a:endParaRPr lang="en-US"/>
        </a:p>
      </dgm:t>
    </dgm:pt>
    <dgm:pt modelId="{6A2E83DC-D21C-4648-AA8D-003FA8365288}" type="pres">
      <dgm:prSet presAssocID="{8CB7F457-F682-40AC-90EF-E96B2D908299}" presName="linear" presStyleCnt="0">
        <dgm:presLayoutVars>
          <dgm:dir/>
          <dgm:animLvl val="lvl"/>
          <dgm:resizeHandles val="exact"/>
        </dgm:presLayoutVars>
      </dgm:prSet>
      <dgm:spPr/>
      <dgm:t>
        <a:bodyPr/>
        <a:lstStyle/>
        <a:p>
          <a:endParaRPr lang="en-US"/>
        </a:p>
      </dgm:t>
    </dgm:pt>
    <dgm:pt modelId="{6AECB295-F268-464D-9FF5-473E91A88C20}" type="pres">
      <dgm:prSet presAssocID="{5E19569D-8AF0-4E19-AB26-B84969091E41}" presName="parentLin" presStyleCnt="0"/>
      <dgm:spPr/>
    </dgm:pt>
    <dgm:pt modelId="{2CAE20F2-D3A2-43A3-AA2C-D2701B322AC8}" type="pres">
      <dgm:prSet presAssocID="{5E19569D-8AF0-4E19-AB26-B84969091E41}" presName="parentLeftMargin" presStyleLbl="node1" presStyleIdx="0" presStyleCnt="3"/>
      <dgm:spPr/>
      <dgm:t>
        <a:bodyPr/>
        <a:lstStyle/>
        <a:p>
          <a:endParaRPr lang="en-US"/>
        </a:p>
      </dgm:t>
    </dgm:pt>
    <dgm:pt modelId="{085669FE-288B-4FBE-A416-139A0B2EE0D0}" type="pres">
      <dgm:prSet presAssocID="{5E19569D-8AF0-4E19-AB26-B84969091E41}" presName="parentText" presStyleLbl="node1" presStyleIdx="0" presStyleCnt="3" custScaleX="116009">
        <dgm:presLayoutVars>
          <dgm:chMax val="0"/>
          <dgm:bulletEnabled val="1"/>
        </dgm:presLayoutVars>
      </dgm:prSet>
      <dgm:spPr/>
      <dgm:t>
        <a:bodyPr/>
        <a:lstStyle/>
        <a:p>
          <a:endParaRPr lang="en-US"/>
        </a:p>
      </dgm:t>
    </dgm:pt>
    <dgm:pt modelId="{F7C8E416-7775-4FF5-9FF2-D71C4F4036BD}" type="pres">
      <dgm:prSet presAssocID="{5E19569D-8AF0-4E19-AB26-B84969091E41}" presName="negativeSpace" presStyleCnt="0"/>
      <dgm:spPr/>
    </dgm:pt>
    <dgm:pt modelId="{C742446F-B414-4DD1-9D89-12EC86CBD0D6}" type="pres">
      <dgm:prSet presAssocID="{5E19569D-8AF0-4E19-AB26-B84969091E41}" presName="childText" presStyleLbl="conFgAcc1" presStyleIdx="0" presStyleCnt="3">
        <dgm:presLayoutVars>
          <dgm:bulletEnabled val="1"/>
        </dgm:presLayoutVars>
      </dgm:prSet>
      <dgm:spPr>
        <a:solidFill>
          <a:schemeClr val="lt1">
            <a:hueOff val="0"/>
            <a:satOff val="0"/>
            <a:lumOff val="0"/>
            <a:alpha val="80000"/>
          </a:schemeClr>
        </a:solidFill>
      </dgm:spPr>
    </dgm:pt>
    <dgm:pt modelId="{852C95D0-A2BE-45F9-8AFB-B01A68F0BD6C}" type="pres">
      <dgm:prSet presAssocID="{1517141B-80B5-4BD1-AD16-7E974359F46F}" presName="spaceBetweenRectangles" presStyleCnt="0"/>
      <dgm:spPr/>
    </dgm:pt>
    <dgm:pt modelId="{90DFB94A-F9A6-4CE9-9449-4BF2E9F46F13}" type="pres">
      <dgm:prSet presAssocID="{36F0E763-BF12-4F66-96A1-E0997D123F81}" presName="parentLin" presStyleCnt="0"/>
      <dgm:spPr/>
    </dgm:pt>
    <dgm:pt modelId="{3C7098E8-3FC9-4A24-84F0-8CA2B1021308}" type="pres">
      <dgm:prSet presAssocID="{36F0E763-BF12-4F66-96A1-E0997D123F81}" presName="parentLeftMargin" presStyleLbl="node1" presStyleIdx="0" presStyleCnt="3"/>
      <dgm:spPr/>
      <dgm:t>
        <a:bodyPr/>
        <a:lstStyle/>
        <a:p>
          <a:endParaRPr lang="en-US"/>
        </a:p>
      </dgm:t>
    </dgm:pt>
    <dgm:pt modelId="{F1ED5DCF-28C9-4974-9FDB-64DDFC549CD3}" type="pres">
      <dgm:prSet presAssocID="{36F0E763-BF12-4F66-96A1-E0997D123F81}" presName="parentText" presStyleLbl="node1" presStyleIdx="1" presStyleCnt="3" custScaleX="116009">
        <dgm:presLayoutVars>
          <dgm:chMax val="0"/>
          <dgm:bulletEnabled val="1"/>
        </dgm:presLayoutVars>
      </dgm:prSet>
      <dgm:spPr/>
      <dgm:t>
        <a:bodyPr/>
        <a:lstStyle/>
        <a:p>
          <a:endParaRPr lang="en-US"/>
        </a:p>
      </dgm:t>
    </dgm:pt>
    <dgm:pt modelId="{28808B80-CEF0-46A5-B285-9BC9E63E999D}" type="pres">
      <dgm:prSet presAssocID="{36F0E763-BF12-4F66-96A1-E0997D123F81}" presName="negativeSpace" presStyleCnt="0"/>
      <dgm:spPr/>
    </dgm:pt>
    <dgm:pt modelId="{CE6746BC-CABB-4D57-A362-29545E989E6F}" type="pres">
      <dgm:prSet presAssocID="{36F0E763-BF12-4F66-96A1-E0997D123F81}" presName="childText" presStyleLbl="conFgAcc1" presStyleIdx="1" presStyleCnt="3">
        <dgm:presLayoutVars>
          <dgm:bulletEnabled val="1"/>
        </dgm:presLayoutVars>
      </dgm:prSet>
      <dgm:spPr/>
      <dgm:t>
        <a:bodyPr/>
        <a:lstStyle/>
        <a:p>
          <a:endParaRPr lang="en-US"/>
        </a:p>
      </dgm:t>
    </dgm:pt>
    <dgm:pt modelId="{5783B90D-3B5A-4FFD-B96E-DE4923B62D98}" type="pres">
      <dgm:prSet presAssocID="{7948871A-C9C8-4E40-9C32-CA740BE755B0}" presName="spaceBetweenRectangles" presStyleCnt="0"/>
      <dgm:spPr/>
    </dgm:pt>
    <dgm:pt modelId="{967BEE99-12FF-4DB6-B8CA-AD04551838AD}" type="pres">
      <dgm:prSet presAssocID="{E9DC35E0-F5C7-4547-B656-7176C2B52BA0}" presName="parentLin" presStyleCnt="0"/>
      <dgm:spPr/>
    </dgm:pt>
    <dgm:pt modelId="{61B51810-FA73-4437-93AD-28588E6E09D0}" type="pres">
      <dgm:prSet presAssocID="{E9DC35E0-F5C7-4547-B656-7176C2B52BA0}" presName="parentLeftMargin" presStyleLbl="node1" presStyleIdx="1" presStyleCnt="3"/>
      <dgm:spPr/>
      <dgm:t>
        <a:bodyPr/>
        <a:lstStyle/>
        <a:p>
          <a:endParaRPr lang="en-US"/>
        </a:p>
      </dgm:t>
    </dgm:pt>
    <dgm:pt modelId="{0D89FDB2-7ED8-4BE6-98D7-0B96CA0B4CE7}" type="pres">
      <dgm:prSet presAssocID="{E9DC35E0-F5C7-4547-B656-7176C2B52BA0}" presName="parentText" presStyleLbl="node1" presStyleIdx="2" presStyleCnt="3" custScaleX="116009">
        <dgm:presLayoutVars>
          <dgm:chMax val="0"/>
          <dgm:bulletEnabled val="1"/>
        </dgm:presLayoutVars>
      </dgm:prSet>
      <dgm:spPr/>
      <dgm:t>
        <a:bodyPr/>
        <a:lstStyle/>
        <a:p>
          <a:endParaRPr lang="en-US"/>
        </a:p>
      </dgm:t>
    </dgm:pt>
    <dgm:pt modelId="{C1477351-4072-43EC-B7B7-51755E06FA94}" type="pres">
      <dgm:prSet presAssocID="{E9DC35E0-F5C7-4547-B656-7176C2B52BA0}" presName="negativeSpace" presStyleCnt="0"/>
      <dgm:spPr/>
    </dgm:pt>
    <dgm:pt modelId="{32D46980-01FF-43E7-9778-6E8C6BAC93FC}" type="pres">
      <dgm:prSet presAssocID="{E9DC35E0-F5C7-4547-B656-7176C2B52BA0}" presName="childText" presStyleLbl="conFgAcc1" presStyleIdx="2" presStyleCnt="3">
        <dgm:presLayoutVars>
          <dgm:bulletEnabled val="1"/>
        </dgm:presLayoutVars>
      </dgm:prSet>
      <dgm:spPr/>
      <dgm:t>
        <a:bodyPr/>
        <a:lstStyle/>
        <a:p>
          <a:endParaRPr lang="en-US"/>
        </a:p>
      </dgm:t>
    </dgm:pt>
  </dgm:ptLst>
  <dgm:cxnLst>
    <dgm:cxn modelId="{BA902531-5D70-4E8A-9D95-C6EE59FBF8E2}" srcId="{8CB7F457-F682-40AC-90EF-E96B2D908299}" destId="{E9DC35E0-F5C7-4547-B656-7176C2B52BA0}" srcOrd="2" destOrd="0" parTransId="{BDAAE977-0416-410F-B80A-8DD40994F001}" sibTransId="{15D9072A-5928-48DD-B6FF-8F5C9EA2EEEF}"/>
    <dgm:cxn modelId="{4A97977D-3AB6-4D53-95CD-AF6A519847B0}" type="presOf" srcId="{E9DC35E0-F5C7-4547-B656-7176C2B52BA0}" destId="{0D89FDB2-7ED8-4BE6-98D7-0B96CA0B4CE7}" srcOrd="1" destOrd="0" presId="urn:microsoft.com/office/officeart/2005/8/layout/list1"/>
    <dgm:cxn modelId="{27B6E80F-6805-45A9-A4F2-C4696A1F620C}" type="presOf" srcId="{F8350D3C-7580-44F4-8CF7-1E63E5243C75}" destId="{32D46980-01FF-43E7-9778-6E8C6BAC93FC}" srcOrd="0" destOrd="1" presId="urn:microsoft.com/office/officeart/2005/8/layout/list1"/>
    <dgm:cxn modelId="{43B543D4-C315-4820-9C97-2ECF8B2C26E6}" type="presOf" srcId="{8CB7F457-F682-40AC-90EF-E96B2D908299}" destId="{6A2E83DC-D21C-4648-AA8D-003FA8365288}" srcOrd="0" destOrd="0" presId="urn:microsoft.com/office/officeart/2005/8/layout/list1"/>
    <dgm:cxn modelId="{9B57CF29-38D8-4795-B7C3-91257DEFAEAC}" type="presOf" srcId="{5E19569D-8AF0-4E19-AB26-B84969091E41}" destId="{085669FE-288B-4FBE-A416-139A0B2EE0D0}" srcOrd="1" destOrd="0" presId="urn:microsoft.com/office/officeart/2005/8/layout/list1"/>
    <dgm:cxn modelId="{F15702E1-3765-4149-8AA6-38D0C142A7DC}" type="presOf" srcId="{5E19569D-8AF0-4E19-AB26-B84969091E41}" destId="{2CAE20F2-D3A2-43A3-AA2C-D2701B322AC8}" srcOrd="0" destOrd="0" presId="urn:microsoft.com/office/officeart/2005/8/layout/list1"/>
    <dgm:cxn modelId="{237D0098-3942-4699-8A0C-FE07964CB736}" srcId="{8CB7F457-F682-40AC-90EF-E96B2D908299}" destId="{36F0E763-BF12-4F66-96A1-E0997D123F81}" srcOrd="1" destOrd="0" parTransId="{C4C3EA1E-F37C-4A7E-8C02-6F0F80A2D78C}" sibTransId="{7948871A-C9C8-4E40-9C32-CA740BE755B0}"/>
    <dgm:cxn modelId="{52E95A2C-1977-4151-9C89-C47127BBAF37}" type="presOf" srcId="{E9DC35E0-F5C7-4547-B656-7176C2B52BA0}" destId="{61B51810-FA73-4437-93AD-28588E6E09D0}" srcOrd="0" destOrd="0" presId="urn:microsoft.com/office/officeart/2005/8/layout/list1"/>
    <dgm:cxn modelId="{3233F480-68C4-475C-885B-67BF0DAC6B20}" srcId="{E9DC35E0-F5C7-4547-B656-7176C2B52BA0}" destId="{6861B6C5-7F42-4D49-B3FC-B61C0DE95006}" srcOrd="0" destOrd="0" parTransId="{66311A8E-371E-489E-9B93-2844FAF75070}" sibTransId="{686EB419-FBFA-4A62-9ECC-E9DC46BF4855}"/>
    <dgm:cxn modelId="{C8CF2ADE-F789-4A51-B109-37907AF9D911}" type="presOf" srcId="{461BF68C-3D4B-4F03-8ACB-3F30CCA7F1BC}" destId="{CE6746BC-CABB-4D57-A362-29545E989E6F}" srcOrd="0" destOrd="0" presId="urn:microsoft.com/office/officeart/2005/8/layout/list1"/>
    <dgm:cxn modelId="{04E5FA92-F03B-4E59-951B-E8C60F2C8A30}" srcId="{36F0E763-BF12-4F66-96A1-E0997D123F81}" destId="{94B1390A-880B-4DAA-B307-64F09E907352}" srcOrd="1" destOrd="0" parTransId="{222E885B-61C6-4CAA-8F51-2E41AD4CBE9E}" sibTransId="{21613259-BCE7-46F0-B6ED-40E8FA256E2E}"/>
    <dgm:cxn modelId="{32FCC2AD-FCDF-4014-B851-F7308D994230}" srcId="{8CB7F457-F682-40AC-90EF-E96B2D908299}" destId="{5E19569D-8AF0-4E19-AB26-B84969091E41}" srcOrd="0" destOrd="0" parTransId="{D2BCCB25-5A16-4755-9CB4-88C202398146}" sibTransId="{1517141B-80B5-4BD1-AD16-7E974359F46F}"/>
    <dgm:cxn modelId="{FD684164-C801-4B58-AFED-2DADC9C8F433}" type="presOf" srcId="{94B1390A-880B-4DAA-B307-64F09E907352}" destId="{CE6746BC-CABB-4D57-A362-29545E989E6F}" srcOrd="0" destOrd="1" presId="urn:microsoft.com/office/officeart/2005/8/layout/list1"/>
    <dgm:cxn modelId="{A23DBA8C-C634-429B-B6AB-F19106E3EC6D}" srcId="{36F0E763-BF12-4F66-96A1-E0997D123F81}" destId="{461BF68C-3D4B-4F03-8ACB-3F30CCA7F1BC}" srcOrd="0" destOrd="0" parTransId="{5A345C2D-2DFC-4BFC-BDEC-DD253CC6571F}" sibTransId="{CC95FA19-7BEB-4B04-A181-33070539F992}"/>
    <dgm:cxn modelId="{BFD10892-05A4-4C6B-BFE1-EAAC97C1F877}" srcId="{E9DC35E0-F5C7-4547-B656-7176C2B52BA0}" destId="{F8350D3C-7580-44F4-8CF7-1E63E5243C75}" srcOrd="1" destOrd="0" parTransId="{7BCF3341-F5E2-4E26-9454-0BD9F41CC1F5}" sibTransId="{2860D5EC-FE7E-4CB2-A5BD-FF3201209DB9}"/>
    <dgm:cxn modelId="{6433754D-B2D7-4673-BA5F-18C2268CA9BD}" type="presOf" srcId="{36F0E763-BF12-4F66-96A1-E0997D123F81}" destId="{F1ED5DCF-28C9-4974-9FDB-64DDFC549CD3}" srcOrd="1" destOrd="0" presId="urn:microsoft.com/office/officeart/2005/8/layout/list1"/>
    <dgm:cxn modelId="{E7062FEA-CE2D-4DC9-9382-F4EFE2476656}" type="presOf" srcId="{6861B6C5-7F42-4D49-B3FC-B61C0DE95006}" destId="{32D46980-01FF-43E7-9778-6E8C6BAC93FC}" srcOrd="0" destOrd="0" presId="urn:microsoft.com/office/officeart/2005/8/layout/list1"/>
    <dgm:cxn modelId="{A954D583-ABE9-46B8-8E2D-A80E014A88B8}" type="presOf" srcId="{36F0E763-BF12-4F66-96A1-E0997D123F81}" destId="{3C7098E8-3FC9-4A24-84F0-8CA2B1021308}" srcOrd="0" destOrd="0" presId="urn:microsoft.com/office/officeart/2005/8/layout/list1"/>
    <dgm:cxn modelId="{164885BF-3224-4443-9FEC-442DC2A7733D}" type="presParOf" srcId="{6A2E83DC-D21C-4648-AA8D-003FA8365288}" destId="{6AECB295-F268-464D-9FF5-473E91A88C20}" srcOrd="0" destOrd="0" presId="urn:microsoft.com/office/officeart/2005/8/layout/list1"/>
    <dgm:cxn modelId="{95632CA9-128C-4327-A8A0-2D0F534A8DE8}" type="presParOf" srcId="{6AECB295-F268-464D-9FF5-473E91A88C20}" destId="{2CAE20F2-D3A2-43A3-AA2C-D2701B322AC8}" srcOrd="0" destOrd="0" presId="urn:microsoft.com/office/officeart/2005/8/layout/list1"/>
    <dgm:cxn modelId="{AEDBF9D5-AD66-490F-9259-E90A4DFBB814}" type="presParOf" srcId="{6AECB295-F268-464D-9FF5-473E91A88C20}" destId="{085669FE-288B-4FBE-A416-139A0B2EE0D0}" srcOrd="1" destOrd="0" presId="urn:microsoft.com/office/officeart/2005/8/layout/list1"/>
    <dgm:cxn modelId="{339ACDA5-C1C7-47B2-A28B-0AB5EF0FD0B6}" type="presParOf" srcId="{6A2E83DC-D21C-4648-AA8D-003FA8365288}" destId="{F7C8E416-7775-4FF5-9FF2-D71C4F4036BD}" srcOrd="1" destOrd="0" presId="urn:microsoft.com/office/officeart/2005/8/layout/list1"/>
    <dgm:cxn modelId="{F7501165-E764-4562-ACB8-027D27759273}" type="presParOf" srcId="{6A2E83DC-D21C-4648-AA8D-003FA8365288}" destId="{C742446F-B414-4DD1-9D89-12EC86CBD0D6}" srcOrd="2" destOrd="0" presId="urn:microsoft.com/office/officeart/2005/8/layout/list1"/>
    <dgm:cxn modelId="{1EED1567-571F-44C2-BBDF-FE2635AB526B}" type="presParOf" srcId="{6A2E83DC-D21C-4648-AA8D-003FA8365288}" destId="{852C95D0-A2BE-45F9-8AFB-B01A68F0BD6C}" srcOrd="3" destOrd="0" presId="urn:microsoft.com/office/officeart/2005/8/layout/list1"/>
    <dgm:cxn modelId="{4C37E485-B6A6-4AA3-A9CB-5B0733ED01C6}" type="presParOf" srcId="{6A2E83DC-D21C-4648-AA8D-003FA8365288}" destId="{90DFB94A-F9A6-4CE9-9449-4BF2E9F46F13}" srcOrd="4" destOrd="0" presId="urn:microsoft.com/office/officeart/2005/8/layout/list1"/>
    <dgm:cxn modelId="{7BB5B50B-33D5-4D66-A9D5-86D8E2563520}" type="presParOf" srcId="{90DFB94A-F9A6-4CE9-9449-4BF2E9F46F13}" destId="{3C7098E8-3FC9-4A24-84F0-8CA2B1021308}" srcOrd="0" destOrd="0" presId="urn:microsoft.com/office/officeart/2005/8/layout/list1"/>
    <dgm:cxn modelId="{1E233B48-0E5D-43DC-A839-1E43555B5E78}" type="presParOf" srcId="{90DFB94A-F9A6-4CE9-9449-4BF2E9F46F13}" destId="{F1ED5DCF-28C9-4974-9FDB-64DDFC549CD3}" srcOrd="1" destOrd="0" presId="urn:microsoft.com/office/officeart/2005/8/layout/list1"/>
    <dgm:cxn modelId="{5B0EBA86-8A2F-48DE-9F96-E91FFA0A0AB8}" type="presParOf" srcId="{6A2E83DC-D21C-4648-AA8D-003FA8365288}" destId="{28808B80-CEF0-46A5-B285-9BC9E63E999D}" srcOrd="5" destOrd="0" presId="urn:microsoft.com/office/officeart/2005/8/layout/list1"/>
    <dgm:cxn modelId="{3012CF3F-D06D-4662-BD9C-1F9E17007515}" type="presParOf" srcId="{6A2E83DC-D21C-4648-AA8D-003FA8365288}" destId="{CE6746BC-CABB-4D57-A362-29545E989E6F}" srcOrd="6" destOrd="0" presId="urn:microsoft.com/office/officeart/2005/8/layout/list1"/>
    <dgm:cxn modelId="{A46B2DA4-18A0-4966-8A0A-8E55F150BA2E}" type="presParOf" srcId="{6A2E83DC-D21C-4648-AA8D-003FA8365288}" destId="{5783B90D-3B5A-4FFD-B96E-DE4923B62D98}" srcOrd="7" destOrd="0" presId="urn:microsoft.com/office/officeart/2005/8/layout/list1"/>
    <dgm:cxn modelId="{A2B0B5B8-A61D-465B-94D4-8835063D8E38}" type="presParOf" srcId="{6A2E83DC-D21C-4648-AA8D-003FA8365288}" destId="{967BEE99-12FF-4DB6-B8CA-AD04551838AD}" srcOrd="8" destOrd="0" presId="urn:microsoft.com/office/officeart/2005/8/layout/list1"/>
    <dgm:cxn modelId="{51321F91-3E66-4347-8F0D-E1FE6D42E756}" type="presParOf" srcId="{967BEE99-12FF-4DB6-B8CA-AD04551838AD}" destId="{61B51810-FA73-4437-93AD-28588E6E09D0}" srcOrd="0" destOrd="0" presId="urn:microsoft.com/office/officeart/2005/8/layout/list1"/>
    <dgm:cxn modelId="{01567D73-494F-4128-89F1-55EEC3E1AD7A}" type="presParOf" srcId="{967BEE99-12FF-4DB6-B8CA-AD04551838AD}" destId="{0D89FDB2-7ED8-4BE6-98D7-0B96CA0B4CE7}" srcOrd="1" destOrd="0" presId="urn:microsoft.com/office/officeart/2005/8/layout/list1"/>
    <dgm:cxn modelId="{D988933E-E990-4680-A7F9-C086CA0599B3}" type="presParOf" srcId="{6A2E83DC-D21C-4648-AA8D-003FA8365288}" destId="{C1477351-4072-43EC-B7B7-51755E06FA94}" srcOrd="9" destOrd="0" presId="urn:microsoft.com/office/officeart/2005/8/layout/list1"/>
    <dgm:cxn modelId="{3DB79DDF-0548-4CC2-AAFA-53B66367A509}" type="presParOf" srcId="{6A2E83DC-D21C-4648-AA8D-003FA8365288}" destId="{32D46980-01FF-43E7-9778-6E8C6BAC93FC}" srcOrd="10"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3915CE-3A3A-483E-8436-F945A02323F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4DAE491-EFE3-4C7B-8579-AC541C1E681B}">
      <dgm:prSet custT="1"/>
      <dgm:spPr/>
      <dgm:t>
        <a:bodyPr/>
        <a:lstStyle/>
        <a:p>
          <a:pPr rtl="0"/>
          <a:r>
            <a:rPr lang="en-US" sz="2800" b="1" dirty="0" smtClean="0"/>
            <a:t>305.1</a:t>
          </a:r>
          <a:endParaRPr lang="en-US" sz="2800" b="1" dirty="0"/>
        </a:p>
      </dgm:t>
    </dgm:pt>
    <dgm:pt modelId="{B94DB881-57F0-4CAB-A7AA-D4BCEC19B0FF}" type="parTrans" cxnId="{EE8BED00-DF70-4B6F-A7D2-17E63198F378}">
      <dgm:prSet/>
      <dgm:spPr/>
      <dgm:t>
        <a:bodyPr/>
        <a:lstStyle/>
        <a:p>
          <a:endParaRPr lang="en-US"/>
        </a:p>
      </dgm:t>
    </dgm:pt>
    <dgm:pt modelId="{6ECB1E99-6800-4066-969E-53C8CFA44353}" type="sibTrans" cxnId="{EE8BED00-DF70-4B6F-A7D2-17E63198F378}">
      <dgm:prSet/>
      <dgm:spPr/>
      <dgm:t>
        <a:bodyPr/>
        <a:lstStyle/>
        <a:p>
          <a:endParaRPr lang="en-US"/>
        </a:p>
      </dgm:t>
    </dgm:pt>
    <dgm:pt modelId="{40D08A3D-827C-4A60-B492-7FE2FAC2A643}">
      <dgm:prSet custT="1"/>
      <dgm:spPr/>
      <dgm:t>
        <a:bodyPr/>
        <a:lstStyle/>
        <a:p>
          <a:pPr rtl="0"/>
          <a:r>
            <a:rPr lang="en-US" sz="2800" b="1" dirty="0" smtClean="0"/>
            <a:t>302.1</a:t>
          </a:r>
          <a:endParaRPr lang="en-US" sz="2800" b="1" dirty="0"/>
        </a:p>
      </dgm:t>
    </dgm:pt>
    <dgm:pt modelId="{3E9751B0-2D0C-41F5-B09A-35BB0E5FC807}" type="parTrans" cxnId="{AEA58C83-B7D9-4B7F-B26C-74A15CBDD41C}">
      <dgm:prSet/>
      <dgm:spPr/>
      <dgm:t>
        <a:bodyPr/>
        <a:lstStyle/>
        <a:p>
          <a:endParaRPr lang="en-US"/>
        </a:p>
      </dgm:t>
    </dgm:pt>
    <dgm:pt modelId="{9D23658E-CF94-4BE2-ADDA-2AB68EE9477C}" type="sibTrans" cxnId="{AEA58C83-B7D9-4B7F-B26C-74A15CBDD41C}">
      <dgm:prSet/>
      <dgm:spPr/>
      <dgm:t>
        <a:bodyPr/>
        <a:lstStyle/>
        <a:p>
          <a:endParaRPr lang="en-US"/>
        </a:p>
      </dgm:t>
    </dgm:pt>
    <dgm:pt modelId="{7FFCE713-87C0-4C50-8B7F-F2A51AAF73A9}">
      <dgm:prSet custT="1"/>
      <dgm:spPr/>
      <dgm:t>
        <a:bodyPr/>
        <a:lstStyle/>
        <a:p>
          <a:pPr rtl="0"/>
          <a:r>
            <a:rPr lang="en-US" sz="2800" b="1" dirty="0" smtClean="0"/>
            <a:t>307.1</a:t>
          </a:r>
          <a:endParaRPr lang="en-US" sz="2800" b="1" dirty="0"/>
        </a:p>
      </dgm:t>
    </dgm:pt>
    <dgm:pt modelId="{EFA01CB1-2892-49A9-B8F2-1572C3745E13}" type="parTrans" cxnId="{DBB28599-ACAE-4248-B10F-C8628DF9182F}">
      <dgm:prSet/>
      <dgm:spPr/>
      <dgm:t>
        <a:bodyPr/>
        <a:lstStyle/>
        <a:p>
          <a:endParaRPr lang="en-US"/>
        </a:p>
      </dgm:t>
    </dgm:pt>
    <dgm:pt modelId="{FC5C1822-6999-4D03-A89A-BAF83AED9710}" type="sibTrans" cxnId="{DBB28599-ACAE-4248-B10F-C8628DF9182F}">
      <dgm:prSet/>
      <dgm:spPr/>
      <dgm:t>
        <a:bodyPr/>
        <a:lstStyle/>
        <a:p>
          <a:endParaRPr lang="en-US"/>
        </a:p>
      </dgm:t>
    </dgm:pt>
    <dgm:pt modelId="{2ACDF07E-6541-4294-BFE6-7091C9BD1F46}">
      <dgm:prSet custT="1"/>
      <dgm:spPr/>
      <dgm:t>
        <a:bodyPr/>
        <a:lstStyle/>
        <a:p>
          <a:pPr rtl="0"/>
          <a:r>
            <a:rPr lang="en-US" sz="2800" b="1" dirty="0" smtClean="0"/>
            <a:t>503.4</a:t>
          </a:r>
          <a:endParaRPr lang="en-US" sz="2800" b="1" dirty="0"/>
        </a:p>
      </dgm:t>
    </dgm:pt>
    <dgm:pt modelId="{FC1910C0-244E-4D80-A211-0CC7C2CFFD50}" type="parTrans" cxnId="{650E2DD0-C4EA-490A-943E-D743A62FD082}">
      <dgm:prSet/>
      <dgm:spPr/>
      <dgm:t>
        <a:bodyPr/>
        <a:lstStyle/>
        <a:p>
          <a:endParaRPr lang="en-US"/>
        </a:p>
      </dgm:t>
    </dgm:pt>
    <dgm:pt modelId="{B75AD348-2D77-497B-9780-E3020960DDCB}" type="sibTrans" cxnId="{650E2DD0-C4EA-490A-943E-D743A62FD082}">
      <dgm:prSet/>
      <dgm:spPr/>
      <dgm:t>
        <a:bodyPr/>
        <a:lstStyle/>
        <a:p>
          <a:endParaRPr lang="en-US"/>
        </a:p>
      </dgm:t>
    </dgm:pt>
    <dgm:pt modelId="{4F21DAB8-7A31-4CC3-8218-B1FC6D739E90}">
      <dgm:prSet custT="1"/>
      <dgm:spPr/>
      <dgm:t>
        <a:bodyPr/>
        <a:lstStyle/>
        <a:p>
          <a:pPr rtl="0"/>
          <a:r>
            <a:rPr lang="en-US" sz="2400" dirty="0" smtClean="0"/>
            <a:t>General</a:t>
          </a:r>
          <a:endParaRPr lang="en-US" sz="2400" dirty="0"/>
        </a:p>
      </dgm:t>
    </dgm:pt>
    <dgm:pt modelId="{7F4847BB-D74B-4D86-8F14-34937A484F12}" type="parTrans" cxnId="{00AD008E-6F12-41BB-8B1F-04D7BA7F3DBF}">
      <dgm:prSet/>
      <dgm:spPr/>
      <dgm:t>
        <a:bodyPr/>
        <a:lstStyle/>
        <a:p>
          <a:endParaRPr lang="en-US"/>
        </a:p>
      </dgm:t>
    </dgm:pt>
    <dgm:pt modelId="{CC194BEF-F336-41C0-B75C-1DED3217302A}" type="sibTrans" cxnId="{00AD008E-6F12-41BB-8B1F-04D7BA7F3DBF}">
      <dgm:prSet/>
      <dgm:spPr/>
      <dgm:t>
        <a:bodyPr/>
        <a:lstStyle/>
        <a:p>
          <a:endParaRPr lang="en-US"/>
        </a:p>
      </dgm:t>
    </dgm:pt>
    <dgm:pt modelId="{0A44BC0B-83B6-47A8-96D7-1162510CC253}">
      <dgm:prSet custT="1"/>
      <dgm:spPr/>
      <dgm:t>
        <a:bodyPr rIns="45720"/>
        <a:lstStyle/>
        <a:p>
          <a:pPr rtl="0"/>
          <a:r>
            <a:rPr lang="en-US" sz="2400" dirty="0" smtClean="0"/>
            <a:t>Sanitation</a:t>
          </a:r>
          <a:endParaRPr lang="en-US" sz="2400" dirty="0"/>
        </a:p>
      </dgm:t>
    </dgm:pt>
    <dgm:pt modelId="{A9A4CFE0-0E9E-48B1-B9F6-15867C90BFC7}" type="parTrans" cxnId="{9B875361-53CE-47EE-A2E1-2847AEA35269}">
      <dgm:prSet/>
      <dgm:spPr/>
      <dgm:t>
        <a:bodyPr/>
        <a:lstStyle/>
        <a:p>
          <a:endParaRPr lang="en-US"/>
        </a:p>
      </dgm:t>
    </dgm:pt>
    <dgm:pt modelId="{71EE9B54-43E7-41D5-8F16-C1B78DC4447E}" type="sibTrans" cxnId="{9B875361-53CE-47EE-A2E1-2847AEA35269}">
      <dgm:prSet/>
      <dgm:spPr/>
      <dgm:t>
        <a:bodyPr/>
        <a:lstStyle/>
        <a:p>
          <a:endParaRPr lang="en-US"/>
        </a:p>
      </dgm:t>
    </dgm:pt>
    <dgm:pt modelId="{33DA462C-2ECA-4853-9C65-F024C8DCC45F}">
      <dgm:prSet custT="1"/>
      <dgm:spPr/>
      <dgm:t>
        <a:bodyPr rIns="45720"/>
        <a:lstStyle/>
        <a:p>
          <a:pPr rtl="0"/>
          <a:r>
            <a:rPr lang="en-US" sz="2400" dirty="0" smtClean="0"/>
            <a:t>Accumulation of rubbish or garbage</a:t>
          </a:r>
          <a:endParaRPr lang="en-US" sz="2400" dirty="0"/>
        </a:p>
      </dgm:t>
    </dgm:pt>
    <dgm:pt modelId="{D0D07C38-394F-44DC-A3FE-ED25E9EB4C3B}" type="parTrans" cxnId="{235C7489-1965-4E6F-9787-98BAD437F31E}">
      <dgm:prSet/>
      <dgm:spPr/>
      <dgm:t>
        <a:bodyPr/>
        <a:lstStyle/>
        <a:p>
          <a:endParaRPr lang="en-US"/>
        </a:p>
      </dgm:t>
    </dgm:pt>
    <dgm:pt modelId="{8D29F0F1-DC10-4751-85A1-E83DB7F73510}" type="sibTrans" cxnId="{235C7489-1965-4E6F-9787-98BAD437F31E}">
      <dgm:prSet/>
      <dgm:spPr/>
      <dgm:t>
        <a:bodyPr/>
        <a:lstStyle/>
        <a:p>
          <a:endParaRPr lang="en-US"/>
        </a:p>
      </dgm:t>
    </dgm:pt>
    <dgm:pt modelId="{CCF8623A-B79A-4258-B1AD-35798145DE33}">
      <dgm:prSet custT="1"/>
      <dgm:spPr/>
      <dgm:t>
        <a:bodyPr/>
        <a:lstStyle/>
        <a:p>
          <a:pPr rtl="0"/>
          <a:r>
            <a:rPr lang="en-US" sz="2400" dirty="0" smtClean="0"/>
            <a:t>Floor surface</a:t>
          </a:r>
          <a:endParaRPr lang="en-US" sz="2400" dirty="0"/>
        </a:p>
      </dgm:t>
    </dgm:pt>
    <dgm:pt modelId="{802BE683-31C7-4605-A4BE-6E6EE0BCE733}" type="parTrans" cxnId="{FE249452-A164-4CD3-A91B-F5E67038B40E}">
      <dgm:prSet/>
      <dgm:spPr/>
      <dgm:t>
        <a:bodyPr/>
        <a:lstStyle/>
        <a:p>
          <a:endParaRPr lang="en-US"/>
        </a:p>
      </dgm:t>
    </dgm:pt>
    <dgm:pt modelId="{3E18D4AC-BB88-47AC-A32A-CD474610C443}" type="sibTrans" cxnId="{FE249452-A164-4CD3-A91B-F5E67038B40E}">
      <dgm:prSet/>
      <dgm:spPr/>
      <dgm:t>
        <a:bodyPr/>
        <a:lstStyle/>
        <a:p>
          <a:endParaRPr lang="en-US"/>
        </a:p>
      </dgm:t>
    </dgm:pt>
    <dgm:pt modelId="{1A1EF90E-3CEF-45E9-8638-E99953F1CA67}" type="pres">
      <dgm:prSet presAssocID="{823915CE-3A3A-483E-8436-F945A02323F9}" presName="Name0" presStyleCnt="0">
        <dgm:presLayoutVars>
          <dgm:dir/>
          <dgm:animLvl val="lvl"/>
          <dgm:resizeHandles val="exact"/>
        </dgm:presLayoutVars>
      </dgm:prSet>
      <dgm:spPr/>
      <dgm:t>
        <a:bodyPr/>
        <a:lstStyle/>
        <a:p>
          <a:endParaRPr lang="en-US"/>
        </a:p>
      </dgm:t>
    </dgm:pt>
    <dgm:pt modelId="{745A3AEC-1403-43A2-B87E-ED4BA460A51F}" type="pres">
      <dgm:prSet presAssocID="{24DAE491-EFE3-4C7B-8579-AC541C1E681B}" presName="composite" presStyleCnt="0"/>
      <dgm:spPr/>
    </dgm:pt>
    <dgm:pt modelId="{477E0B55-B7A8-4B40-9E04-F1095E293392}" type="pres">
      <dgm:prSet presAssocID="{24DAE491-EFE3-4C7B-8579-AC541C1E681B}" presName="parTx" presStyleLbl="alignNode1" presStyleIdx="0" presStyleCnt="4" custScaleX="84792">
        <dgm:presLayoutVars>
          <dgm:chMax val="0"/>
          <dgm:chPref val="0"/>
          <dgm:bulletEnabled val="1"/>
        </dgm:presLayoutVars>
      </dgm:prSet>
      <dgm:spPr/>
      <dgm:t>
        <a:bodyPr/>
        <a:lstStyle/>
        <a:p>
          <a:endParaRPr lang="en-US"/>
        </a:p>
      </dgm:t>
    </dgm:pt>
    <dgm:pt modelId="{6AA714B3-A242-4BB0-B4DB-EE109401BA5B}" type="pres">
      <dgm:prSet presAssocID="{24DAE491-EFE3-4C7B-8579-AC541C1E681B}" presName="desTx" presStyleLbl="alignAccFollowNode1" presStyleIdx="0" presStyleCnt="4" custScaleX="84792">
        <dgm:presLayoutVars>
          <dgm:bulletEnabled val="1"/>
        </dgm:presLayoutVars>
      </dgm:prSet>
      <dgm:spPr/>
      <dgm:t>
        <a:bodyPr/>
        <a:lstStyle/>
        <a:p>
          <a:endParaRPr lang="en-US"/>
        </a:p>
      </dgm:t>
    </dgm:pt>
    <dgm:pt modelId="{4327A1E1-93C3-423C-AF1E-88310CEE580F}" type="pres">
      <dgm:prSet presAssocID="{6ECB1E99-6800-4066-969E-53C8CFA44353}" presName="space" presStyleCnt="0"/>
      <dgm:spPr/>
    </dgm:pt>
    <dgm:pt modelId="{3C611E46-E8D7-435F-B71D-CB596DD6244C}" type="pres">
      <dgm:prSet presAssocID="{40D08A3D-827C-4A60-B492-7FE2FAC2A643}" presName="composite" presStyleCnt="0"/>
      <dgm:spPr/>
    </dgm:pt>
    <dgm:pt modelId="{F11F3AB6-A3FF-4438-8495-6707DCC91B99}" type="pres">
      <dgm:prSet presAssocID="{40D08A3D-827C-4A60-B492-7FE2FAC2A643}" presName="parTx" presStyleLbl="alignNode1" presStyleIdx="1" presStyleCnt="4" custScaleX="86556">
        <dgm:presLayoutVars>
          <dgm:chMax val="0"/>
          <dgm:chPref val="0"/>
          <dgm:bulletEnabled val="1"/>
        </dgm:presLayoutVars>
      </dgm:prSet>
      <dgm:spPr/>
      <dgm:t>
        <a:bodyPr/>
        <a:lstStyle/>
        <a:p>
          <a:endParaRPr lang="en-US"/>
        </a:p>
      </dgm:t>
    </dgm:pt>
    <dgm:pt modelId="{B538AE98-70B3-4E5B-A04E-BDEC73A9874C}" type="pres">
      <dgm:prSet presAssocID="{40D08A3D-827C-4A60-B492-7FE2FAC2A643}" presName="desTx" presStyleLbl="alignAccFollowNode1" presStyleIdx="1" presStyleCnt="4" custScaleX="86556">
        <dgm:presLayoutVars>
          <dgm:bulletEnabled val="1"/>
        </dgm:presLayoutVars>
      </dgm:prSet>
      <dgm:spPr/>
      <dgm:t>
        <a:bodyPr/>
        <a:lstStyle/>
        <a:p>
          <a:endParaRPr lang="en-US"/>
        </a:p>
      </dgm:t>
    </dgm:pt>
    <dgm:pt modelId="{D695C867-9693-418A-B4DA-15FFA70FF477}" type="pres">
      <dgm:prSet presAssocID="{9D23658E-CF94-4BE2-ADDA-2AB68EE9477C}" presName="space" presStyleCnt="0"/>
      <dgm:spPr/>
    </dgm:pt>
    <dgm:pt modelId="{FF7569BE-6EE4-4588-876F-8C7D3207A0EC}" type="pres">
      <dgm:prSet presAssocID="{7FFCE713-87C0-4C50-8B7F-F2A51AAF73A9}" presName="composite" presStyleCnt="0"/>
      <dgm:spPr/>
    </dgm:pt>
    <dgm:pt modelId="{B353A874-235C-4F5D-9BF7-1E80DB73A046}" type="pres">
      <dgm:prSet presAssocID="{7FFCE713-87C0-4C50-8B7F-F2A51AAF73A9}" presName="parTx" presStyleLbl="alignNode1" presStyleIdx="2" presStyleCnt="4" custScaleX="118103">
        <dgm:presLayoutVars>
          <dgm:chMax val="0"/>
          <dgm:chPref val="0"/>
          <dgm:bulletEnabled val="1"/>
        </dgm:presLayoutVars>
      </dgm:prSet>
      <dgm:spPr/>
      <dgm:t>
        <a:bodyPr/>
        <a:lstStyle/>
        <a:p>
          <a:endParaRPr lang="en-US"/>
        </a:p>
      </dgm:t>
    </dgm:pt>
    <dgm:pt modelId="{48CB04FB-3203-42BA-B22F-FA14BABCD745}" type="pres">
      <dgm:prSet presAssocID="{7FFCE713-87C0-4C50-8B7F-F2A51AAF73A9}" presName="desTx" presStyleLbl="alignAccFollowNode1" presStyleIdx="2" presStyleCnt="4" custScaleX="118103">
        <dgm:presLayoutVars>
          <dgm:bulletEnabled val="1"/>
        </dgm:presLayoutVars>
      </dgm:prSet>
      <dgm:spPr/>
      <dgm:t>
        <a:bodyPr/>
        <a:lstStyle/>
        <a:p>
          <a:endParaRPr lang="en-US"/>
        </a:p>
      </dgm:t>
    </dgm:pt>
    <dgm:pt modelId="{A72A96FD-9310-4192-8969-768FB3CB4DDD}" type="pres">
      <dgm:prSet presAssocID="{FC5C1822-6999-4D03-A89A-BAF83AED9710}" presName="space" presStyleCnt="0"/>
      <dgm:spPr/>
    </dgm:pt>
    <dgm:pt modelId="{D88A8CEC-728B-4027-8094-6A5D4706DDDE}" type="pres">
      <dgm:prSet presAssocID="{2ACDF07E-6541-4294-BFE6-7091C9BD1F46}" presName="composite" presStyleCnt="0"/>
      <dgm:spPr/>
    </dgm:pt>
    <dgm:pt modelId="{46989641-8DA8-4481-A1F5-E3D00B1408D0}" type="pres">
      <dgm:prSet presAssocID="{2ACDF07E-6541-4294-BFE6-7091C9BD1F46}" presName="parTx" presStyleLbl="alignNode1" presStyleIdx="3" presStyleCnt="4" custScaleX="84792">
        <dgm:presLayoutVars>
          <dgm:chMax val="0"/>
          <dgm:chPref val="0"/>
          <dgm:bulletEnabled val="1"/>
        </dgm:presLayoutVars>
      </dgm:prSet>
      <dgm:spPr/>
      <dgm:t>
        <a:bodyPr/>
        <a:lstStyle/>
        <a:p>
          <a:endParaRPr lang="en-US"/>
        </a:p>
      </dgm:t>
    </dgm:pt>
    <dgm:pt modelId="{A1F51701-3887-42A9-810F-0755F81D93B1}" type="pres">
      <dgm:prSet presAssocID="{2ACDF07E-6541-4294-BFE6-7091C9BD1F46}" presName="desTx" presStyleLbl="alignAccFollowNode1" presStyleIdx="3" presStyleCnt="4" custScaleX="84792">
        <dgm:presLayoutVars>
          <dgm:bulletEnabled val="1"/>
        </dgm:presLayoutVars>
      </dgm:prSet>
      <dgm:spPr/>
      <dgm:t>
        <a:bodyPr/>
        <a:lstStyle/>
        <a:p>
          <a:endParaRPr lang="en-US"/>
        </a:p>
      </dgm:t>
    </dgm:pt>
  </dgm:ptLst>
  <dgm:cxnLst>
    <dgm:cxn modelId="{FE249452-A164-4CD3-A91B-F5E67038B40E}" srcId="{2ACDF07E-6541-4294-BFE6-7091C9BD1F46}" destId="{CCF8623A-B79A-4258-B1AD-35798145DE33}" srcOrd="0" destOrd="0" parTransId="{802BE683-31C7-4605-A4BE-6E6EE0BCE733}" sibTransId="{3E18D4AC-BB88-47AC-A32A-CD474610C443}"/>
    <dgm:cxn modelId="{E4B32873-8707-4D34-9F19-8D9D75B46BD1}" type="presOf" srcId="{823915CE-3A3A-483E-8436-F945A02323F9}" destId="{1A1EF90E-3CEF-45E9-8638-E99953F1CA67}" srcOrd="0" destOrd="0" presId="urn:microsoft.com/office/officeart/2005/8/layout/hList1"/>
    <dgm:cxn modelId="{A77C086B-F3B0-4168-8803-3BA704FA13CF}" type="presOf" srcId="{2ACDF07E-6541-4294-BFE6-7091C9BD1F46}" destId="{46989641-8DA8-4481-A1F5-E3D00B1408D0}" srcOrd="0" destOrd="0" presId="urn:microsoft.com/office/officeart/2005/8/layout/hList1"/>
    <dgm:cxn modelId="{19170060-0AA3-4AA5-9785-3A789F9B7A81}" type="presOf" srcId="{CCF8623A-B79A-4258-B1AD-35798145DE33}" destId="{A1F51701-3887-42A9-810F-0755F81D93B1}" srcOrd="0" destOrd="0" presId="urn:microsoft.com/office/officeart/2005/8/layout/hList1"/>
    <dgm:cxn modelId="{8C5FF439-380C-4334-B90B-1F662E8424BB}" type="presOf" srcId="{0A44BC0B-83B6-47A8-96D7-1162510CC253}" destId="{B538AE98-70B3-4E5B-A04E-BDEC73A9874C}" srcOrd="0" destOrd="0" presId="urn:microsoft.com/office/officeart/2005/8/layout/hList1"/>
    <dgm:cxn modelId="{9B875361-53CE-47EE-A2E1-2847AEA35269}" srcId="{40D08A3D-827C-4A60-B492-7FE2FAC2A643}" destId="{0A44BC0B-83B6-47A8-96D7-1162510CC253}" srcOrd="0" destOrd="0" parTransId="{A9A4CFE0-0E9E-48B1-B9F6-15867C90BFC7}" sibTransId="{71EE9B54-43E7-41D5-8F16-C1B78DC4447E}"/>
    <dgm:cxn modelId="{9FAE1456-F93C-4751-A8BC-DF054B6FAAE0}" type="presOf" srcId="{33DA462C-2ECA-4853-9C65-F024C8DCC45F}" destId="{48CB04FB-3203-42BA-B22F-FA14BABCD745}" srcOrd="0" destOrd="0" presId="urn:microsoft.com/office/officeart/2005/8/layout/hList1"/>
    <dgm:cxn modelId="{00AD008E-6F12-41BB-8B1F-04D7BA7F3DBF}" srcId="{24DAE491-EFE3-4C7B-8579-AC541C1E681B}" destId="{4F21DAB8-7A31-4CC3-8218-B1FC6D739E90}" srcOrd="0" destOrd="0" parTransId="{7F4847BB-D74B-4D86-8F14-34937A484F12}" sibTransId="{CC194BEF-F336-41C0-B75C-1DED3217302A}"/>
    <dgm:cxn modelId="{1B55ED72-AC49-445D-8B88-2E8946F62C3B}" type="presOf" srcId="{24DAE491-EFE3-4C7B-8579-AC541C1E681B}" destId="{477E0B55-B7A8-4B40-9E04-F1095E293392}" srcOrd="0" destOrd="0" presId="urn:microsoft.com/office/officeart/2005/8/layout/hList1"/>
    <dgm:cxn modelId="{3B4AB291-000F-4D2E-AD17-EFB07204373E}" type="presOf" srcId="{7FFCE713-87C0-4C50-8B7F-F2A51AAF73A9}" destId="{B353A874-235C-4F5D-9BF7-1E80DB73A046}" srcOrd="0" destOrd="0" presId="urn:microsoft.com/office/officeart/2005/8/layout/hList1"/>
    <dgm:cxn modelId="{650E2DD0-C4EA-490A-943E-D743A62FD082}" srcId="{823915CE-3A3A-483E-8436-F945A02323F9}" destId="{2ACDF07E-6541-4294-BFE6-7091C9BD1F46}" srcOrd="3" destOrd="0" parTransId="{FC1910C0-244E-4D80-A211-0CC7C2CFFD50}" sibTransId="{B75AD348-2D77-497B-9780-E3020960DDCB}"/>
    <dgm:cxn modelId="{235C7489-1965-4E6F-9787-98BAD437F31E}" srcId="{7FFCE713-87C0-4C50-8B7F-F2A51AAF73A9}" destId="{33DA462C-2ECA-4853-9C65-F024C8DCC45F}" srcOrd="0" destOrd="0" parTransId="{D0D07C38-394F-44DC-A3FE-ED25E9EB4C3B}" sibTransId="{8D29F0F1-DC10-4751-85A1-E83DB7F73510}"/>
    <dgm:cxn modelId="{AEA58C83-B7D9-4B7F-B26C-74A15CBDD41C}" srcId="{823915CE-3A3A-483E-8436-F945A02323F9}" destId="{40D08A3D-827C-4A60-B492-7FE2FAC2A643}" srcOrd="1" destOrd="0" parTransId="{3E9751B0-2D0C-41F5-B09A-35BB0E5FC807}" sibTransId="{9D23658E-CF94-4BE2-ADDA-2AB68EE9477C}"/>
    <dgm:cxn modelId="{EE8BED00-DF70-4B6F-A7D2-17E63198F378}" srcId="{823915CE-3A3A-483E-8436-F945A02323F9}" destId="{24DAE491-EFE3-4C7B-8579-AC541C1E681B}" srcOrd="0" destOrd="0" parTransId="{B94DB881-57F0-4CAB-A7AA-D4BCEC19B0FF}" sibTransId="{6ECB1E99-6800-4066-969E-53C8CFA44353}"/>
    <dgm:cxn modelId="{75B428D9-18CC-4700-BAC2-8BE46C7AF1B0}" type="presOf" srcId="{4F21DAB8-7A31-4CC3-8218-B1FC6D739E90}" destId="{6AA714B3-A242-4BB0-B4DB-EE109401BA5B}" srcOrd="0" destOrd="0" presId="urn:microsoft.com/office/officeart/2005/8/layout/hList1"/>
    <dgm:cxn modelId="{DBB28599-ACAE-4248-B10F-C8628DF9182F}" srcId="{823915CE-3A3A-483E-8436-F945A02323F9}" destId="{7FFCE713-87C0-4C50-8B7F-F2A51AAF73A9}" srcOrd="2" destOrd="0" parTransId="{EFA01CB1-2892-49A9-B8F2-1572C3745E13}" sibTransId="{FC5C1822-6999-4D03-A89A-BAF83AED9710}"/>
    <dgm:cxn modelId="{D8551580-BF3B-47DA-96DD-3B493248948A}" type="presOf" srcId="{40D08A3D-827C-4A60-B492-7FE2FAC2A643}" destId="{F11F3AB6-A3FF-4438-8495-6707DCC91B99}" srcOrd="0" destOrd="0" presId="urn:microsoft.com/office/officeart/2005/8/layout/hList1"/>
    <dgm:cxn modelId="{D4BDA7E1-3F7B-47C1-9ADC-DFA75DA892B1}" type="presParOf" srcId="{1A1EF90E-3CEF-45E9-8638-E99953F1CA67}" destId="{745A3AEC-1403-43A2-B87E-ED4BA460A51F}" srcOrd="0" destOrd="0" presId="urn:microsoft.com/office/officeart/2005/8/layout/hList1"/>
    <dgm:cxn modelId="{5C92C266-AAF6-43E4-8C3D-8EC865B3729F}" type="presParOf" srcId="{745A3AEC-1403-43A2-B87E-ED4BA460A51F}" destId="{477E0B55-B7A8-4B40-9E04-F1095E293392}" srcOrd="0" destOrd="0" presId="urn:microsoft.com/office/officeart/2005/8/layout/hList1"/>
    <dgm:cxn modelId="{5E01DAA1-9351-422E-A845-F50861F01A0F}" type="presParOf" srcId="{745A3AEC-1403-43A2-B87E-ED4BA460A51F}" destId="{6AA714B3-A242-4BB0-B4DB-EE109401BA5B}" srcOrd="1" destOrd="0" presId="urn:microsoft.com/office/officeart/2005/8/layout/hList1"/>
    <dgm:cxn modelId="{CF55D543-0B93-42D0-96E2-E4786D474E9D}" type="presParOf" srcId="{1A1EF90E-3CEF-45E9-8638-E99953F1CA67}" destId="{4327A1E1-93C3-423C-AF1E-88310CEE580F}" srcOrd="1" destOrd="0" presId="urn:microsoft.com/office/officeart/2005/8/layout/hList1"/>
    <dgm:cxn modelId="{37540255-33B8-4AAB-9578-4FE649226C20}" type="presParOf" srcId="{1A1EF90E-3CEF-45E9-8638-E99953F1CA67}" destId="{3C611E46-E8D7-435F-B71D-CB596DD6244C}" srcOrd="2" destOrd="0" presId="urn:microsoft.com/office/officeart/2005/8/layout/hList1"/>
    <dgm:cxn modelId="{9EED6F2A-6828-46B5-A8F9-A766CF7E4D14}" type="presParOf" srcId="{3C611E46-E8D7-435F-B71D-CB596DD6244C}" destId="{F11F3AB6-A3FF-4438-8495-6707DCC91B99}" srcOrd="0" destOrd="0" presId="urn:microsoft.com/office/officeart/2005/8/layout/hList1"/>
    <dgm:cxn modelId="{0E25FCFB-25C2-4481-8514-DC6D379B88C8}" type="presParOf" srcId="{3C611E46-E8D7-435F-B71D-CB596DD6244C}" destId="{B538AE98-70B3-4E5B-A04E-BDEC73A9874C}" srcOrd="1" destOrd="0" presId="urn:microsoft.com/office/officeart/2005/8/layout/hList1"/>
    <dgm:cxn modelId="{D1FF339B-3CA1-4156-BE89-291EB9E939BB}" type="presParOf" srcId="{1A1EF90E-3CEF-45E9-8638-E99953F1CA67}" destId="{D695C867-9693-418A-B4DA-15FFA70FF477}" srcOrd="3" destOrd="0" presId="urn:microsoft.com/office/officeart/2005/8/layout/hList1"/>
    <dgm:cxn modelId="{4BA99439-E982-4F66-B60D-9DF2F69DE193}" type="presParOf" srcId="{1A1EF90E-3CEF-45E9-8638-E99953F1CA67}" destId="{FF7569BE-6EE4-4588-876F-8C7D3207A0EC}" srcOrd="4" destOrd="0" presId="urn:microsoft.com/office/officeart/2005/8/layout/hList1"/>
    <dgm:cxn modelId="{1C471EC5-BED7-4AE1-97CD-8C5A5F35D5E5}" type="presParOf" srcId="{FF7569BE-6EE4-4588-876F-8C7D3207A0EC}" destId="{B353A874-235C-4F5D-9BF7-1E80DB73A046}" srcOrd="0" destOrd="0" presId="urn:microsoft.com/office/officeart/2005/8/layout/hList1"/>
    <dgm:cxn modelId="{6E1B0BDF-9945-4A34-845A-14AA3033F53D}" type="presParOf" srcId="{FF7569BE-6EE4-4588-876F-8C7D3207A0EC}" destId="{48CB04FB-3203-42BA-B22F-FA14BABCD745}" srcOrd="1" destOrd="0" presId="urn:microsoft.com/office/officeart/2005/8/layout/hList1"/>
    <dgm:cxn modelId="{3AC32B53-9DBD-47BA-A923-AB8647DBF344}" type="presParOf" srcId="{1A1EF90E-3CEF-45E9-8638-E99953F1CA67}" destId="{A72A96FD-9310-4192-8969-768FB3CB4DDD}" srcOrd="5" destOrd="0" presId="urn:microsoft.com/office/officeart/2005/8/layout/hList1"/>
    <dgm:cxn modelId="{93912B53-1BB2-43A9-8407-32CEF3F14163}" type="presParOf" srcId="{1A1EF90E-3CEF-45E9-8638-E99953F1CA67}" destId="{D88A8CEC-728B-4027-8094-6A5D4706DDDE}" srcOrd="6" destOrd="0" presId="urn:microsoft.com/office/officeart/2005/8/layout/hList1"/>
    <dgm:cxn modelId="{5BD498D5-A3ED-4D2D-9A22-52AAA8B6B359}" type="presParOf" srcId="{D88A8CEC-728B-4027-8094-6A5D4706DDDE}" destId="{46989641-8DA8-4481-A1F5-E3D00B1408D0}" srcOrd="0" destOrd="0" presId="urn:microsoft.com/office/officeart/2005/8/layout/hList1"/>
    <dgm:cxn modelId="{3484CF7F-DD2F-4459-955E-A391DD5E13E8}" type="presParOf" srcId="{D88A8CEC-728B-4027-8094-6A5D4706DDDE}" destId="{A1F51701-3887-42A9-810F-0755F81D93B1}"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F94B4A3-6F64-4F32-8AF6-8887F2A74DC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BA73184-B221-4405-86A1-44148DA03A8D}">
      <dgm:prSet/>
      <dgm:spPr>
        <a:solidFill>
          <a:schemeClr val="accent1">
            <a:hueOff val="0"/>
            <a:satOff val="0"/>
            <a:lumOff val="0"/>
            <a:alpha val="82000"/>
          </a:schemeClr>
        </a:solidFill>
      </dgm:spPr>
      <dgm:t>
        <a:bodyPr/>
        <a:lstStyle/>
        <a:p>
          <a:pPr rtl="0"/>
          <a:r>
            <a:rPr lang="en-US" b="1" dirty="0" smtClean="0"/>
            <a:t>Consumer Product Safety Commission (CPSC) recommends:</a:t>
          </a:r>
          <a:endParaRPr lang="en-US" b="1" dirty="0"/>
        </a:p>
      </dgm:t>
    </dgm:pt>
    <dgm:pt modelId="{E97F90D4-7B23-4D53-B839-402BD7DBCF06}" type="parTrans" cxnId="{AD17E9C6-EE55-464B-8D49-957DA3E360A9}">
      <dgm:prSet/>
      <dgm:spPr/>
      <dgm:t>
        <a:bodyPr/>
        <a:lstStyle/>
        <a:p>
          <a:endParaRPr lang="en-US"/>
        </a:p>
      </dgm:t>
    </dgm:pt>
    <dgm:pt modelId="{D99EACEE-2BDB-4847-8EF7-37683ADC5477}" type="sibTrans" cxnId="{AD17E9C6-EE55-464B-8D49-957DA3E360A9}">
      <dgm:prSet/>
      <dgm:spPr/>
      <dgm:t>
        <a:bodyPr/>
        <a:lstStyle/>
        <a:p>
          <a:endParaRPr lang="en-US"/>
        </a:p>
      </dgm:t>
    </dgm:pt>
    <dgm:pt modelId="{412E30FD-DF27-4DA9-8E99-079118B169BC}">
      <dgm:prSet/>
      <dgm:spPr/>
      <dgm:t>
        <a:bodyPr/>
        <a:lstStyle/>
        <a:p>
          <a:pPr rtl="0"/>
          <a:r>
            <a:rPr lang="en-US" dirty="0" smtClean="0"/>
            <a:t>Place near sleeping area</a:t>
          </a:r>
          <a:endParaRPr lang="en-US" dirty="0"/>
        </a:p>
      </dgm:t>
    </dgm:pt>
    <dgm:pt modelId="{1591BC5B-B30F-4F02-849F-44B2A3EA2204}" type="parTrans" cxnId="{AC9C29AA-A94E-4B45-B55A-49AC0A8264FD}">
      <dgm:prSet/>
      <dgm:spPr/>
      <dgm:t>
        <a:bodyPr/>
        <a:lstStyle/>
        <a:p>
          <a:endParaRPr lang="en-US"/>
        </a:p>
      </dgm:t>
    </dgm:pt>
    <dgm:pt modelId="{2444CDE6-64E2-4FD5-90BE-BCCA422264E0}" type="sibTrans" cxnId="{AC9C29AA-A94E-4B45-B55A-49AC0A8264FD}">
      <dgm:prSet/>
      <dgm:spPr/>
      <dgm:t>
        <a:bodyPr/>
        <a:lstStyle/>
        <a:p>
          <a:endParaRPr lang="en-US"/>
        </a:p>
      </dgm:t>
    </dgm:pt>
    <dgm:pt modelId="{E70DF3B0-2059-408F-A011-D171EED07AC0}">
      <dgm:prSet/>
      <dgm:spPr/>
      <dgm:t>
        <a:bodyPr/>
        <a:lstStyle/>
        <a:p>
          <a:pPr rtl="0"/>
          <a:r>
            <a:rPr lang="en-US" dirty="0" smtClean="0"/>
            <a:t>Put on every level of a home to provide extra protection </a:t>
          </a:r>
          <a:endParaRPr lang="en-US" dirty="0"/>
        </a:p>
      </dgm:t>
    </dgm:pt>
    <dgm:pt modelId="{7ED97768-2AAB-4503-8D5D-05879D1B8284}" type="parTrans" cxnId="{AECC3DCB-0746-4BC1-ABBB-D2F24EEFA27F}">
      <dgm:prSet/>
      <dgm:spPr/>
      <dgm:t>
        <a:bodyPr/>
        <a:lstStyle/>
        <a:p>
          <a:endParaRPr lang="en-US"/>
        </a:p>
      </dgm:t>
    </dgm:pt>
    <dgm:pt modelId="{E2655AC1-7E51-4571-BEC5-4CB52802E1AE}" type="sibTrans" cxnId="{AECC3DCB-0746-4BC1-ABBB-D2F24EEFA27F}">
      <dgm:prSet/>
      <dgm:spPr/>
      <dgm:t>
        <a:bodyPr/>
        <a:lstStyle/>
        <a:p>
          <a:endParaRPr lang="en-US"/>
        </a:p>
      </dgm:t>
    </dgm:pt>
    <dgm:pt modelId="{4B6B17CF-9528-4EEA-9BDA-9BCB7E87C1D6}">
      <dgm:prSet/>
      <dgm:spPr/>
      <dgm:t>
        <a:bodyPr/>
        <a:lstStyle/>
        <a:p>
          <a:pPr rtl="0"/>
          <a:r>
            <a:rPr lang="en-US" dirty="0" smtClean="0"/>
            <a:t>Do not install directly above or beside fuel-burning appliances </a:t>
          </a:r>
          <a:endParaRPr lang="en-US" dirty="0"/>
        </a:p>
      </dgm:t>
    </dgm:pt>
    <dgm:pt modelId="{0C7EB8F5-38DF-4500-ADFF-F3869AD3DE18}" type="parTrans" cxnId="{299C7EF4-CFD3-4388-8F49-99657F03909E}">
      <dgm:prSet/>
      <dgm:spPr/>
      <dgm:t>
        <a:bodyPr/>
        <a:lstStyle/>
        <a:p>
          <a:endParaRPr lang="en-US"/>
        </a:p>
      </dgm:t>
    </dgm:pt>
    <dgm:pt modelId="{74096FBC-9954-4D7D-9559-D041208FD567}" type="sibTrans" cxnId="{299C7EF4-CFD3-4388-8F49-99657F03909E}">
      <dgm:prSet/>
      <dgm:spPr/>
      <dgm:t>
        <a:bodyPr/>
        <a:lstStyle/>
        <a:p>
          <a:endParaRPr lang="en-US"/>
        </a:p>
      </dgm:t>
    </dgm:pt>
    <dgm:pt modelId="{925D8DA7-6DD3-4B9E-A637-C933803D7521}" type="pres">
      <dgm:prSet presAssocID="{2F94B4A3-6F64-4F32-8AF6-8887F2A74DC2}" presName="linear" presStyleCnt="0">
        <dgm:presLayoutVars>
          <dgm:animLvl val="lvl"/>
          <dgm:resizeHandles val="exact"/>
        </dgm:presLayoutVars>
      </dgm:prSet>
      <dgm:spPr/>
      <dgm:t>
        <a:bodyPr/>
        <a:lstStyle/>
        <a:p>
          <a:endParaRPr lang="en-US"/>
        </a:p>
      </dgm:t>
    </dgm:pt>
    <dgm:pt modelId="{82CD10F3-D0C2-4345-AAB9-7BA63A863154}" type="pres">
      <dgm:prSet presAssocID="{5BA73184-B221-4405-86A1-44148DA03A8D}" presName="parentText" presStyleLbl="node1" presStyleIdx="0" presStyleCnt="1" custLinFactNeighborX="-145" custLinFactNeighborY="-6144">
        <dgm:presLayoutVars>
          <dgm:chMax val="0"/>
          <dgm:bulletEnabled val="1"/>
        </dgm:presLayoutVars>
      </dgm:prSet>
      <dgm:spPr/>
      <dgm:t>
        <a:bodyPr/>
        <a:lstStyle/>
        <a:p>
          <a:endParaRPr lang="en-US"/>
        </a:p>
      </dgm:t>
    </dgm:pt>
    <dgm:pt modelId="{152A1BDD-5EC9-43F4-A233-2C6A0F204546}" type="pres">
      <dgm:prSet presAssocID="{5BA73184-B221-4405-86A1-44148DA03A8D}" presName="childText" presStyleLbl="revTx" presStyleIdx="0" presStyleCnt="1" custScaleY="116382">
        <dgm:presLayoutVars>
          <dgm:bulletEnabled val="1"/>
        </dgm:presLayoutVars>
      </dgm:prSet>
      <dgm:spPr/>
      <dgm:t>
        <a:bodyPr/>
        <a:lstStyle/>
        <a:p>
          <a:endParaRPr lang="en-US"/>
        </a:p>
      </dgm:t>
    </dgm:pt>
  </dgm:ptLst>
  <dgm:cxnLst>
    <dgm:cxn modelId="{AD17E9C6-EE55-464B-8D49-957DA3E360A9}" srcId="{2F94B4A3-6F64-4F32-8AF6-8887F2A74DC2}" destId="{5BA73184-B221-4405-86A1-44148DA03A8D}" srcOrd="0" destOrd="0" parTransId="{E97F90D4-7B23-4D53-B839-402BD7DBCF06}" sibTransId="{D99EACEE-2BDB-4847-8EF7-37683ADC5477}"/>
    <dgm:cxn modelId="{601EEA62-94F2-4E51-93E5-03EEE154CC9A}" type="presOf" srcId="{5BA73184-B221-4405-86A1-44148DA03A8D}" destId="{82CD10F3-D0C2-4345-AAB9-7BA63A863154}" srcOrd="0" destOrd="0" presId="urn:microsoft.com/office/officeart/2005/8/layout/vList2"/>
    <dgm:cxn modelId="{299C7EF4-CFD3-4388-8F49-99657F03909E}" srcId="{5BA73184-B221-4405-86A1-44148DA03A8D}" destId="{4B6B17CF-9528-4EEA-9BDA-9BCB7E87C1D6}" srcOrd="2" destOrd="0" parTransId="{0C7EB8F5-38DF-4500-ADFF-F3869AD3DE18}" sibTransId="{74096FBC-9954-4D7D-9559-D041208FD567}"/>
    <dgm:cxn modelId="{1666BE55-1868-4A6E-A748-DA5E31A3BEC2}" type="presOf" srcId="{4B6B17CF-9528-4EEA-9BDA-9BCB7E87C1D6}" destId="{152A1BDD-5EC9-43F4-A233-2C6A0F204546}" srcOrd="0" destOrd="2" presId="urn:microsoft.com/office/officeart/2005/8/layout/vList2"/>
    <dgm:cxn modelId="{09EE5877-BEF1-4430-9F9C-790DEB059A6A}" type="presOf" srcId="{2F94B4A3-6F64-4F32-8AF6-8887F2A74DC2}" destId="{925D8DA7-6DD3-4B9E-A637-C933803D7521}" srcOrd="0" destOrd="0" presId="urn:microsoft.com/office/officeart/2005/8/layout/vList2"/>
    <dgm:cxn modelId="{AC9C29AA-A94E-4B45-B55A-49AC0A8264FD}" srcId="{5BA73184-B221-4405-86A1-44148DA03A8D}" destId="{412E30FD-DF27-4DA9-8E99-079118B169BC}" srcOrd="0" destOrd="0" parTransId="{1591BC5B-B30F-4F02-849F-44B2A3EA2204}" sibTransId="{2444CDE6-64E2-4FD5-90BE-BCCA422264E0}"/>
    <dgm:cxn modelId="{B8619F01-AFAD-4A54-867D-119C4DDEBFDA}" type="presOf" srcId="{412E30FD-DF27-4DA9-8E99-079118B169BC}" destId="{152A1BDD-5EC9-43F4-A233-2C6A0F204546}" srcOrd="0" destOrd="0" presId="urn:microsoft.com/office/officeart/2005/8/layout/vList2"/>
    <dgm:cxn modelId="{AECC3DCB-0746-4BC1-ABBB-D2F24EEFA27F}" srcId="{5BA73184-B221-4405-86A1-44148DA03A8D}" destId="{E70DF3B0-2059-408F-A011-D171EED07AC0}" srcOrd="1" destOrd="0" parTransId="{7ED97768-2AAB-4503-8D5D-05879D1B8284}" sibTransId="{E2655AC1-7E51-4571-BEC5-4CB52802E1AE}"/>
    <dgm:cxn modelId="{8F0C94FF-BFD5-41B5-B84A-27440D2939A8}" type="presOf" srcId="{E70DF3B0-2059-408F-A011-D171EED07AC0}" destId="{152A1BDD-5EC9-43F4-A233-2C6A0F204546}" srcOrd="0" destOrd="1" presId="urn:microsoft.com/office/officeart/2005/8/layout/vList2"/>
    <dgm:cxn modelId="{D9B315C6-1B84-4EDB-9998-0231C2111F3A}" type="presParOf" srcId="{925D8DA7-6DD3-4B9E-A637-C933803D7521}" destId="{82CD10F3-D0C2-4345-AAB9-7BA63A863154}" srcOrd="0" destOrd="0" presId="urn:microsoft.com/office/officeart/2005/8/layout/vList2"/>
    <dgm:cxn modelId="{24AE86DD-6754-4771-AE94-C858E9469E50}" type="presParOf" srcId="{925D8DA7-6DD3-4B9E-A637-C933803D7521}" destId="{152A1BDD-5EC9-43F4-A233-2C6A0F204546}" srcOrd="1"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DE8495-647B-4FB4-8462-E2EA988C7384}">
      <dsp:nvSpPr>
        <dsp:cNvPr id="0" name=""/>
        <dsp:cNvSpPr/>
      </dsp:nvSpPr>
      <dsp:spPr>
        <a:xfrm>
          <a:off x="0" y="206317"/>
          <a:ext cx="8375301" cy="1194649"/>
        </a:xfrm>
        <a:prstGeom prst="roundRect">
          <a:avLst/>
        </a:prstGeom>
        <a:solidFill>
          <a:schemeClr val="accent1">
            <a:hueOff val="0"/>
            <a:satOff val="0"/>
            <a:lumOff val="0"/>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smtClean="0"/>
            <a:t>Describe</a:t>
          </a:r>
          <a:r>
            <a:rPr lang="en-US" sz="2800" kern="1200" dirty="0" smtClean="0"/>
            <a:t> the importance of a holistic code inspection to identify hazards </a:t>
          </a:r>
        </a:p>
      </dsp:txBody>
      <dsp:txXfrm>
        <a:off x="0" y="206317"/>
        <a:ext cx="8375301" cy="1194649"/>
      </dsp:txXfrm>
    </dsp:sp>
    <dsp:sp modelId="{05BC4800-E584-4622-AA3E-B6B8FC342988}">
      <dsp:nvSpPr>
        <dsp:cNvPr id="0" name=""/>
        <dsp:cNvSpPr/>
      </dsp:nvSpPr>
      <dsp:spPr>
        <a:xfrm>
          <a:off x="0" y="1481606"/>
          <a:ext cx="8375301" cy="1113840"/>
        </a:xfrm>
        <a:prstGeom prst="roundRect">
          <a:avLst/>
        </a:prstGeom>
        <a:solidFill>
          <a:schemeClr val="accent6">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smtClean="0"/>
            <a:t>Identify</a:t>
          </a:r>
          <a:r>
            <a:rPr lang="en-US" sz="2800" kern="1200" dirty="0" smtClean="0"/>
            <a:t> three types of codes that can be used to address health concerns</a:t>
          </a:r>
        </a:p>
      </dsp:txBody>
      <dsp:txXfrm>
        <a:off x="0" y="1481606"/>
        <a:ext cx="8375301" cy="1113840"/>
      </dsp:txXfrm>
    </dsp:sp>
    <dsp:sp modelId="{AF23FA07-1DDC-41A1-8A57-599CEB39EE2B}">
      <dsp:nvSpPr>
        <dsp:cNvPr id="0" name=""/>
        <dsp:cNvSpPr/>
      </dsp:nvSpPr>
      <dsp:spPr>
        <a:xfrm>
          <a:off x="0" y="2676086"/>
          <a:ext cx="8375301" cy="1113840"/>
        </a:xfrm>
        <a:prstGeom prst="roundRect">
          <a:avLst/>
        </a:prstGeom>
        <a:solidFill>
          <a:schemeClr val="tx1">
            <a:lumMod val="90000"/>
            <a:lumOff val="10000"/>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smtClean="0"/>
            <a:t>Describe </a:t>
          </a:r>
          <a:r>
            <a:rPr lang="en-US" sz="2800" kern="1200" dirty="0" smtClean="0"/>
            <a:t>the legal aid referral process and how to refer clients to other agencies for assistance and resources</a:t>
          </a:r>
        </a:p>
      </dsp:txBody>
      <dsp:txXfrm>
        <a:off x="0" y="2676086"/>
        <a:ext cx="8375301" cy="111384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65739A1-8FAF-40DA-8947-707401BC21AA}">
      <dsp:nvSpPr>
        <dsp:cNvPr id="0" name=""/>
        <dsp:cNvSpPr/>
      </dsp:nvSpPr>
      <dsp:spPr>
        <a:xfrm rot="5400000">
          <a:off x="2461005" y="-1039201"/>
          <a:ext cx="567068" cy="279048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smtClean="0"/>
            <a:t>Gas-Permeable Layer</a:t>
          </a:r>
          <a:endParaRPr lang="en-US" sz="2100" kern="1200" dirty="0"/>
        </a:p>
      </dsp:txBody>
      <dsp:txXfrm rot="5400000">
        <a:off x="2461005" y="-1039201"/>
        <a:ext cx="567068" cy="2790481"/>
      </dsp:txXfrm>
    </dsp:sp>
    <dsp:sp modelId="{C5E0023B-1DA4-406B-A495-AD70B4A57788}">
      <dsp:nvSpPr>
        <dsp:cNvPr id="0" name=""/>
        <dsp:cNvSpPr/>
      </dsp:nvSpPr>
      <dsp:spPr>
        <a:xfrm>
          <a:off x="220346" y="1621"/>
          <a:ext cx="1128951" cy="7088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0">
            <a:lnSpc>
              <a:spcPct val="90000"/>
            </a:lnSpc>
            <a:spcBef>
              <a:spcPct val="0"/>
            </a:spcBef>
            <a:spcAft>
              <a:spcPct val="35000"/>
            </a:spcAft>
          </a:pPr>
          <a:r>
            <a:rPr lang="en-US" sz="3600" kern="1200" dirty="0" smtClean="0"/>
            <a:t>A.</a:t>
          </a:r>
          <a:endParaRPr lang="en-US" sz="3600" kern="1200" dirty="0"/>
        </a:p>
      </dsp:txBody>
      <dsp:txXfrm>
        <a:off x="220346" y="1621"/>
        <a:ext cx="1128951" cy="708835"/>
      </dsp:txXfrm>
    </dsp:sp>
    <dsp:sp modelId="{F149EC5F-E73D-479B-A924-3564078199FF}">
      <dsp:nvSpPr>
        <dsp:cNvPr id="0" name=""/>
        <dsp:cNvSpPr/>
      </dsp:nvSpPr>
      <dsp:spPr>
        <a:xfrm rot="5400000">
          <a:off x="2461005" y="-294924"/>
          <a:ext cx="567068" cy="279048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smtClean="0"/>
            <a:t>Plastic Sheeting</a:t>
          </a:r>
          <a:endParaRPr lang="en-US" sz="2100" kern="1200" dirty="0"/>
        </a:p>
      </dsp:txBody>
      <dsp:txXfrm rot="5400000">
        <a:off x="2461005" y="-294924"/>
        <a:ext cx="567068" cy="2790481"/>
      </dsp:txXfrm>
    </dsp:sp>
    <dsp:sp modelId="{1ECE904D-5A4C-44B0-A955-2EF9C05241DB}">
      <dsp:nvSpPr>
        <dsp:cNvPr id="0" name=""/>
        <dsp:cNvSpPr/>
      </dsp:nvSpPr>
      <dsp:spPr>
        <a:xfrm>
          <a:off x="220346" y="745898"/>
          <a:ext cx="1128951" cy="7088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0">
            <a:lnSpc>
              <a:spcPct val="90000"/>
            </a:lnSpc>
            <a:spcBef>
              <a:spcPct val="0"/>
            </a:spcBef>
            <a:spcAft>
              <a:spcPct val="35000"/>
            </a:spcAft>
          </a:pPr>
          <a:r>
            <a:rPr lang="en-US" sz="3600" kern="1200" dirty="0" smtClean="0"/>
            <a:t>B.</a:t>
          </a:r>
          <a:endParaRPr lang="en-US" sz="3600" kern="1200" dirty="0"/>
        </a:p>
      </dsp:txBody>
      <dsp:txXfrm>
        <a:off x="220346" y="745898"/>
        <a:ext cx="1128951" cy="708835"/>
      </dsp:txXfrm>
    </dsp:sp>
    <dsp:sp modelId="{E2F25D9B-05AA-4427-9D64-A44722FAAF96}">
      <dsp:nvSpPr>
        <dsp:cNvPr id="0" name=""/>
        <dsp:cNvSpPr/>
      </dsp:nvSpPr>
      <dsp:spPr>
        <a:xfrm rot="5400000">
          <a:off x="2461005" y="449352"/>
          <a:ext cx="567068" cy="279048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smtClean="0"/>
            <a:t>Seal and Caulk</a:t>
          </a:r>
          <a:endParaRPr lang="en-US" sz="2100" kern="1200" dirty="0"/>
        </a:p>
      </dsp:txBody>
      <dsp:txXfrm rot="5400000">
        <a:off x="2461005" y="449352"/>
        <a:ext cx="567068" cy="2790481"/>
      </dsp:txXfrm>
    </dsp:sp>
    <dsp:sp modelId="{100CF1E8-BDB2-4446-9AF9-4D632466A8DC}">
      <dsp:nvSpPr>
        <dsp:cNvPr id="0" name=""/>
        <dsp:cNvSpPr/>
      </dsp:nvSpPr>
      <dsp:spPr>
        <a:xfrm>
          <a:off x="220346" y="1490175"/>
          <a:ext cx="1128951" cy="7088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0">
            <a:lnSpc>
              <a:spcPct val="90000"/>
            </a:lnSpc>
            <a:spcBef>
              <a:spcPct val="0"/>
            </a:spcBef>
            <a:spcAft>
              <a:spcPct val="35000"/>
            </a:spcAft>
          </a:pPr>
          <a:r>
            <a:rPr lang="en-US" sz="3600" kern="1200" dirty="0" smtClean="0"/>
            <a:t>C.</a:t>
          </a:r>
          <a:endParaRPr lang="en-US" sz="3600" kern="1200" dirty="0"/>
        </a:p>
      </dsp:txBody>
      <dsp:txXfrm>
        <a:off x="220346" y="1490175"/>
        <a:ext cx="1128951" cy="708835"/>
      </dsp:txXfrm>
    </dsp:sp>
    <dsp:sp modelId="{C03E682C-B1A3-44B7-A5FF-9D94AAC21C0D}">
      <dsp:nvSpPr>
        <dsp:cNvPr id="0" name=""/>
        <dsp:cNvSpPr/>
      </dsp:nvSpPr>
      <dsp:spPr>
        <a:xfrm rot="5400000">
          <a:off x="2461005" y="1193629"/>
          <a:ext cx="567068" cy="279048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smtClean="0"/>
            <a:t>Vent Pipe</a:t>
          </a:r>
          <a:endParaRPr lang="en-US" sz="2100" kern="1200" dirty="0"/>
        </a:p>
      </dsp:txBody>
      <dsp:txXfrm rot="5400000">
        <a:off x="2461005" y="1193629"/>
        <a:ext cx="567068" cy="2790481"/>
      </dsp:txXfrm>
    </dsp:sp>
    <dsp:sp modelId="{F0FD9E9D-37D3-48A5-8385-746B0121A2B9}">
      <dsp:nvSpPr>
        <dsp:cNvPr id="0" name=""/>
        <dsp:cNvSpPr/>
      </dsp:nvSpPr>
      <dsp:spPr>
        <a:xfrm>
          <a:off x="220346" y="2234452"/>
          <a:ext cx="1128951" cy="7088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0">
            <a:lnSpc>
              <a:spcPct val="90000"/>
            </a:lnSpc>
            <a:spcBef>
              <a:spcPct val="0"/>
            </a:spcBef>
            <a:spcAft>
              <a:spcPct val="35000"/>
            </a:spcAft>
          </a:pPr>
          <a:r>
            <a:rPr lang="en-US" sz="3600" kern="1200" dirty="0" smtClean="0"/>
            <a:t>D.</a:t>
          </a:r>
          <a:endParaRPr lang="en-US" sz="3600" kern="1200" dirty="0"/>
        </a:p>
      </dsp:txBody>
      <dsp:txXfrm>
        <a:off x="220346" y="2234452"/>
        <a:ext cx="1128951" cy="708835"/>
      </dsp:txXfrm>
    </dsp:sp>
    <dsp:sp modelId="{7EB58700-2AEA-4F7F-A541-DC7A2F5737AA}">
      <dsp:nvSpPr>
        <dsp:cNvPr id="0" name=""/>
        <dsp:cNvSpPr/>
      </dsp:nvSpPr>
      <dsp:spPr>
        <a:xfrm rot="5400000">
          <a:off x="2461005" y="1937906"/>
          <a:ext cx="567068" cy="279048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smtClean="0"/>
            <a:t>Junction Boxes</a:t>
          </a:r>
          <a:endParaRPr lang="en-US" sz="2100" kern="1200" dirty="0"/>
        </a:p>
      </dsp:txBody>
      <dsp:txXfrm rot="5400000">
        <a:off x="2461005" y="1937906"/>
        <a:ext cx="567068" cy="2790481"/>
      </dsp:txXfrm>
    </dsp:sp>
    <dsp:sp modelId="{CCB51CA6-359E-4E01-931E-4DD3E890A191}">
      <dsp:nvSpPr>
        <dsp:cNvPr id="0" name=""/>
        <dsp:cNvSpPr/>
      </dsp:nvSpPr>
      <dsp:spPr>
        <a:xfrm>
          <a:off x="220346" y="2978729"/>
          <a:ext cx="1128951" cy="7088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0">
            <a:lnSpc>
              <a:spcPct val="90000"/>
            </a:lnSpc>
            <a:spcBef>
              <a:spcPct val="0"/>
            </a:spcBef>
            <a:spcAft>
              <a:spcPct val="35000"/>
            </a:spcAft>
          </a:pPr>
          <a:r>
            <a:rPr lang="en-US" sz="3600" kern="1200" dirty="0" smtClean="0"/>
            <a:t>E.</a:t>
          </a:r>
          <a:endParaRPr lang="en-US" sz="3600" kern="1200" dirty="0"/>
        </a:p>
      </dsp:txBody>
      <dsp:txXfrm>
        <a:off x="220346" y="2978729"/>
        <a:ext cx="1128951" cy="708835"/>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2568BE-6168-4ACE-980D-A2B9B298092C}">
      <dsp:nvSpPr>
        <dsp:cNvPr id="0" name=""/>
        <dsp:cNvSpPr/>
      </dsp:nvSpPr>
      <dsp:spPr>
        <a:xfrm>
          <a:off x="0" y="0"/>
          <a:ext cx="5383658" cy="1104493"/>
        </a:xfrm>
        <a:prstGeom prst="roundRect">
          <a:avLst/>
        </a:prstGeom>
        <a:solidFill>
          <a:schemeClr val="tx1">
            <a:lumMod val="90000"/>
            <a:lumOff val="10000"/>
            <a:alpha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73152" numCol="1" spcCol="1270" anchor="ctr" anchorCtr="0">
          <a:noAutofit/>
        </a:bodyPr>
        <a:lstStyle/>
        <a:p>
          <a:pPr lvl="0" algn="ctr" defTabSz="1422400" rtl="0">
            <a:lnSpc>
              <a:spcPct val="90000"/>
            </a:lnSpc>
            <a:spcBef>
              <a:spcPct val="0"/>
            </a:spcBef>
            <a:spcAft>
              <a:spcPct val="35000"/>
            </a:spcAft>
          </a:pPr>
          <a:r>
            <a:rPr lang="en-US" sz="3200" kern="1200" dirty="0" smtClean="0"/>
            <a:t>Uniform Residential Landlord and Tenant Act (URLTA)</a:t>
          </a:r>
          <a:endParaRPr lang="en-US" sz="3200" kern="1200" dirty="0"/>
        </a:p>
      </dsp:txBody>
      <dsp:txXfrm>
        <a:off x="0" y="0"/>
        <a:ext cx="5383658" cy="1104493"/>
      </dsp:txXfrm>
    </dsp:sp>
    <dsp:sp modelId="{F2F73C50-4988-47AF-938C-C4C90877229A}">
      <dsp:nvSpPr>
        <dsp:cNvPr id="0" name=""/>
        <dsp:cNvSpPr/>
      </dsp:nvSpPr>
      <dsp:spPr>
        <a:xfrm>
          <a:off x="0" y="1637662"/>
          <a:ext cx="5383658" cy="213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31" tIns="25400" rIns="142240" bIns="73152" numCol="1" spcCol="1270" anchor="t" anchorCtr="0">
          <a:noAutofit/>
        </a:bodyPr>
        <a:lstStyle/>
        <a:p>
          <a:pPr marL="228600" lvl="1" indent="-228600" algn="l" defTabSz="889000" rtl="0">
            <a:lnSpc>
              <a:spcPct val="90000"/>
            </a:lnSpc>
            <a:spcBef>
              <a:spcPct val="0"/>
            </a:spcBef>
            <a:spcAft>
              <a:spcPct val="20000"/>
            </a:spcAft>
            <a:buChar char="••"/>
          </a:pPr>
          <a:r>
            <a:rPr lang="en-US" sz="2000" kern="1200" dirty="0" smtClean="0"/>
            <a:t>Established in 1972</a:t>
          </a:r>
          <a:endParaRPr lang="en-US" sz="2000" kern="1200" dirty="0"/>
        </a:p>
        <a:p>
          <a:pPr marL="228600" lvl="1" indent="-228600" algn="l" defTabSz="889000" rtl="0">
            <a:lnSpc>
              <a:spcPct val="90000"/>
            </a:lnSpc>
            <a:spcBef>
              <a:spcPct val="0"/>
            </a:spcBef>
            <a:spcAft>
              <a:spcPct val="20000"/>
            </a:spcAft>
            <a:buChar char="••"/>
          </a:pPr>
          <a:r>
            <a:rPr lang="en-US" sz="2000" kern="1200" dirty="0" smtClean="0"/>
            <a:t>Creates uniform standards for healthy and fair housing</a:t>
          </a:r>
          <a:endParaRPr lang="en-US" sz="2000" kern="1200" dirty="0"/>
        </a:p>
        <a:p>
          <a:pPr marL="228600" lvl="1" indent="-228600" algn="l" defTabSz="889000" rtl="0">
            <a:lnSpc>
              <a:spcPct val="90000"/>
            </a:lnSpc>
            <a:spcBef>
              <a:spcPct val="0"/>
            </a:spcBef>
            <a:spcAft>
              <a:spcPct val="20000"/>
            </a:spcAft>
            <a:buChar char="••"/>
          </a:pPr>
          <a:r>
            <a:rPr lang="en-US" sz="2000" kern="1200" dirty="0" smtClean="0"/>
            <a:t>URLTA has been adopted by more than 20 states.</a:t>
          </a:r>
          <a:endParaRPr lang="en-US" sz="2000" kern="1200" dirty="0"/>
        </a:p>
      </dsp:txBody>
      <dsp:txXfrm>
        <a:off x="0" y="1637662"/>
        <a:ext cx="5383658" cy="2135823"/>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2568BE-6168-4ACE-980D-A2B9B298092C}">
      <dsp:nvSpPr>
        <dsp:cNvPr id="0" name=""/>
        <dsp:cNvSpPr/>
      </dsp:nvSpPr>
      <dsp:spPr>
        <a:xfrm>
          <a:off x="0" y="4122"/>
          <a:ext cx="5721235" cy="759863"/>
        </a:xfrm>
        <a:prstGeom prst="roundRect">
          <a:avLst/>
        </a:prstGeom>
        <a:solidFill>
          <a:schemeClr val="tx1">
            <a:lumMod val="90000"/>
            <a:lumOff val="10000"/>
            <a:alpha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73152" numCol="1" spcCol="1270" anchor="ctr" anchorCtr="0">
          <a:noAutofit/>
        </a:bodyPr>
        <a:lstStyle/>
        <a:p>
          <a:pPr lvl="0" algn="ctr" defTabSz="1555750" rtl="0">
            <a:lnSpc>
              <a:spcPct val="90000"/>
            </a:lnSpc>
            <a:spcBef>
              <a:spcPct val="0"/>
            </a:spcBef>
            <a:spcAft>
              <a:spcPct val="35000"/>
            </a:spcAft>
          </a:pPr>
          <a:r>
            <a:rPr lang="en-US" sz="3500" kern="1200" dirty="0" smtClean="0"/>
            <a:t>Rights and Responsibilities</a:t>
          </a:r>
          <a:endParaRPr lang="en-US" sz="3500" kern="1200" dirty="0"/>
        </a:p>
      </dsp:txBody>
      <dsp:txXfrm>
        <a:off x="0" y="4122"/>
        <a:ext cx="5721235" cy="759863"/>
      </dsp:txXfrm>
    </dsp:sp>
    <dsp:sp modelId="{F2F73C50-4988-47AF-938C-C4C90877229A}">
      <dsp:nvSpPr>
        <dsp:cNvPr id="0" name=""/>
        <dsp:cNvSpPr/>
      </dsp:nvSpPr>
      <dsp:spPr>
        <a:xfrm>
          <a:off x="0" y="601852"/>
          <a:ext cx="5721235" cy="3290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649" tIns="25400" rIns="142240" bIns="73152" numCol="1" spcCol="1270" anchor="t" anchorCtr="0">
          <a:noAutofit/>
        </a:bodyPr>
        <a:lstStyle/>
        <a:p>
          <a:pPr marL="228600" lvl="1" indent="-228600" algn="l" defTabSz="889000" rtl="0">
            <a:lnSpc>
              <a:spcPct val="90000"/>
            </a:lnSpc>
            <a:spcBef>
              <a:spcPct val="0"/>
            </a:spcBef>
            <a:spcAft>
              <a:spcPct val="20000"/>
            </a:spcAft>
            <a:buChar char="••"/>
          </a:pPr>
          <a:endParaRPr lang="en-US" sz="2000" kern="1200" dirty="0"/>
        </a:p>
        <a:p>
          <a:pPr marL="228600" lvl="1" indent="-228600" algn="l" defTabSz="977900" rtl="0">
            <a:lnSpc>
              <a:spcPct val="90000"/>
            </a:lnSpc>
            <a:spcBef>
              <a:spcPct val="0"/>
            </a:spcBef>
            <a:spcAft>
              <a:spcPct val="20000"/>
            </a:spcAft>
            <a:buChar char="••"/>
          </a:pPr>
          <a:r>
            <a:rPr lang="en-US" sz="2200" b="1" kern="1200" dirty="0" smtClean="0"/>
            <a:t>Landlords must:</a:t>
          </a:r>
          <a:endParaRPr lang="en-US" sz="2000" b="1" kern="1200" dirty="0"/>
        </a:p>
        <a:p>
          <a:pPr marL="457200" lvl="2" indent="-228600" algn="l" defTabSz="889000" rtl="0">
            <a:lnSpc>
              <a:spcPct val="90000"/>
            </a:lnSpc>
            <a:spcBef>
              <a:spcPct val="0"/>
            </a:spcBef>
            <a:spcAft>
              <a:spcPct val="20000"/>
            </a:spcAft>
            <a:buChar char="••"/>
          </a:pPr>
          <a:r>
            <a:rPr lang="en-US" sz="2000" b="0" kern="1200" dirty="0" smtClean="0"/>
            <a:t>Comply with building and housing codes</a:t>
          </a:r>
          <a:endParaRPr lang="en-US" sz="2000" b="1" kern="1200" dirty="0"/>
        </a:p>
        <a:p>
          <a:pPr marL="457200" lvl="2" indent="-228600" algn="l" defTabSz="889000" rtl="0">
            <a:lnSpc>
              <a:spcPct val="90000"/>
            </a:lnSpc>
            <a:spcBef>
              <a:spcPct val="0"/>
            </a:spcBef>
            <a:spcAft>
              <a:spcPct val="20000"/>
            </a:spcAft>
            <a:buChar char="••"/>
          </a:pPr>
          <a:r>
            <a:rPr lang="en-US" sz="2000" kern="1200" dirty="0" smtClean="0"/>
            <a:t>Make repairs and keep premises in a fit and habitable condition</a:t>
          </a:r>
          <a:endParaRPr lang="en-US" sz="2000" kern="1200" dirty="0"/>
        </a:p>
        <a:p>
          <a:pPr marL="457200" lvl="2" indent="-228600" algn="l" defTabSz="889000" rtl="0">
            <a:lnSpc>
              <a:spcPct val="90000"/>
            </a:lnSpc>
            <a:spcBef>
              <a:spcPct val="0"/>
            </a:spcBef>
            <a:spcAft>
              <a:spcPct val="20000"/>
            </a:spcAft>
            <a:buChar char="••"/>
          </a:pPr>
          <a:r>
            <a:rPr lang="en-US" sz="2000" kern="1200" dirty="0" smtClean="0"/>
            <a:t>Keep common areas clean and safe</a:t>
          </a:r>
          <a:endParaRPr lang="en-US" sz="2000" kern="1200" dirty="0"/>
        </a:p>
        <a:p>
          <a:pPr marL="457200" lvl="2" indent="-228600" algn="l" defTabSz="889000" rtl="0">
            <a:lnSpc>
              <a:spcPct val="90000"/>
            </a:lnSpc>
            <a:spcBef>
              <a:spcPct val="0"/>
            </a:spcBef>
            <a:spcAft>
              <a:spcPct val="20000"/>
            </a:spcAft>
            <a:buChar char="••"/>
          </a:pPr>
          <a:r>
            <a:rPr lang="en-US" sz="2000" kern="1200" dirty="0" smtClean="0"/>
            <a:t>Maintain facilities and appliances in safe and working condition</a:t>
          </a:r>
          <a:endParaRPr lang="en-US" sz="2000" kern="1200" dirty="0"/>
        </a:p>
        <a:p>
          <a:pPr marL="457200" lvl="2" indent="-228600" algn="l" defTabSz="889000" rtl="0">
            <a:lnSpc>
              <a:spcPct val="90000"/>
            </a:lnSpc>
            <a:spcBef>
              <a:spcPct val="0"/>
            </a:spcBef>
            <a:spcAft>
              <a:spcPct val="20000"/>
            </a:spcAft>
            <a:buChar char="••"/>
          </a:pPr>
          <a:r>
            <a:rPr lang="en-US" sz="2000" kern="1200" dirty="0" smtClean="0"/>
            <a:t>Provide for removal of garbage and waste and maintain appropriate receptacles. </a:t>
          </a:r>
          <a:endParaRPr lang="en-US" sz="2000" kern="1200" dirty="0"/>
        </a:p>
        <a:p>
          <a:pPr marL="457200" lvl="2" indent="-228600" algn="l" defTabSz="889000" rtl="0">
            <a:lnSpc>
              <a:spcPct val="90000"/>
            </a:lnSpc>
            <a:spcBef>
              <a:spcPct val="0"/>
            </a:spcBef>
            <a:spcAft>
              <a:spcPct val="20000"/>
            </a:spcAft>
            <a:buChar char="••"/>
          </a:pPr>
          <a:r>
            <a:rPr lang="en-US" sz="2000" kern="1200" dirty="0" smtClean="0"/>
            <a:t>Provide running water, reasonable amounts of hot water and heat.</a:t>
          </a:r>
          <a:endParaRPr lang="en-US" sz="2000" kern="1200" dirty="0"/>
        </a:p>
        <a:p>
          <a:pPr marL="228600" lvl="2" indent="-114300" algn="l" defTabSz="533400" rtl="0">
            <a:lnSpc>
              <a:spcPct val="90000"/>
            </a:lnSpc>
            <a:spcBef>
              <a:spcPct val="0"/>
            </a:spcBef>
            <a:spcAft>
              <a:spcPct val="20000"/>
            </a:spcAft>
            <a:buChar char="••"/>
          </a:pPr>
          <a:r>
            <a:rPr lang="en-US" sz="1200" kern="1200" dirty="0" smtClean="0"/>
            <a:t>URTLA § 2.104</a:t>
          </a:r>
          <a:endParaRPr lang="en-US" sz="2000" kern="1200" dirty="0"/>
        </a:p>
      </dsp:txBody>
      <dsp:txXfrm>
        <a:off x="0" y="601852"/>
        <a:ext cx="5721235" cy="3290182"/>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2568BE-6168-4ACE-980D-A2B9B298092C}">
      <dsp:nvSpPr>
        <dsp:cNvPr id="0" name=""/>
        <dsp:cNvSpPr/>
      </dsp:nvSpPr>
      <dsp:spPr>
        <a:xfrm>
          <a:off x="0" y="4015"/>
          <a:ext cx="5383658" cy="803630"/>
        </a:xfrm>
        <a:prstGeom prst="roundRect">
          <a:avLst/>
        </a:prstGeom>
        <a:solidFill>
          <a:schemeClr val="tx1">
            <a:lumMod val="90000"/>
            <a:lumOff val="10000"/>
            <a:alpha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73152" numCol="1" spcCol="1270" anchor="ctr" anchorCtr="0">
          <a:noAutofit/>
        </a:bodyPr>
        <a:lstStyle/>
        <a:p>
          <a:pPr lvl="0" algn="ctr" defTabSz="1555750" rtl="0">
            <a:lnSpc>
              <a:spcPct val="90000"/>
            </a:lnSpc>
            <a:spcBef>
              <a:spcPct val="0"/>
            </a:spcBef>
            <a:spcAft>
              <a:spcPct val="35000"/>
            </a:spcAft>
          </a:pPr>
          <a:r>
            <a:rPr lang="en-US" sz="3500" kern="1200" dirty="0" smtClean="0"/>
            <a:t>Rights and Responsibilities</a:t>
          </a:r>
          <a:endParaRPr lang="en-US" sz="3500" kern="1200" dirty="0"/>
        </a:p>
      </dsp:txBody>
      <dsp:txXfrm>
        <a:off x="0" y="4015"/>
        <a:ext cx="5383658" cy="803630"/>
      </dsp:txXfrm>
    </dsp:sp>
    <dsp:sp modelId="{F2F73C50-4988-47AF-938C-C4C90877229A}">
      <dsp:nvSpPr>
        <dsp:cNvPr id="0" name=""/>
        <dsp:cNvSpPr/>
      </dsp:nvSpPr>
      <dsp:spPr>
        <a:xfrm>
          <a:off x="0" y="811661"/>
          <a:ext cx="5383658" cy="3246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31" tIns="27940" rIns="156464" bIns="73152" numCol="1" spcCol="1270" anchor="t" anchorCtr="0">
          <a:noAutofit/>
        </a:bodyPr>
        <a:lstStyle/>
        <a:p>
          <a:pPr marL="228600" lvl="1" indent="-228600" algn="l" defTabSz="977900" rtl="0">
            <a:lnSpc>
              <a:spcPct val="90000"/>
            </a:lnSpc>
            <a:spcBef>
              <a:spcPct val="0"/>
            </a:spcBef>
            <a:spcAft>
              <a:spcPct val="20000"/>
            </a:spcAft>
            <a:buChar char="••"/>
          </a:pPr>
          <a:r>
            <a:rPr lang="en-US" sz="2200" b="1" kern="1200" dirty="0" smtClean="0"/>
            <a:t>Tenants must:</a:t>
          </a:r>
          <a:endParaRPr lang="en-US" sz="2000" kern="1200" dirty="0"/>
        </a:p>
        <a:p>
          <a:pPr marL="342900" lvl="2" indent="-171450" algn="l" defTabSz="800100" rtl="0">
            <a:lnSpc>
              <a:spcPct val="90000"/>
            </a:lnSpc>
            <a:spcBef>
              <a:spcPct val="0"/>
            </a:spcBef>
            <a:spcAft>
              <a:spcPct val="20000"/>
            </a:spcAft>
            <a:buChar char="••"/>
          </a:pPr>
          <a:r>
            <a:rPr lang="en-US" sz="1800" b="0" kern="1200" dirty="0" smtClean="0"/>
            <a:t>Comply with provisions of local building and housing codes that are </a:t>
          </a:r>
          <a:r>
            <a:rPr lang="en-US" sz="1800" b="0" i="1" kern="1200" dirty="0" smtClean="0"/>
            <a:t>primarily imposed upon tenants</a:t>
          </a:r>
          <a:r>
            <a:rPr lang="en-US" sz="1800" b="0" kern="1200" dirty="0" smtClean="0"/>
            <a:t>. </a:t>
          </a:r>
          <a:endParaRPr lang="en-US" sz="1800" b="0" kern="1200" dirty="0"/>
        </a:p>
        <a:p>
          <a:pPr marL="342900" lvl="2" indent="-171450" algn="l" defTabSz="800100" rtl="0">
            <a:lnSpc>
              <a:spcPct val="90000"/>
            </a:lnSpc>
            <a:spcBef>
              <a:spcPct val="0"/>
            </a:spcBef>
            <a:spcAft>
              <a:spcPct val="20000"/>
            </a:spcAft>
            <a:buChar char="••"/>
          </a:pPr>
          <a:r>
            <a:rPr lang="en-US" sz="1800" kern="1200" dirty="0" smtClean="0"/>
            <a:t>Keep premises clean and safe</a:t>
          </a:r>
          <a:endParaRPr lang="en-US" sz="1800" kern="1200" dirty="0"/>
        </a:p>
        <a:p>
          <a:pPr marL="342900" lvl="2" indent="-171450" algn="l" defTabSz="800100" rtl="0">
            <a:lnSpc>
              <a:spcPct val="90000"/>
            </a:lnSpc>
            <a:spcBef>
              <a:spcPct val="0"/>
            </a:spcBef>
            <a:spcAft>
              <a:spcPct val="20000"/>
            </a:spcAft>
            <a:buChar char="••"/>
          </a:pPr>
          <a:r>
            <a:rPr lang="en-US" sz="1800" kern="1200" dirty="0" smtClean="0"/>
            <a:t>Dispose of waste in a clean and safe manner</a:t>
          </a:r>
          <a:endParaRPr lang="en-US" sz="1800" kern="1200" dirty="0"/>
        </a:p>
        <a:p>
          <a:pPr marL="342900" lvl="2" indent="-171450" algn="l" defTabSz="800100" rtl="0">
            <a:lnSpc>
              <a:spcPct val="90000"/>
            </a:lnSpc>
            <a:spcBef>
              <a:spcPct val="0"/>
            </a:spcBef>
            <a:spcAft>
              <a:spcPct val="20000"/>
            </a:spcAft>
            <a:buChar char="••"/>
          </a:pPr>
          <a:r>
            <a:rPr lang="en-US" sz="1800" kern="1200" dirty="0" smtClean="0"/>
            <a:t>Use facilities and appliances in a reasonable manner.</a:t>
          </a:r>
          <a:endParaRPr lang="en-US" sz="1800" kern="1200" dirty="0"/>
        </a:p>
        <a:p>
          <a:pPr marL="342900" lvl="2" indent="-171450" algn="l" defTabSz="800100" rtl="0">
            <a:lnSpc>
              <a:spcPct val="90000"/>
            </a:lnSpc>
            <a:spcBef>
              <a:spcPct val="0"/>
            </a:spcBef>
            <a:spcAft>
              <a:spcPct val="20000"/>
            </a:spcAft>
            <a:buChar char="••"/>
          </a:pPr>
          <a:r>
            <a:rPr lang="en-US" sz="1800" kern="1200" dirty="0" smtClean="0"/>
            <a:t>Keep plumbing fixtures clear as condition permits</a:t>
          </a:r>
          <a:endParaRPr lang="en-US" sz="1800" kern="1200" dirty="0"/>
        </a:p>
        <a:p>
          <a:pPr marL="342900" lvl="2" indent="-171450" algn="l" defTabSz="800100" rtl="0">
            <a:lnSpc>
              <a:spcPct val="90000"/>
            </a:lnSpc>
            <a:spcBef>
              <a:spcPct val="0"/>
            </a:spcBef>
            <a:spcAft>
              <a:spcPct val="20000"/>
            </a:spcAft>
            <a:buChar char="••"/>
          </a:pPr>
          <a:r>
            <a:rPr lang="en-US" sz="1800" kern="1200" dirty="0" smtClean="0"/>
            <a:t>Not disturb neighbors’ peaceful enjoyment of premises</a:t>
          </a:r>
          <a:endParaRPr lang="en-US" sz="1800" kern="1200" dirty="0"/>
        </a:p>
        <a:p>
          <a:pPr marL="342900" lvl="3" indent="-114300" algn="l" defTabSz="533400" rtl="0">
            <a:lnSpc>
              <a:spcPct val="90000"/>
            </a:lnSpc>
            <a:spcBef>
              <a:spcPct val="0"/>
            </a:spcBef>
            <a:spcAft>
              <a:spcPct val="20000"/>
            </a:spcAft>
            <a:buChar char="••"/>
          </a:pPr>
          <a:r>
            <a:rPr lang="en-US" sz="1200" kern="1200" dirty="0" smtClean="0"/>
            <a:t>URTLA § 3.101 </a:t>
          </a:r>
          <a:endParaRPr lang="en-US" sz="1200" kern="1200" dirty="0"/>
        </a:p>
      </dsp:txBody>
      <dsp:txXfrm>
        <a:off x="0" y="811661"/>
        <a:ext cx="5383658" cy="3246629"/>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2568BE-6168-4ACE-980D-A2B9B298092C}">
      <dsp:nvSpPr>
        <dsp:cNvPr id="0" name=""/>
        <dsp:cNvSpPr/>
      </dsp:nvSpPr>
      <dsp:spPr>
        <a:xfrm>
          <a:off x="0" y="80988"/>
          <a:ext cx="5566856" cy="744286"/>
        </a:xfrm>
        <a:prstGeom prst="roundRect">
          <a:avLst/>
        </a:prstGeom>
        <a:solidFill>
          <a:schemeClr val="tx1">
            <a:lumMod val="90000"/>
            <a:lumOff val="10000"/>
            <a:alpha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73152" numCol="1" spcCol="1270" anchor="ctr" anchorCtr="0">
          <a:noAutofit/>
        </a:bodyPr>
        <a:lstStyle/>
        <a:p>
          <a:pPr lvl="0" algn="ctr" defTabSz="1377950" rtl="0">
            <a:lnSpc>
              <a:spcPct val="90000"/>
            </a:lnSpc>
            <a:spcBef>
              <a:spcPct val="0"/>
            </a:spcBef>
            <a:spcAft>
              <a:spcPct val="35000"/>
            </a:spcAft>
          </a:pPr>
          <a:r>
            <a:rPr lang="en-US" sz="3100" kern="1200" dirty="0" smtClean="0"/>
            <a:t>Access and Entry</a:t>
          </a:r>
          <a:endParaRPr lang="en-US" sz="3100" kern="1200" dirty="0"/>
        </a:p>
      </dsp:txBody>
      <dsp:txXfrm>
        <a:off x="0" y="80988"/>
        <a:ext cx="5566856" cy="744286"/>
      </dsp:txXfrm>
    </dsp:sp>
    <dsp:sp modelId="{F2F73C50-4988-47AF-938C-C4C90877229A}">
      <dsp:nvSpPr>
        <dsp:cNvPr id="0" name=""/>
        <dsp:cNvSpPr/>
      </dsp:nvSpPr>
      <dsp:spPr>
        <a:xfrm>
          <a:off x="0" y="997594"/>
          <a:ext cx="5566856" cy="296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748" tIns="27940" rIns="156464" bIns="73152" numCol="1" spcCol="1270" anchor="t" anchorCtr="0">
          <a:noAutofit/>
        </a:bodyPr>
        <a:lstStyle/>
        <a:p>
          <a:pPr marL="228600" lvl="1" indent="-228600" algn="l" defTabSz="977900" rtl="0">
            <a:lnSpc>
              <a:spcPct val="90000"/>
            </a:lnSpc>
            <a:spcBef>
              <a:spcPct val="0"/>
            </a:spcBef>
            <a:spcAft>
              <a:spcPct val="20000"/>
            </a:spcAft>
            <a:buChar char="••"/>
          </a:pPr>
          <a:r>
            <a:rPr lang="en-US" sz="2200" b="1" kern="1200" dirty="0" smtClean="0"/>
            <a:t>A tenant may not unreasonably withhold consent for a landlord to enter a unit:</a:t>
          </a:r>
          <a:endParaRPr lang="en-US" sz="2200" b="1" kern="1200" dirty="0"/>
        </a:p>
        <a:p>
          <a:pPr marL="457200" lvl="2" indent="-228600" algn="l" defTabSz="889000" rtl="0">
            <a:lnSpc>
              <a:spcPct val="90000"/>
            </a:lnSpc>
            <a:spcBef>
              <a:spcPct val="0"/>
            </a:spcBef>
            <a:spcAft>
              <a:spcPct val="20000"/>
            </a:spcAft>
            <a:buChar char="••"/>
          </a:pPr>
          <a:r>
            <a:rPr lang="en-US" sz="2000" kern="1200" dirty="0" smtClean="0"/>
            <a:t>To inspect the premises</a:t>
          </a:r>
          <a:endParaRPr lang="en-US" sz="2000" kern="1200" dirty="0"/>
        </a:p>
        <a:p>
          <a:pPr marL="457200" lvl="2" indent="-228600" algn="l" defTabSz="889000" rtl="0">
            <a:lnSpc>
              <a:spcPct val="90000"/>
            </a:lnSpc>
            <a:spcBef>
              <a:spcPct val="0"/>
            </a:spcBef>
            <a:spcAft>
              <a:spcPct val="20000"/>
            </a:spcAft>
            <a:buChar char="••"/>
          </a:pPr>
          <a:r>
            <a:rPr lang="en-US" sz="2000" kern="1200" dirty="0" smtClean="0"/>
            <a:t>To provide necessary or agreed repairs or services</a:t>
          </a:r>
          <a:endParaRPr lang="en-US" sz="2000" kern="1200" dirty="0"/>
        </a:p>
        <a:p>
          <a:pPr marL="457200" lvl="2" indent="-228600" algn="l" defTabSz="889000" rtl="0">
            <a:lnSpc>
              <a:spcPct val="90000"/>
            </a:lnSpc>
            <a:spcBef>
              <a:spcPct val="0"/>
            </a:spcBef>
            <a:spcAft>
              <a:spcPct val="20000"/>
            </a:spcAft>
            <a:buChar char="••"/>
          </a:pPr>
          <a:r>
            <a:rPr lang="en-US" sz="2000" kern="1200" dirty="0" smtClean="0"/>
            <a:t>To exhibit the property to workmen, contractors, or prospective buyers or tenants.</a:t>
          </a:r>
          <a:endParaRPr lang="en-US" sz="2000" kern="1200" dirty="0"/>
        </a:p>
        <a:p>
          <a:pPr marL="457200" lvl="2" indent="-228600" algn="l" defTabSz="889000" rtl="0">
            <a:lnSpc>
              <a:spcPct val="90000"/>
            </a:lnSpc>
            <a:spcBef>
              <a:spcPct val="0"/>
            </a:spcBef>
            <a:spcAft>
              <a:spcPct val="20000"/>
            </a:spcAft>
            <a:buChar char="••"/>
          </a:pPr>
          <a:r>
            <a:rPr lang="en-US" sz="2000" kern="1200" dirty="0" smtClean="0"/>
            <a:t>In case of an emergency.</a:t>
          </a:r>
          <a:endParaRPr lang="en-US" sz="2000" kern="1200" dirty="0"/>
        </a:p>
        <a:p>
          <a:pPr marL="228600" lvl="1" indent="-228600" algn="l" defTabSz="889000" rtl="0">
            <a:lnSpc>
              <a:spcPct val="90000"/>
            </a:lnSpc>
            <a:spcBef>
              <a:spcPct val="0"/>
            </a:spcBef>
            <a:spcAft>
              <a:spcPct val="20000"/>
            </a:spcAft>
            <a:buChar char="••"/>
          </a:pPr>
          <a:r>
            <a:rPr lang="en-US" sz="2000" b="1" kern="1200" dirty="0" smtClean="0"/>
            <a:t>A landlord shall give 2 day’s notice, except in emergencies, and must enter at reasonable times.</a:t>
          </a:r>
          <a:endParaRPr lang="en-US" sz="2000" b="1" kern="1200" dirty="0"/>
        </a:p>
        <a:p>
          <a:pPr marL="228600" lvl="2" indent="-114300" algn="l" defTabSz="533400" rtl="0">
            <a:lnSpc>
              <a:spcPct val="90000"/>
            </a:lnSpc>
            <a:spcBef>
              <a:spcPct val="0"/>
            </a:spcBef>
            <a:spcAft>
              <a:spcPct val="20000"/>
            </a:spcAft>
            <a:buChar char="••"/>
          </a:pPr>
          <a:r>
            <a:rPr lang="en-US" sz="1200" kern="1200" dirty="0" smtClean="0"/>
            <a:t>ULTA § 3.103</a:t>
          </a:r>
          <a:endParaRPr lang="en-US" sz="1200" kern="1200" dirty="0"/>
        </a:p>
      </dsp:txBody>
      <dsp:txXfrm>
        <a:off x="0" y="997594"/>
        <a:ext cx="5566856" cy="2965691"/>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2568BE-6168-4ACE-980D-A2B9B298092C}">
      <dsp:nvSpPr>
        <dsp:cNvPr id="0" name=""/>
        <dsp:cNvSpPr/>
      </dsp:nvSpPr>
      <dsp:spPr>
        <a:xfrm>
          <a:off x="0" y="0"/>
          <a:ext cx="5383658" cy="974046"/>
        </a:xfrm>
        <a:prstGeom prst="roundRect">
          <a:avLst/>
        </a:prstGeom>
        <a:solidFill>
          <a:schemeClr val="tx1">
            <a:lumMod val="90000"/>
            <a:lumOff val="10000"/>
            <a:alpha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73152" numCol="1" spcCol="1270" anchor="ctr" anchorCtr="0">
          <a:noAutofit/>
        </a:bodyPr>
        <a:lstStyle/>
        <a:p>
          <a:pPr lvl="0" algn="ctr" defTabSz="1422400" rtl="0">
            <a:lnSpc>
              <a:spcPct val="90000"/>
            </a:lnSpc>
            <a:spcBef>
              <a:spcPct val="0"/>
            </a:spcBef>
            <a:spcAft>
              <a:spcPct val="35000"/>
            </a:spcAft>
          </a:pPr>
          <a:r>
            <a:rPr lang="en-US" sz="3200" kern="1200" dirty="0" smtClean="0"/>
            <a:t>Remedies for Breach by Landlord</a:t>
          </a:r>
          <a:endParaRPr lang="en-US" sz="3200" kern="1200" dirty="0"/>
        </a:p>
      </dsp:txBody>
      <dsp:txXfrm>
        <a:off x="0" y="0"/>
        <a:ext cx="5383658" cy="974046"/>
      </dsp:txXfrm>
    </dsp:sp>
    <dsp:sp modelId="{F2F73C50-4988-47AF-938C-C4C90877229A}">
      <dsp:nvSpPr>
        <dsp:cNvPr id="0" name=""/>
        <dsp:cNvSpPr/>
      </dsp:nvSpPr>
      <dsp:spPr>
        <a:xfrm>
          <a:off x="0" y="978124"/>
          <a:ext cx="5383658" cy="2735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31" tIns="25400" rIns="142240" bIns="73152" numCol="1" spcCol="1270" anchor="t" anchorCtr="0">
          <a:noAutofit/>
        </a:bodyPr>
        <a:lstStyle/>
        <a:p>
          <a:pPr marL="228600" lvl="1" indent="-228600" algn="l" defTabSz="889000" rtl="0">
            <a:lnSpc>
              <a:spcPct val="90000"/>
            </a:lnSpc>
            <a:spcBef>
              <a:spcPct val="0"/>
            </a:spcBef>
            <a:spcAft>
              <a:spcPct val="20000"/>
            </a:spcAft>
            <a:buChar char="••"/>
          </a:pPr>
          <a:endParaRPr lang="en-US" sz="2000" b="1" kern="1200" dirty="0"/>
        </a:p>
        <a:p>
          <a:pPr marL="228600" lvl="1" indent="-228600" algn="l" defTabSz="889000" rtl="0">
            <a:lnSpc>
              <a:spcPct val="90000"/>
            </a:lnSpc>
            <a:spcBef>
              <a:spcPct val="0"/>
            </a:spcBef>
            <a:spcAft>
              <a:spcPct val="20000"/>
            </a:spcAft>
            <a:buChar char="••"/>
          </a:pPr>
          <a:r>
            <a:rPr lang="en-US" sz="2000" b="1" kern="1200" dirty="0" smtClean="0"/>
            <a:t>Where a landlord fails to make repairs, after giving </a:t>
          </a:r>
          <a:r>
            <a:rPr lang="en-US" sz="2000" b="1" u="sng" kern="1200" dirty="0" smtClean="0"/>
            <a:t>required</a:t>
          </a:r>
          <a:r>
            <a:rPr lang="en-US" sz="2000" b="1" kern="1200" dirty="0" smtClean="0"/>
            <a:t> notice, a tenant may:</a:t>
          </a:r>
          <a:endParaRPr lang="en-US" sz="2000" b="1" kern="1200" dirty="0"/>
        </a:p>
        <a:p>
          <a:pPr marL="57150" lvl="1" indent="-57150" algn="l" defTabSz="400050" rtl="0">
            <a:lnSpc>
              <a:spcPct val="90000"/>
            </a:lnSpc>
            <a:spcBef>
              <a:spcPct val="0"/>
            </a:spcBef>
            <a:spcAft>
              <a:spcPct val="20000"/>
            </a:spcAft>
            <a:buChar char="••"/>
          </a:pPr>
          <a:endParaRPr lang="en-US" sz="900" b="1" kern="1200" dirty="0"/>
        </a:p>
        <a:p>
          <a:pPr marL="228600" lvl="1" indent="-228600" algn="l" defTabSz="889000" rtl="0">
            <a:lnSpc>
              <a:spcPct val="90000"/>
            </a:lnSpc>
            <a:spcBef>
              <a:spcPct val="0"/>
            </a:spcBef>
            <a:spcAft>
              <a:spcPct val="20000"/>
            </a:spcAft>
            <a:buChar char="••"/>
          </a:pPr>
          <a:r>
            <a:rPr lang="en-US" sz="2000" b="1" kern="1200" dirty="0" smtClean="0"/>
            <a:t>Repair and Deduct: </a:t>
          </a:r>
          <a:r>
            <a:rPr lang="en-US" sz="1900" kern="1200" dirty="0" smtClean="0"/>
            <a:t>Repair or procure essential services and deduct cost from rent</a:t>
          </a:r>
          <a:endParaRPr lang="en-US" sz="2000" b="1" kern="1200" dirty="0"/>
        </a:p>
        <a:p>
          <a:pPr marL="228600" lvl="1" indent="-228600" algn="l" defTabSz="889000" rtl="0">
            <a:lnSpc>
              <a:spcPct val="90000"/>
            </a:lnSpc>
            <a:spcBef>
              <a:spcPct val="0"/>
            </a:spcBef>
            <a:spcAft>
              <a:spcPct val="20000"/>
            </a:spcAft>
            <a:buChar char="••"/>
          </a:pPr>
          <a:r>
            <a:rPr lang="en-US" sz="2000" b="1" kern="1200" dirty="0" smtClean="0"/>
            <a:t>Collect Money Damages: </a:t>
          </a:r>
          <a:r>
            <a:rPr lang="en-US" sz="2000" kern="1200" dirty="0" smtClean="0"/>
            <a:t>Tenant may recover damages for noncompliance with the lease</a:t>
          </a:r>
          <a:endParaRPr lang="en-US" sz="2000" b="1" kern="1200" dirty="0"/>
        </a:p>
        <a:p>
          <a:pPr marL="228600" lvl="1" indent="-228600" algn="l" defTabSz="889000" rtl="0">
            <a:lnSpc>
              <a:spcPct val="90000"/>
            </a:lnSpc>
            <a:spcBef>
              <a:spcPct val="0"/>
            </a:spcBef>
            <a:spcAft>
              <a:spcPct val="20000"/>
            </a:spcAft>
            <a:buChar char="••"/>
          </a:pPr>
          <a:r>
            <a:rPr lang="en-US" sz="2000" b="1" kern="1200" dirty="0" smtClean="0"/>
            <a:t>Terminate the lease </a:t>
          </a:r>
          <a:r>
            <a:rPr lang="en-US" sz="2000" b="0" kern="1200" dirty="0" smtClean="0"/>
            <a:t>where the breach materially affects health and safety.</a:t>
          </a:r>
          <a:endParaRPr lang="en-US" sz="2000" b="1" kern="1200" dirty="0"/>
        </a:p>
        <a:p>
          <a:pPr marL="57150" lvl="1" indent="-57150" algn="l" defTabSz="444500" rtl="0">
            <a:lnSpc>
              <a:spcPct val="90000"/>
            </a:lnSpc>
            <a:spcBef>
              <a:spcPct val="0"/>
            </a:spcBef>
            <a:spcAft>
              <a:spcPct val="20000"/>
            </a:spcAft>
            <a:buChar char="••"/>
          </a:pPr>
          <a:endParaRPr lang="en-US" sz="1000" b="1" kern="1200" dirty="0"/>
        </a:p>
        <a:p>
          <a:pPr marL="114300" lvl="1" indent="-114300" algn="l" defTabSz="533400" rtl="0">
            <a:lnSpc>
              <a:spcPct val="90000"/>
            </a:lnSpc>
            <a:spcBef>
              <a:spcPct val="0"/>
            </a:spcBef>
            <a:spcAft>
              <a:spcPct val="20000"/>
            </a:spcAft>
            <a:buChar char="••"/>
          </a:pPr>
          <a:r>
            <a:rPr lang="en-US" sz="1200" kern="1200" dirty="0" smtClean="0"/>
            <a:t>URLTA §§ 4.101, 4.103, 4.104</a:t>
          </a:r>
          <a:endParaRPr lang="en-US" sz="1200" b="1" kern="1200" dirty="0"/>
        </a:p>
      </dsp:txBody>
      <dsp:txXfrm>
        <a:off x="0" y="978124"/>
        <a:ext cx="5383658" cy="2735115"/>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02E9D81-60F5-4B81-B9B2-B23DE16EA9C6}">
      <dsp:nvSpPr>
        <dsp:cNvPr id="0" name=""/>
        <dsp:cNvSpPr/>
      </dsp:nvSpPr>
      <dsp:spPr>
        <a:xfrm>
          <a:off x="0" y="0"/>
          <a:ext cx="5383658" cy="1018570"/>
        </a:xfrm>
        <a:prstGeom prst="roundRect">
          <a:avLst/>
        </a:prstGeom>
        <a:solidFill>
          <a:schemeClr val="tx1">
            <a:lumMod val="90000"/>
            <a:lumOff val="10000"/>
            <a:alpha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73152" numCol="1" spcCol="1270" anchor="ctr" anchorCtr="0">
          <a:noAutofit/>
        </a:bodyPr>
        <a:lstStyle/>
        <a:p>
          <a:pPr lvl="0" algn="ctr" defTabSz="1422400" rtl="0">
            <a:lnSpc>
              <a:spcPct val="90000"/>
            </a:lnSpc>
            <a:spcBef>
              <a:spcPct val="0"/>
            </a:spcBef>
            <a:spcAft>
              <a:spcPct val="35000"/>
            </a:spcAft>
          </a:pPr>
          <a:r>
            <a:rPr lang="en-US" sz="3200" kern="1200" dirty="0" smtClean="0"/>
            <a:t>Defense to an Eviction Lawsuit</a:t>
          </a:r>
          <a:endParaRPr lang="en-US" sz="3200" kern="1200" dirty="0"/>
        </a:p>
      </dsp:txBody>
      <dsp:txXfrm>
        <a:off x="0" y="0"/>
        <a:ext cx="5383658" cy="1018570"/>
      </dsp:txXfrm>
    </dsp:sp>
    <dsp:sp modelId="{4B80B2A3-BE8F-4933-8DB7-BE8538BD77F8}">
      <dsp:nvSpPr>
        <dsp:cNvPr id="0" name=""/>
        <dsp:cNvSpPr/>
      </dsp:nvSpPr>
      <dsp:spPr>
        <a:xfrm>
          <a:off x="0" y="1139373"/>
          <a:ext cx="5383658" cy="2798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31" tIns="27940" rIns="156464" bIns="27940" numCol="1" spcCol="1270" anchor="t" anchorCtr="0">
          <a:noAutofit/>
        </a:bodyPr>
        <a:lstStyle/>
        <a:p>
          <a:pPr marL="228600" lvl="1" indent="-228600" algn="l" defTabSz="977900" rtl="0">
            <a:lnSpc>
              <a:spcPct val="90000"/>
            </a:lnSpc>
            <a:spcBef>
              <a:spcPct val="0"/>
            </a:spcBef>
            <a:spcAft>
              <a:spcPct val="20000"/>
            </a:spcAft>
            <a:buChar char="••"/>
          </a:pPr>
          <a:r>
            <a:rPr lang="en-US" sz="2200" b="1" kern="1200" dirty="0" smtClean="0">
              <a:solidFill>
                <a:schemeClr val="tx1">
                  <a:lumMod val="90000"/>
                  <a:lumOff val="10000"/>
                </a:schemeClr>
              </a:solidFill>
            </a:rPr>
            <a:t>In an eviction lawsuit for nonpayment of rent, tenant may:</a:t>
          </a:r>
          <a:endParaRPr lang="en-US" sz="2200" b="1" kern="1200" dirty="0">
            <a:solidFill>
              <a:schemeClr val="tx1">
                <a:lumMod val="90000"/>
                <a:lumOff val="10000"/>
              </a:schemeClr>
            </a:solidFill>
          </a:endParaRPr>
        </a:p>
        <a:p>
          <a:pPr marL="57150" lvl="1" indent="-57150" algn="l" defTabSz="355600" rtl="0">
            <a:lnSpc>
              <a:spcPct val="90000"/>
            </a:lnSpc>
            <a:spcBef>
              <a:spcPct val="0"/>
            </a:spcBef>
            <a:spcAft>
              <a:spcPct val="20000"/>
            </a:spcAft>
            <a:buChar char="••"/>
          </a:pPr>
          <a:endParaRPr lang="en-US" sz="800" b="1" kern="1200" dirty="0">
            <a:solidFill>
              <a:schemeClr val="tx1">
                <a:lumMod val="90000"/>
                <a:lumOff val="10000"/>
              </a:schemeClr>
            </a:solidFill>
          </a:endParaRPr>
        </a:p>
        <a:p>
          <a:pPr marL="457200" lvl="2" indent="-228600" algn="l" defTabSz="889000" rtl="0">
            <a:lnSpc>
              <a:spcPct val="90000"/>
            </a:lnSpc>
            <a:spcBef>
              <a:spcPct val="0"/>
            </a:spcBef>
            <a:spcAft>
              <a:spcPct val="20000"/>
            </a:spcAft>
            <a:buChar char="••"/>
          </a:pPr>
          <a:r>
            <a:rPr lang="en-US" sz="2000" b="0" kern="1200" dirty="0" smtClean="0">
              <a:solidFill>
                <a:schemeClr val="tx1">
                  <a:lumMod val="90000"/>
                  <a:lumOff val="10000"/>
                </a:schemeClr>
              </a:solidFill>
            </a:rPr>
            <a:t>Counterclaim for any amount owed to tenant based on poor living conditions</a:t>
          </a:r>
          <a:endParaRPr lang="en-US" sz="2000" b="0" kern="1200" dirty="0">
            <a:solidFill>
              <a:schemeClr val="tx1">
                <a:lumMod val="90000"/>
                <a:lumOff val="10000"/>
              </a:schemeClr>
            </a:solidFill>
          </a:endParaRPr>
        </a:p>
        <a:p>
          <a:pPr marL="457200" lvl="2" indent="-228600" algn="l" defTabSz="889000" rtl="0">
            <a:lnSpc>
              <a:spcPct val="90000"/>
            </a:lnSpc>
            <a:spcBef>
              <a:spcPct val="0"/>
            </a:spcBef>
            <a:spcAft>
              <a:spcPct val="20000"/>
            </a:spcAft>
            <a:buChar char="••"/>
          </a:pPr>
          <a:r>
            <a:rPr lang="en-US" sz="2000" b="0" kern="1200" dirty="0" smtClean="0">
              <a:solidFill>
                <a:schemeClr val="tx1">
                  <a:lumMod val="90000"/>
                  <a:lumOff val="10000"/>
                </a:schemeClr>
              </a:solidFill>
            </a:rPr>
            <a:t>If no rent remains due after the counterclaim, tenant may remain in the unit</a:t>
          </a:r>
          <a:endParaRPr lang="en-US" sz="2000" b="0" kern="1200" dirty="0">
            <a:solidFill>
              <a:schemeClr val="tx1">
                <a:lumMod val="90000"/>
                <a:lumOff val="10000"/>
              </a:schemeClr>
            </a:solidFill>
          </a:endParaRPr>
        </a:p>
        <a:p>
          <a:pPr marL="457200" lvl="2" indent="-228600" algn="l" defTabSz="889000" rtl="0">
            <a:lnSpc>
              <a:spcPct val="90000"/>
            </a:lnSpc>
            <a:spcBef>
              <a:spcPct val="0"/>
            </a:spcBef>
            <a:spcAft>
              <a:spcPct val="20000"/>
            </a:spcAft>
            <a:buChar char="••"/>
          </a:pPr>
          <a:endParaRPr lang="en-US" sz="2000" b="0" kern="1200" dirty="0">
            <a:solidFill>
              <a:schemeClr val="tx1">
                <a:lumMod val="90000"/>
                <a:lumOff val="10000"/>
              </a:schemeClr>
            </a:solidFill>
          </a:endParaRPr>
        </a:p>
        <a:p>
          <a:pPr marL="228600" lvl="2" indent="-114300" algn="l" defTabSz="533400" rtl="0">
            <a:lnSpc>
              <a:spcPct val="90000"/>
            </a:lnSpc>
            <a:spcBef>
              <a:spcPct val="0"/>
            </a:spcBef>
            <a:spcAft>
              <a:spcPct val="20000"/>
            </a:spcAft>
            <a:buChar char="••"/>
          </a:pPr>
          <a:r>
            <a:rPr lang="en-US" sz="1200" b="0" kern="1200" dirty="0" smtClean="0">
              <a:solidFill>
                <a:schemeClr val="tx1">
                  <a:lumMod val="90000"/>
                  <a:lumOff val="10000"/>
                </a:schemeClr>
              </a:solidFill>
            </a:rPr>
            <a:t>URLTA § 4.105</a:t>
          </a:r>
          <a:endParaRPr lang="en-US" sz="1200" b="0" kern="1200" dirty="0">
            <a:solidFill>
              <a:schemeClr val="tx1">
                <a:lumMod val="90000"/>
                <a:lumOff val="10000"/>
              </a:schemeClr>
            </a:solidFill>
          </a:endParaRPr>
        </a:p>
        <a:p>
          <a:pPr marL="457200" lvl="2" indent="-228600" algn="l" defTabSz="889000" rtl="0">
            <a:lnSpc>
              <a:spcPct val="90000"/>
            </a:lnSpc>
            <a:spcBef>
              <a:spcPct val="0"/>
            </a:spcBef>
            <a:spcAft>
              <a:spcPct val="20000"/>
            </a:spcAft>
            <a:buChar char="••"/>
          </a:pPr>
          <a:endParaRPr lang="en-US" sz="2000" b="1" kern="1200" dirty="0">
            <a:solidFill>
              <a:schemeClr val="tx1">
                <a:lumMod val="90000"/>
                <a:lumOff val="10000"/>
              </a:schemeClr>
            </a:solidFill>
          </a:endParaRPr>
        </a:p>
      </dsp:txBody>
      <dsp:txXfrm>
        <a:off x="0" y="1139373"/>
        <a:ext cx="5383658" cy="2798113"/>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02E9D81-60F5-4B81-B9B2-B23DE16EA9C6}">
      <dsp:nvSpPr>
        <dsp:cNvPr id="0" name=""/>
        <dsp:cNvSpPr/>
      </dsp:nvSpPr>
      <dsp:spPr>
        <a:xfrm>
          <a:off x="0" y="0"/>
          <a:ext cx="5383658" cy="1029756"/>
        </a:xfrm>
        <a:prstGeom prst="roundRect">
          <a:avLst/>
        </a:prstGeom>
        <a:solidFill>
          <a:schemeClr val="tx1">
            <a:lumMod val="90000"/>
            <a:lumOff val="10000"/>
            <a:alpha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73152" numCol="1" spcCol="1270" anchor="ctr" anchorCtr="0">
          <a:noAutofit/>
        </a:bodyPr>
        <a:lstStyle/>
        <a:p>
          <a:pPr lvl="0" algn="l" defTabSz="1377950" rtl="0">
            <a:lnSpc>
              <a:spcPct val="90000"/>
            </a:lnSpc>
            <a:spcBef>
              <a:spcPct val="0"/>
            </a:spcBef>
            <a:spcAft>
              <a:spcPct val="35000"/>
            </a:spcAft>
          </a:pPr>
          <a:r>
            <a:rPr lang="en-US" sz="3100" kern="1200" dirty="0" smtClean="0"/>
            <a:t>Retaliatory Actions and Eviction</a:t>
          </a:r>
          <a:endParaRPr lang="en-US" sz="3100" kern="1200" dirty="0"/>
        </a:p>
      </dsp:txBody>
      <dsp:txXfrm>
        <a:off x="0" y="0"/>
        <a:ext cx="5383658" cy="1029756"/>
      </dsp:txXfrm>
    </dsp:sp>
    <dsp:sp modelId="{4B80B2A3-BE8F-4933-8DB7-BE8538BD77F8}">
      <dsp:nvSpPr>
        <dsp:cNvPr id="0" name=""/>
        <dsp:cNvSpPr/>
      </dsp:nvSpPr>
      <dsp:spPr>
        <a:xfrm>
          <a:off x="0" y="969023"/>
          <a:ext cx="5383658" cy="2935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31" tIns="27940" rIns="156464" bIns="27940" numCol="1" spcCol="1270" anchor="t" anchorCtr="0">
          <a:noAutofit/>
        </a:bodyPr>
        <a:lstStyle/>
        <a:p>
          <a:pPr marL="0" marR="0" lvl="1" indent="0" algn="l" defTabSz="914400" rtl="0" eaLnBrk="1" fontAlgn="auto" latinLnBrk="0" hangingPunct="1">
            <a:lnSpc>
              <a:spcPct val="100000"/>
            </a:lnSpc>
            <a:spcBef>
              <a:spcPct val="0"/>
            </a:spcBef>
            <a:spcAft>
              <a:spcPts val="0"/>
            </a:spcAft>
            <a:buClrTx/>
            <a:buSzTx/>
            <a:buFontTx/>
            <a:buChar char="••"/>
            <a:tabLst/>
            <a:defRPr/>
          </a:pPr>
          <a:endParaRPr lang="en-US" sz="2200" b="1" kern="1200" dirty="0">
            <a:solidFill>
              <a:schemeClr val="tx1">
                <a:lumMod val="90000"/>
                <a:lumOff val="10000"/>
              </a:schemeClr>
            </a:solidFill>
          </a:endParaRPr>
        </a:p>
        <a:p>
          <a:pPr marL="0" marR="0" lvl="1" indent="0" algn="l" defTabSz="914400" rtl="0" eaLnBrk="1" fontAlgn="auto" latinLnBrk="0" hangingPunct="1">
            <a:lnSpc>
              <a:spcPct val="100000"/>
            </a:lnSpc>
            <a:spcBef>
              <a:spcPct val="0"/>
            </a:spcBef>
            <a:spcAft>
              <a:spcPts val="0"/>
            </a:spcAft>
            <a:buClrTx/>
            <a:buSzTx/>
            <a:buFontTx/>
            <a:buChar char="••"/>
            <a:tabLst/>
            <a:defRPr/>
          </a:pPr>
          <a:r>
            <a:rPr lang="en-US" sz="2200" b="1" kern="1200" dirty="0" smtClean="0">
              <a:solidFill>
                <a:schemeClr val="tx1">
                  <a:lumMod val="90000"/>
                  <a:lumOff val="10000"/>
                </a:schemeClr>
              </a:solidFill>
            </a:rPr>
            <a:t> Landlord may not increase rent, decrease services, file for eviction or threaten to evict in retaliation for a tenant:</a:t>
          </a:r>
          <a:endParaRPr lang="en-US" sz="2200" b="1" kern="1200" dirty="0">
            <a:solidFill>
              <a:schemeClr val="tx1">
                <a:lumMod val="90000"/>
                <a:lumOff val="10000"/>
              </a:schemeClr>
            </a:solidFill>
          </a:endParaRPr>
        </a:p>
        <a:p>
          <a:pPr marL="0" marR="0" lvl="2" indent="0" algn="l" defTabSz="914400" rtl="0" eaLnBrk="1" fontAlgn="auto" latinLnBrk="0" hangingPunct="1">
            <a:lnSpc>
              <a:spcPct val="100000"/>
            </a:lnSpc>
            <a:spcBef>
              <a:spcPct val="0"/>
            </a:spcBef>
            <a:spcAft>
              <a:spcPts val="0"/>
            </a:spcAft>
            <a:buClrTx/>
            <a:buSzTx/>
            <a:buFontTx/>
            <a:buChar char="••"/>
            <a:tabLst/>
            <a:defRPr/>
          </a:pPr>
          <a:r>
            <a:rPr lang="en-US" sz="2000" b="0" kern="1200" dirty="0" smtClean="0">
              <a:solidFill>
                <a:schemeClr val="tx1">
                  <a:lumMod val="90000"/>
                  <a:lumOff val="10000"/>
                </a:schemeClr>
              </a:solidFill>
            </a:rPr>
            <a:t> complaining to government agency about code violations</a:t>
          </a:r>
          <a:endParaRPr lang="en-US" sz="2200" b="1" kern="1200" dirty="0">
            <a:solidFill>
              <a:schemeClr val="tx1">
                <a:lumMod val="90000"/>
                <a:lumOff val="10000"/>
              </a:schemeClr>
            </a:solidFill>
          </a:endParaRPr>
        </a:p>
        <a:p>
          <a:pPr marL="0" marR="0" lvl="2" indent="0" algn="l" defTabSz="914400" rtl="0" eaLnBrk="1" fontAlgn="auto" latinLnBrk="0" hangingPunct="1">
            <a:lnSpc>
              <a:spcPct val="100000"/>
            </a:lnSpc>
            <a:spcBef>
              <a:spcPct val="0"/>
            </a:spcBef>
            <a:spcAft>
              <a:spcPts val="0"/>
            </a:spcAft>
            <a:buClrTx/>
            <a:buSzTx/>
            <a:buFontTx/>
            <a:buChar char="••"/>
            <a:tabLst/>
            <a:defRPr/>
          </a:pPr>
          <a:r>
            <a:rPr lang="en-US" sz="2000" b="0" kern="1200" dirty="0" smtClean="0">
              <a:solidFill>
                <a:schemeClr val="tx1">
                  <a:lumMod val="90000"/>
                  <a:lumOff val="10000"/>
                </a:schemeClr>
              </a:solidFill>
            </a:rPr>
            <a:t>complaining about conditions to the landlord</a:t>
          </a:r>
          <a:endParaRPr lang="en-US" sz="2000" b="0" kern="1200" dirty="0">
            <a:solidFill>
              <a:schemeClr val="tx1">
                <a:lumMod val="90000"/>
                <a:lumOff val="10000"/>
              </a:schemeClr>
            </a:solidFill>
          </a:endParaRPr>
        </a:p>
        <a:p>
          <a:pPr marL="0" marR="0" lvl="2" indent="0" algn="l" defTabSz="914400" rtl="0" eaLnBrk="1" fontAlgn="auto" latinLnBrk="0" hangingPunct="1">
            <a:lnSpc>
              <a:spcPct val="100000"/>
            </a:lnSpc>
            <a:spcBef>
              <a:spcPct val="0"/>
            </a:spcBef>
            <a:spcAft>
              <a:spcPts val="0"/>
            </a:spcAft>
            <a:buClrTx/>
            <a:buSzTx/>
            <a:buFontTx/>
            <a:buChar char="••"/>
            <a:tabLst/>
            <a:defRPr/>
          </a:pPr>
          <a:r>
            <a:rPr lang="en-US" sz="2000" b="0" kern="1200" dirty="0" smtClean="0">
              <a:solidFill>
                <a:schemeClr val="tx1">
                  <a:lumMod val="90000"/>
                  <a:lumOff val="10000"/>
                </a:schemeClr>
              </a:solidFill>
            </a:rPr>
            <a:t>joining a tenants’ union.</a:t>
          </a:r>
          <a:endParaRPr lang="en-US" sz="2000" b="0" kern="1200" dirty="0">
            <a:solidFill>
              <a:schemeClr val="tx1">
                <a:lumMod val="90000"/>
                <a:lumOff val="10000"/>
              </a:schemeClr>
            </a:solidFill>
          </a:endParaRPr>
        </a:p>
        <a:p>
          <a:pPr marL="0" marR="0" lvl="2" indent="0" algn="l" defTabSz="914400" rtl="0" eaLnBrk="1" fontAlgn="auto" latinLnBrk="0" hangingPunct="1">
            <a:lnSpc>
              <a:spcPct val="100000"/>
            </a:lnSpc>
            <a:spcBef>
              <a:spcPct val="0"/>
            </a:spcBef>
            <a:spcAft>
              <a:spcPts val="0"/>
            </a:spcAft>
            <a:buClrTx/>
            <a:buSzTx/>
            <a:buFontTx/>
            <a:buChar char="••"/>
            <a:tabLst/>
            <a:defRPr/>
          </a:pPr>
          <a:endParaRPr lang="en-US" sz="800" b="0" kern="1200" dirty="0">
            <a:solidFill>
              <a:schemeClr val="tx1">
                <a:lumMod val="90000"/>
                <a:lumOff val="10000"/>
              </a:schemeClr>
            </a:solidFill>
          </a:endParaRPr>
        </a:p>
        <a:p>
          <a:pPr marL="0" marR="0" lvl="1" indent="0" algn="l" defTabSz="914400" rtl="0" eaLnBrk="1" fontAlgn="auto" latinLnBrk="0" hangingPunct="1">
            <a:lnSpc>
              <a:spcPct val="100000"/>
            </a:lnSpc>
            <a:spcBef>
              <a:spcPct val="0"/>
            </a:spcBef>
            <a:spcAft>
              <a:spcPts val="0"/>
            </a:spcAft>
            <a:buClrTx/>
            <a:buSzTx/>
            <a:buFontTx/>
            <a:buChar char="••"/>
            <a:tabLst/>
            <a:defRPr/>
          </a:pPr>
          <a:r>
            <a:rPr lang="en-US" sz="2200" b="1" kern="1200" dirty="0" smtClean="0">
              <a:solidFill>
                <a:schemeClr val="tx1">
                  <a:lumMod val="90000"/>
                  <a:lumOff val="10000"/>
                </a:schemeClr>
              </a:solidFill>
            </a:rPr>
            <a:t>Retaliation is a defense to eviction.</a:t>
          </a:r>
          <a:endParaRPr lang="en-US" sz="2200" b="1" kern="1200" dirty="0">
            <a:solidFill>
              <a:schemeClr val="tx1">
                <a:lumMod val="90000"/>
                <a:lumOff val="10000"/>
              </a:schemeClr>
            </a:solidFill>
          </a:endParaRPr>
        </a:p>
        <a:p>
          <a:pPr marL="0" marR="0" lvl="2" indent="0" algn="l" defTabSz="914400" rtl="0" eaLnBrk="1" fontAlgn="auto" latinLnBrk="0" hangingPunct="1">
            <a:lnSpc>
              <a:spcPct val="100000"/>
            </a:lnSpc>
            <a:spcBef>
              <a:spcPct val="0"/>
            </a:spcBef>
            <a:spcAft>
              <a:spcPts val="0"/>
            </a:spcAft>
            <a:buClrTx/>
            <a:buSzTx/>
            <a:buFontTx/>
            <a:buChar char="••"/>
            <a:tabLst/>
            <a:defRPr/>
          </a:pPr>
          <a:endParaRPr lang="en-US" sz="800" b="0" kern="1200" dirty="0">
            <a:solidFill>
              <a:schemeClr val="tx1">
                <a:lumMod val="90000"/>
                <a:lumOff val="10000"/>
              </a:schemeClr>
            </a:solidFill>
          </a:endParaRPr>
        </a:p>
        <a:p>
          <a:pPr marL="0" marR="0" lvl="2" indent="0" algn="l" defTabSz="914400" rtl="0" eaLnBrk="1" fontAlgn="auto" latinLnBrk="0" hangingPunct="1">
            <a:lnSpc>
              <a:spcPct val="100000"/>
            </a:lnSpc>
            <a:spcBef>
              <a:spcPct val="0"/>
            </a:spcBef>
            <a:spcAft>
              <a:spcPts val="0"/>
            </a:spcAft>
            <a:buClrTx/>
            <a:buSzTx/>
            <a:buFontTx/>
            <a:buChar char="••"/>
            <a:tabLst/>
            <a:defRPr/>
          </a:pPr>
          <a:r>
            <a:rPr lang="en-US" sz="1200" b="0" kern="1200" dirty="0" smtClean="0">
              <a:solidFill>
                <a:schemeClr val="tx1">
                  <a:lumMod val="90000"/>
                  <a:lumOff val="10000"/>
                </a:schemeClr>
              </a:solidFill>
            </a:rPr>
            <a:t>URLTA § 5.101.</a:t>
          </a:r>
        </a:p>
        <a:p>
          <a:pPr marL="0" marR="0" lvl="2" indent="0" algn="l" defTabSz="914400" rtl="0" eaLnBrk="1" fontAlgn="auto" latinLnBrk="0" hangingPunct="1">
            <a:lnSpc>
              <a:spcPct val="100000"/>
            </a:lnSpc>
            <a:spcBef>
              <a:spcPct val="0"/>
            </a:spcBef>
            <a:spcAft>
              <a:spcPts val="0"/>
            </a:spcAft>
            <a:buClrTx/>
            <a:buSzTx/>
            <a:buFontTx/>
            <a:buChar char="••"/>
            <a:tabLst/>
            <a:defRPr/>
          </a:pPr>
          <a:endParaRPr lang="en-US" sz="2000" b="0" kern="1200" dirty="0">
            <a:solidFill>
              <a:schemeClr val="tx1">
                <a:lumMod val="90000"/>
                <a:lumOff val="10000"/>
              </a:schemeClr>
            </a:solidFill>
          </a:endParaRPr>
        </a:p>
      </dsp:txBody>
      <dsp:txXfrm>
        <a:off x="0" y="969023"/>
        <a:ext cx="5383658" cy="2935343"/>
      </dsp:txXfrm>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02E9D81-60F5-4B81-B9B2-B23DE16EA9C6}">
      <dsp:nvSpPr>
        <dsp:cNvPr id="0" name=""/>
        <dsp:cNvSpPr/>
      </dsp:nvSpPr>
      <dsp:spPr>
        <a:xfrm>
          <a:off x="0" y="0"/>
          <a:ext cx="5383658" cy="785843"/>
        </a:xfrm>
        <a:prstGeom prst="roundRect">
          <a:avLst/>
        </a:prstGeom>
        <a:solidFill>
          <a:schemeClr val="tx1">
            <a:lumMod val="90000"/>
            <a:lumOff val="10000"/>
            <a:alpha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73152" numCol="1" spcCol="1270" anchor="ctr" anchorCtr="0">
          <a:noAutofit/>
        </a:bodyPr>
        <a:lstStyle/>
        <a:p>
          <a:pPr lvl="0" algn="ctr" defTabSz="1422400" rtl="0">
            <a:lnSpc>
              <a:spcPct val="90000"/>
            </a:lnSpc>
            <a:spcBef>
              <a:spcPct val="0"/>
            </a:spcBef>
            <a:spcAft>
              <a:spcPct val="35000"/>
            </a:spcAft>
          </a:pPr>
          <a:r>
            <a:rPr lang="en-US" sz="3200" kern="1200" dirty="0" smtClean="0"/>
            <a:t>Reasonable Accommodation</a:t>
          </a:r>
          <a:endParaRPr lang="en-US" sz="3200" kern="1200" dirty="0"/>
        </a:p>
      </dsp:txBody>
      <dsp:txXfrm>
        <a:off x="0" y="0"/>
        <a:ext cx="5383658" cy="785843"/>
      </dsp:txXfrm>
    </dsp:sp>
    <dsp:sp modelId="{4B80B2A3-BE8F-4933-8DB7-BE8538BD77F8}">
      <dsp:nvSpPr>
        <dsp:cNvPr id="0" name=""/>
        <dsp:cNvSpPr/>
      </dsp:nvSpPr>
      <dsp:spPr>
        <a:xfrm>
          <a:off x="0" y="786867"/>
          <a:ext cx="5383658" cy="3270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31" tIns="25400" rIns="142240" bIns="25400" numCol="1" spcCol="1270" anchor="t" anchorCtr="0">
          <a:noAutofit/>
        </a:bodyPr>
        <a:lstStyle/>
        <a:p>
          <a:pPr marL="228600" lvl="1" indent="-228600" algn="l" defTabSz="889000" rtl="0">
            <a:lnSpc>
              <a:spcPct val="90000"/>
            </a:lnSpc>
            <a:spcBef>
              <a:spcPct val="0"/>
            </a:spcBef>
            <a:spcAft>
              <a:spcPct val="20000"/>
            </a:spcAft>
            <a:buChar char="••"/>
          </a:pPr>
          <a:endParaRPr lang="en-US" sz="2000" b="1" kern="1200" dirty="0">
            <a:solidFill>
              <a:schemeClr val="tx1">
                <a:lumMod val="90000"/>
                <a:lumOff val="10000"/>
              </a:schemeClr>
            </a:solidFill>
          </a:endParaRPr>
        </a:p>
        <a:p>
          <a:pPr marL="228600" lvl="1" indent="-228600" algn="l" defTabSz="889000" rtl="0">
            <a:lnSpc>
              <a:spcPct val="90000"/>
            </a:lnSpc>
            <a:spcBef>
              <a:spcPct val="0"/>
            </a:spcBef>
            <a:spcAft>
              <a:spcPct val="20000"/>
            </a:spcAft>
            <a:buChar char="••"/>
          </a:pPr>
          <a:r>
            <a:rPr lang="en-US" sz="2000" b="1" kern="1200" dirty="0" smtClean="0"/>
            <a:t>Federal and state laws require landlords to make reasonable accommodations for persons with disabilities</a:t>
          </a:r>
          <a:endParaRPr lang="en-US" sz="2000" b="1" kern="1200" dirty="0">
            <a:solidFill>
              <a:schemeClr val="tx1">
                <a:lumMod val="90000"/>
                <a:lumOff val="10000"/>
              </a:schemeClr>
            </a:solidFill>
          </a:endParaRPr>
        </a:p>
        <a:p>
          <a:pPr marL="228600" lvl="1" indent="-228600" algn="l" defTabSz="889000" rtl="0">
            <a:lnSpc>
              <a:spcPct val="90000"/>
            </a:lnSpc>
            <a:spcBef>
              <a:spcPct val="0"/>
            </a:spcBef>
            <a:spcAft>
              <a:spcPct val="20000"/>
            </a:spcAft>
            <a:buChar char="••"/>
          </a:pPr>
          <a:endParaRPr lang="en-US" sz="2000" b="1" kern="1200" dirty="0">
            <a:solidFill>
              <a:schemeClr val="tx1">
                <a:lumMod val="90000"/>
                <a:lumOff val="10000"/>
              </a:schemeClr>
            </a:solidFill>
          </a:endParaRPr>
        </a:p>
        <a:p>
          <a:pPr marL="228600" lvl="1" indent="-228600" algn="l" defTabSz="889000">
            <a:lnSpc>
              <a:spcPct val="90000"/>
            </a:lnSpc>
            <a:spcBef>
              <a:spcPct val="0"/>
            </a:spcBef>
            <a:spcAft>
              <a:spcPct val="20000"/>
            </a:spcAft>
            <a:buChar char="••"/>
          </a:pPr>
          <a:r>
            <a:rPr lang="en-US" sz="2000" b="1" kern="1200" dirty="0" smtClean="0"/>
            <a:t>Reasonable accommodation can be:</a:t>
          </a:r>
          <a:endParaRPr lang="en-US" sz="2000" b="1" kern="1200" dirty="0"/>
        </a:p>
        <a:p>
          <a:pPr marL="457200" lvl="2" indent="-228600" algn="l" defTabSz="889000">
            <a:lnSpc>
              <a:spcPct val="90000"/>
            </a:lnSpc>
            <a:spcBef>
              <a:spcPct val="0"/>
            </a:spcBef>
            <a:spcAft>
              <a:spcPct val="20000"/>
            </a:spcAft>
            <a:buChar char="••"/>
          </a:pPr>
          <a:r>
            <a:rPr lang="en-US" sz="2000" kern="1200" dirty="0" smtClean="0"/>
            <a:t>Change in rules, policies, practices, or services so to allow enjoyment of a dwelling unit or common space</a:t>
          </a:r>
          <a:endParaRPr lang="en-US" sz="2000" kern="1200" dirty="0"/>
        </a:p>
        <a:p>
          <a:pPr marL="114300" lvl="1" indent="-114300" algn="l" defTabSz="533400">
            <a:lnSpc>
              <a:spcPct val="90000"/>
            </a:lnSpc>
            <a:spcBef>
              <a:spcPct val="0"/>
            </a:spcBef>
            <a:spcAft>
              <a:spcPct val="20000"/>
            </a:spcAft>
            <a:buChar char="••"/>
          </a:pPr>
          <a:endParaRPr lang="en-US" sz="1200" kern="1200" dirty="0"/>
        </a:p>
      </dsp:txBody>
      <dsp:txXfrm>
        <a:off x="0" y="786867"/>
        <a:ext cx="5383658" cy="3270399"/>
      </dsp:txXfrm>
    </dsp:sp>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2568BE-6168-4ACE-980D-A2B9B298092C}">
      <dsp:nvSpPr>
        <dsp:cNvPr id="0" name=""/>
        <dsp:cNvSpPr/>
      </dsp:nvSpPr>
      <dsp:spPr>
        <a:xfrm>
          <a:off x="0" y="0"/>
          <a:ext cx="5383658" cy="652543"/>
        </a:xfrm>
        <a:prstGeom prst="roundRect">
          <a:avLst/>
        </a:prstGeom>
        <a:solidFill>
          <a:schemeClr val="tx1">
            <a:lumMod val="90000"/>
            <a:lumOff val="10000"/>
            <a:alpha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73152" numCol="1" spcCol="1270" anchor="ctr" anchorCtr="0">
          <a:noAutofit/>
        </a:bodyPr>
        <a:lstStyle/>
        <a:p>
          <a:pPr lvl="0" algn="ctr" defTabSz="1422400" rtl="0">
            <a:lnSpc>
              <a:spcPct val="90000"/>
            </a:lnSpc>
            <a:spcBef>
              <a:spcPct val="0"/>
            </a:spcBef>
            <a:spcAft>
              <a:spcPct val="35000"/>
            </a:spcAft>
          </a:pPr>
          <a:r>
            <a:rPr lang="en-US" sz="3200" kern="1200" dirty="0" smtClean="0"/>
            <a:t>Inspection Report</a:t>
          </a:r>
          <a:endParaRPr lang="en-US" sz="3200" kern="1200" dirty="0"/>
        </a:p>
      </dsp:txBody>
      <dsp:txXfrm>
        <a:off x="0" y="0"/>
        <a:ext cx="5383658" cy="652543"/>
      </dsp:txXfrm>
    </dsp:sp>
    <dsp:sp modelId="{A91D643B-B640-4E18-A16C-DE666FD7D05D}">
      <dsp:nvSpPr>
        <dsp:cNvPr id="0" name=""/>
        <dsp:cNvSpPr/>
      </dsp:nvSpPr>
      <dsp:spPr>
        <a:xfrm>
          <a:off x="0" y="654895"/>
          <a:ext cx="5383658" cy="3401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31" tIns="73152" rIns="142240" bIns="73152" numCol="1" spcCol="1270" anchor="t" anchorCtr="0">
          <a:noAutofit/>
        </a:bodyPr>
        <a:lstStyle/>
        <a:p>
          <a:pPr marL="228600" lvl="1" indent="-228600" algn="l" defTabSz="889000" rtl="0">
            <a:lnSpc>
              <a:spcPct val="90000"/>
            </a:lnSpc>
            <a:spcBef>
              <a:spcPct val="0"/>
            </a:spcBef>
            <a:spcAft>
              <a:spcPct val="20000"/>
            </a:spcAft>
            <a:buChar char="••"/>
          </a:pPr>
          <a:endParaRPr lang="en-US" sz="2000" b="1" kern="1200" dirty="0"/>
        </a:p>
        <a:p>
          <a:pPr marL="228600" lvl="1" indent="-228600" algn="l" defTabSz="977900" rtl="0">
            <a:lnSpc>
              <a:spcPct val="90000"/>
            </a:lnSpc>
            <a:spcBef>
              <a:spcPct val="0"/>
            </a:spcBef>
            <a:spcAft>
              <a:spcPct val="20000"/>
            </a:spcAft>
            <a:buChar char="••"/>
          </a:pPr>
          <a:r>
            <a:rPr lang="en-US" sz="2200" b="1" kern="1200" dirty="0" smtClean="0"/>
            <a:t>Inspection reports may serve many important functions, for example, they:</a:t>
          </a:r>
          <a:endParaRPr lang="en-US" sz="2200" b="1" kern="1200" dirty="0"/>
        </a:p>
        <a:p>
          <a:pPr marL="457200" lvl="2" indent="-228600" algn="l" defTabSz="889000" rtl="0">
            <a:lnSpc>
              <a:spcPct val="90000"/>
            </a:lnSpc>
            <a:spcBef>
              <a:spcPct val="0"/>
            </a:spcBef>
            <a:spcAft>
              <a:spcPct val="20000"/>
            </a:spcAft>
            <a:buChar char="••"/>
          </a:pPr>
          <a:r>
            <a:rPr lang="en-US" sz="2000" kern="1200" dirty="0" smtClean="0"/>
            <a:t>Require repairs to be made</a:t>
          </a:r>
          <a:endParaRPr lang="en-US" sz="3200" kern="1200" dirty="0"/>
        </a:p>
        <a:p>
          <a:pPr marL="457200" lvl="2" indent="-228600" algn="l" defTabSz="889000" rtl="0">
            <a:lnSpc>
              <a:spcPct val="90000"/>
            </a:lnSpc>
            <a:spcBef>
              <a:spcPct val="0"/>
            </a:spcBef>
            <a:spcAft>
              <a:spcPct val="20000"/>
            </a:spcAft>
            <a:buChar char="••"/>
          </a:pPr>
          <a:r>
            <a:rPr lang="en-US" sz="2000" kern="1200" dirty="0" smtClean="0"/>
            <a:t>Establish firmly that a landlord is on notice of substandard conditions </a:t>
          </a:r>
          <a:endParaRPr lang="en-US" sz="2000" kern="1200" dirty="0"/>
        </a:p>
        <a:p>
          <a:pPr marL="457200" lvl="2" indent="-228600" algn="l" defTabSz="889000" rtl="0">
            <a:lnSpc>
              <a:spcPct val="90000"/>
            </a:lnSpc>
            <a:spcBef>
              <a:spcPct val="0"/>
            </a:spcBef>
            <a:spcAft>
              <a:spcPct val="20000"/>
            </a:spcAft>
            <a:buChar char="••"/>
          </a:pPr>
          <a:r>
            <a:rPr lang="en-US" sz="2000" kern="1200" dirty="0" smtClean="0"/>
            <a:t>Serve as objective evidence of substandard conditions in the event of a conflict with landlord</a:t>
          </a:r>
          <a:endParaRPr lang="en-US" sz="2000" kern="1200" dirty="0"/>
        </a:p>
        <a:p>
          <a:pPr marL="228600" lvl="1" indent="-228600" algn="l" defTabSz="977900" rtl="0">
            <a:lnSpc>
              <a:spcPct val="90000"/>
            </a:lnSpc>
            <a:spcBef>
              <a:spcPct val="0"/>
            </a:spcBef>
            <a:spcAft>
              <a:spcPct val="20000"/>
            </a:spcAft>
            <a:buChar char="••"/>
          </a:pPr>
          <a:r>
            <a:rPr lang="en-US" sz="2200" b="1" kern="1200" dirty="0" smtClean="0"/>
            <a:t>It is important that reports be clear and thorough.</a:t>
          </a:r>
          <a:endParaRPr lang="en-US" sz="2200" b="1" kern="1200" dirty="0"/>
        </a:p>
      </dsp:txBody>
      <dsp:txXfrm>
        <a:off x="0" y="654895"/>
        <a:ext cx="5383658" cy="340104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DE8495-647B-4FB4-8462-E2EA988C7384}">
      <dsp:nvSpPr>
        <dsp:cNvPr id="0" name=""/>
        <dsp:cNvSpPr/>
      </dsp:nvSpPr>
      <dsp:spPr>
        <a:xfrm>
          <a:off x="0" y="16950"/>
          <a:ext cx="8375301" cy="1320823"/>
        </a:xfrm>
        <a:prstGeom prst="roundRect">
          <a:avLst/>
        </a:prstGeom>
        <a:solidFill>
          <a:schemeClr val="accent1">
            <a:hueOff val="0"/>
            <a:satOff val="0"/>
            <a:lumOff val="0"/>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kern="1200" dirty="0" smtClean="0">
              <a:solidFill>
                <a:srgbClr val="FFC000"/>
              </a:solidFill>
            </a:rPr>
            <a:t>Overview:  A holistic approach to healthier homes</a:t>
          </a:r>
        </a:p>
      </dsp:txBody>
      <dsp:txXfrm>
        <a:off x="0" y="16950"/>
        <a:ext cx="8375301" cy="1320823"/>
      </dsp:txXfrm>
    </dsp:sp>
    <dsp:sp modelId="{05BC4800-E584-4622-AA3E-B6B8FC342988}">
      <dsp:nvSpPr>
        <dsp:cNvPr id="0" name=""/>
        <dsp:cNvSpPr/>
      </dsp:nvSpPr>
      <dsp:spPr>
        <a:xfrm>
          <a:off x="0" y="1427054"/>
          <a:ext cx="8375301" cy="1231479"/>
        </a:xfrm>
        <a:prstGeom prst="roundRect">
          <a:avLst/>
        </a:prstGeom>
        <a:solidFill>
          <a:schemeClr val="accent6">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kern="1200" dirty="0" smtClean="0"/>
            <a:t>Using Codes to Address Housing Hazards</a:t>
          </a:r>
        </a:p>
      </dsp:txBody>
      <dsp:txXfrm>
        <a:off x="0" y="1427054"/>
        <a:ext cx="8375301" cy="1231479"/>
      </dsp:txXfrm>
    </dsp:sp>
    <dsp:sp modelId="{AF23FA07-1DDC-41A1-8A57-599CEB39EE2B}">
      <dsp:nvSpPr>
        <dsp:cNvPr id="0" name=""/>
        <dsp:cNvSpPr/>
      </dsp:nvSpPr>
      <dsp:spPr>
        <a:xfrm>
          <a:off x="0" y="2747813"/>
          <a:ext cx="8375301" cy="1231479"/>
        </a:xfrm>
        <a:prstGeom prst="roundRect">
          <a:avLst/>
        </a:prstGeom>
        <a:solidFill>
          <a:schemeClr val="tx1">
            <a:lumMod val="90000"/>
            <a:lumOff val="10000"/>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kern="1200" dirty="0" smtClean="0"/>
            <a:t>Code Enforcement Strategies to Handling Legal Concerns</a:t>
          </a:r>
        </a:p>
      </dsp:txBody>
      <dsp:txXfrm>
        <a:off x="0" y="2747813"/>
        <a:ext cx="8375301" cy="1231479"/>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2568BE-6168-4ACE-980D-A2B9B298092C}">
      <dsp:nvSpPr>
        <dsp:cNvPr id="0" name=""/>
        <dsp:cNvSpPr/>
      </dsp:nvSpPr>
      <dsp:spPr>
        <a:xfrm>
          <a:off x="0" y="0"/>
          <a:ext cx="5383658" cy="707169"/>
        </a:xfrm>
        <a:prstGeom prst="roundRect">
          <a:avLst/>
        </a:prstGeom>
        <a:solidFill>
          <a:schemeClr val="tx1">
            <a:lumMod val="90000"/>
            <a:lumOff val="10000"/>
            <a:alpha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73152" numCol="1" spcCol="1270" anchor="ctr" anchorCtr="0">
          <a:noAutofit/>
        </a:bodyPr>
        <a:lstStyle/>
        <a:p>
          <a:pPr lvl="0" algn="ctr" defTabSz="1422400" rtl="0">
            <a:lnSpc>
              <a:spcPct val="90000"/>
            </a:lnSpc>
            <a:spcBef>
              <a:spcPct val="0"/>
            </a:spcBef>
            <a:spcAft>
              <a:spcPct val="35000"/>
            </a:spcAft>
          </a:pPr>
          <a:r>
            <a:rPr lang="en-US" sz="3200" kern="1200" dirty="0" smtClean="0"/>
            <a:t>Some Closing Thoughts</a:t>
          </a:r>
          <a:endParaRPr lang="en-US" sz="3200" kern="1200" dirty="0"/>
        </a:p>
      </dsp:txBody>
      <dsp:txXfrm>
        <a:off x="0" y="0"/>
        <a:ext cx="5383658" cy="707169"/>
      </dsp:txXfrm>
    </dsp:sp>
    <dsp:sp modelId="{A91D643B-B640-4E18-A16C-DE666FD7D05D}">
      <dsp:nvSpPr>
        <dsp:cNvPr id="0" name=""/>
        <dsp:cNvSpPr/>
      </dsp:nvSpPr>
      <dsp:spPr>
        <a:xfrm>
          <a:off x="0" y="708412"/>
          <a:ext cx="5383658" cy="3348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31" tIns="73152" rIns="142240" bIns="73152" numCol="1" spcCol="1270" anchor="t" anchorCtr="0">
          <a:noAutofit/>
        </a:bodyPr>
        <a:lstStyle/>
        <a:p>
          <a:pPr marL="228600" lvl="1" indent="-228600" algn="l" defTabSz="889000" rtl="0">
            <a:lnSpc>
              <a:spcPct val="90000"/>
            </a:lnSpc>
            <a:spcBef>
              <a:spcPct val="0"/>
            </a:spcBef>
            <a:spcAft>
              <a:spcPct val="20000"/>
            </a:spcAft>
            <a:buChar char="••"/>
          </a:pPr>
          <a:endParaRPr lang="en-US" sz="2000" b="1" kern="1200" dirty="0"/>
        </a:p>
        <a:p>
          <a:pPr marL="228600" lvl="1" indent="-228600" algn="l" defTabSz="977900" rtl="0">
            <a:lnSpc>
              <a:spcPct val="90000"/>
            </a:lnSpc>
            <a:spcBef>
              <a:spcPct val="0"/>
            </a:spcBef>
            <a:spcAft>
              <a:spcPct val="20000"/>
            </a:spcAft>
            <a:buChar char="••"/>
          </a:pPr>
          <a:r>
            <a:rPr lang="en-US" sz="2200" b="1" kern="1200" dirty="0" smtClean="0"/>
            <a:t>Tenants are not bad housekeepers or unsanitary just because their homes lack the amenities of wealthier households.</a:t>
          </a:r>
          <a:endParaRPr lang="en-US" sz="2200" b="1" kern="1200" dirty="0"/>
        </a:p>
        <a:p>
          <a:pPr marL="228600" lvl="1" indent="-228600" algn="l" defTabSz="977900" rtl="0">
            <a:lnSpc>
              <a:spcPct val="90000"/>
            </a:lnSpc>
            <a:spcBef>
              <a:spcPct val="0"/>
            </a:spcBef>
            <a:spcAft>
              <a:spcPct val="20000"/>
            </a:spcAft>
            <a:buChar char="••"/>
          </a:pPr>
          <a:endParaRPr lang="en-US" sz="2200" b="1" kern="1200" dirty="0"/>
        </a:p>
        <a:p>
          <a:pPr marL="228600" lvl="1" indent="-228600" algn="l" defTabSz="977900" rtl="0">
            <a:lnSpc>
              <a:spcPct val="90000"/>
            </a:lnSpc>
            <a:spcBef>
              <a:spcPct val="0"/>
            </a:spcBef>
            <a:spcAft>
              <a:spcPct val="20000"/>
            </a:spcAft>
            <a:buChar char="••"/>
          </a:pPr>
          <a:r>
            <a:rPr lang="en-US" sz="2200" b="1" kern="1200" dirty="0" smtClean="0">
              <a:solidFill>
                <a:schemeClr val="tx1"/>
              </a:solidFill>
              <a:latin typeface="+mn-lt"/>
              <a:ea typeface="+mn-ea"/>
              <a:cs typeface="+mn-cs"/>
            </a:rPr>
            <a:t>Tenants at all income levels are entitled to healthy housing.</a:t>
          </a:r>
          <a:endParaRPr lang="en-US" sz="2200" b="1" kern="1200" dirty="0"/>
        </a:p>
        <a:p>
          <a:pPr marL="228600" lvl="1" indent="-228600" algn="l" defTabSz="977900" rtl="0">
            <a:lnSpc>
              <a:spcPct val="90000"/>
            </a:lnSpc>
            <a:spcBef>
              <a:spcPct val="0"/>
            </a:spcBef>
            <a:spcAft>
              <a:spcPct val="20000"/>
            </a:spcAft>
            <a:buChar char="••"/>
          </a:pPr>
          <a:endParaRPr lang="en-US" sz="2200" b="1" kern="1200" dirty="0"/>
        </a:p>
        <a:p>
          <a:pPr marL="228600" lvl="1" indent="-228600" algn="l" defTabSz="977900" rtl="0">
            <a:lnSpc>
              <a:spcPct val="90000"/>
            </a:lnSpc>
            <a:spcBef>
              <a:spcPct val="0"/>
            </a:spcBef>
            <a:spcAft>
              <a:spcPct val="20000"/>
            </a:spcAft>
            <a:buChar char="••"/>
          </a:pPr>
          <a:endParaRPr lang="en-US" sz="2200" b="1" kern="1200" dirty="0"/>
        </a:p>
      </dsp:txBody>
      <dsp:txXfrm>
        <a:off x="0" y="708412"/>
        <a:ext cx="5383658" cy="3348636"/>
      </dsp:txXfrm>
    </dsp:sp>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2568BE-6168-4ACE-980D-A2B9B298092C}">
      <dsp:nvSpPr>
        <dsp:cNvPr id="0" name=""/>
        <dsp:cNvSpPr/>
      </dsp:nvSpPr>
      <dsp:spPr>
        <a:xfrm>
          <a:off x="0" y="0"/>
          <a:ext cx="5383658" cy="652543"/>
        </a:xfrm>
        <a:prstGeom prst="roundRect">
          <a:avLst/>
        </a:prstGeom>
        <a:solidFill>
          <a:schemeClr val="tx1">
            <a:lumMod val="90000"/>
            <a:lumOff val="10000"/>
            <a:alpha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73152" numCol="1" spcCol="1270" anchor="ctr" anchorCtr="0">
          <a:noAutofit/>
        </a:bodyPr>
        <a:lstStyle/>
        <a:p>
          <a:pPr lvl="0" algn="ctr" defTabSz="1422400" rtl="0">
            <a:lnSpc>
              <a:spcPct val="90000"/>
            </a:lnSpc>
            <a:spcBef>
              <a:spcPct val="0"/>
            </a:spcBef>
            <a:spcAft>
              <a:spcPct val="35000"/>
            </a:spcAft>
          </a:pPr>
          <a:r>
            <a:rPr lang="en-US" sz="3200" kern="1200" dirty="0" smtClean="0"/>
            <a:t>Some Closing Thoughts</a:t>
          </a:r>
          <a:endParaRPr lang="en-US" sz="3200" kern="1200" dirty="0"/>
        </a:p>
      </dsp:txBody>
      <dsp:txXfrm>
        <a:off x="0" y="0"/>
        <a:ext cx="5383658" cy="652543"/>
      </dsp:txXfrm>
    </dsp:sp>
    <dsp:sp modelId="{A91D643B-B640-4E18-A16C-DE666FD7D05D}">
      <dsp:nvSpPr>
        <dsp:cNvPr id="0" name=""/>
        <dsp:cNvSpPr/>
      </dsp:nvSpPr>
      <dsp:spPr>
        <a:xfrm>
          <a:off x="0" y="654895"/>
          <a:ext cx="5383658" cy="3401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31" tIns="73152" rIns="142240" bIns="73152" numCol="1" spcCol="1270" anchor="t" anchorCtr="0">
          <a:noAutofit/>
        </a:bodyPr>
        <a:lstStyle/>
        <a:p>
          <a:pPr marL="228600" lvl="1" indent="-228600" algn="l" defTabSz="889000" rtl="0">
            <a:lnSpc>
              <a:spcPct val="90000"/>
            </a:lnSpc>
            <a:spcBef>
              <a:spcPct val="0"/>
            </a:spcBef>
            <a:spcAft>
              <a:spcPct val="20000"/>
            </a:spcAft>
            <a:buChar char="••"/>
          </a:pPr>
          <a:endParaRPr lang="en-US" sz="2000" b="1" kern="1200" dirty="0"/>
        </a:p>
        <a:p>
          <a:pPr marL="228600" lvl="1" indent="-228600" algn="l" defTabSz="977900" rtl="0">
            <a:lnSpc>
              <a:spcPct val="90000"/>
            </a:lnSpc>
            <a:spcBef>
              <a:spcPct val="0"/>
            </a:spcBef>
            <a:spcAft>
              <a:spcPct val="20000"/>
            </a:spcAft>
            <a:buChar char="••"/>
          </a:pPr>
          <a:r>
            <a:rPr lang="en-US" sz="2200" b="1" kern="1200" dirty="0" smtClean="0">
              <a:solidFill>
                <a:schemeClr val="tx1"/>
              </a:solidFill>
              <a:latin typeface="+mn-lt"/>
              <a:ea typeface="+mn-ea"/>
              <a:cs typeface="+mn-cs"/>
            </a:rPr>
            <a:t>Many low income tenants do not have savings available to pay for a security deposit when required to move on short notice; this can be a significant obstacle to re-housing.</a:t>
          </a:r>
          <a:endParaRPr lang="en-US" sz="2200" b="1" kern="1200" dirty="0"/>
        </a:p>
        <a:p>
          <a:pPr marL="228600" lvl="1" indent="-228600" algn="l" defTabSz="977900" rtl="0">
            <a:lnSpc>
              <a:spcPct val="90000"/>
            </a:lnSpc>
            <a:spcBef>
              <a:spcPct val="0"/>
            </a:spcBef>
            <a:spcAft>
              <a:spcPct val="20000"/>
            </a:spcAft>
            <a:buChar char="••"/>
          </a:pPr>
          <a:endParaRPr lang="en-US" sz="2200" b="1" kern="1200" dirty="0"/>
        </a:p>
        <a:p>
          <a:pPr marL="228600" lvl="1" indent="-228600" algn="l" defTabSz="977900" rtl="0">
            <a:lnSpc>
              <a:spcPct val="90000"/>
            </a:lnSpc>
            <a:spcBef>
              <a:spcPct val="0"/>
            </a:spcBef>
            <a:spcAft>
              <a:spcPct val="20000"/>
            </a:spcAft>
            <a:buChar char="••"/>
          </a:pPr>
          <a:r>
            <a:rPr lang="en-US" sz="2200" kern="1200" dirty="0" smtClean="0">
              <a:solidFill>
                <a:schemeClr val="tx1"/>
              </a:solidFill>
              <a:latin typeface="+mn-lt"/>
              <a:ea typeface="+mn-ea"/>
              <a:cs typeface="+mn-cs"/>
            </a:rPr>
            <a:t> </a:t>
          </a:r>
          <a:r>
            <a:rPr lang="en-US" sz="2200" b="1" kern="1200" dirty="0" smtClean="0">
              <a:solidFill>
                <a:schemeClr val="tx1"/>
              </a:solidFill>
              <a:latin typeface="+mn-lt"/>
              <a:ea typeface="+mn-ea"/>
              <a:cs typeface="+mn-cs"/>
            </a:rPr>
            <a:t>In addition to the negative consequences of unhealthy housing, there are negative health consequences associated with displacement and homelessness.  </a:t>
          </a:r>
          <a:endParaRPr lang="en-US" sz="2200" b="1" kern="1200" dirty="0"/>
        </a:p>
        <a:p>
          <a:pPr marL="285750" lvl="1" indent="-285750" algn="l" defTabSz="1600200">
            <a:lnSpc>
              <a:spcPct val="90000"/>
            </a:lnSpc>
            <a:spcBef>
              <a:spcPct val="0"/>
            </a:spcBef>
            <a:spcAft>
              <a:spcPct val="20000"/>
            </a:spcAft>
            <a:buChar char="••"/>
          </a:pPr>
          <a:endParaRPr lang="en-US" sz="3600" kern="1200" dirty="0" smtClean="0">
            <a:solidFill>
              <a:schemeClr val="tx1"/>
            </a:solidFill>
            <a:latin typeface="+mn-lt"/>
            <a:ea typeface="+mn-ea"/>
            <a:cs typeface="+mn-cs"/>
          </a:endParaRPr>
        </a:p>
        <a:p>
          <a:pPr marL="228600" lvl="1" indent="-228600" algn="l" defTabSz="977900" rtl="0">
            <a:lnSpc>
              <a:spcPct val="90000"/>
            </a:lnSpc>
            <a:spcBef>
              <a:spcPct val="0"/>
            </a:spcBef>
            <a:spcAft>
              <a:spcPct val="20000"/>
            </a:spcAft>
            <a:buChar char="••"/>
          </a:pPr>
          <a:endParaRPr lang="en-US" sz="2200" b="1" kern="1200" dirty="0"/>
        </a:p>
      </dsp:txBody>
      <dsp:txXfrm>
        <a:off x="0" y="654895"/>
        <a:ext cx="5383658" cy="3401042"/>
      </dsp:txXfrm>
    </dsp:sp>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A28384E-AD12-4EAC-8A65-BEC367BEF025}">
      <dsp:nvSpPr>
        <dsp:cNvPr id="0" name=""/>
        <dsp:cNvSpPr/>
      </dsp:nvSpPr>
      <dsp:spPr>
        <a:xfrm>
          <a:off x="0" y="2642"/>
          <a:ext cx="6051190" cy="117475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spc="-10" baseline="0" dirty="0" smtClean="0"/>
            <a:t>Code inspections provide a way to holistically assess a home and the potential hazards that may exist.</a:t>
          </a:r>
          <a:endParaRPr lang="en-US" sz="2100" kern="1200" spc="-10" baseline="0" dirty="0"/>
        </a:p>
      </dsp:txBody>
      <dsp:txXfrm>
        <a:off x="0" y="2642"/>
        <a:ext cx="6051190" cy="1174753"/>
      </dsp:txXfrm>
    </dsp:sp>
    <dsp:sp modelId="{50200635-B0C9-4D86-B6B3-DC851D31A375}">
      <dsp:nvSpPr>
        <dsp:cNvPr id="0" name=""/>
        <dsp:cNvSpPr/>
      </dsp:nvSpPr>
      <dsp:spPr>
        <a:xfrm>
          <a:off x="0" y="1237875"/>
          <a:ext cx="6051190" cy="1174753"/>
        </a:xfrm>
        <a:prstGeom prst="round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spc="-10" baseline="0" dirty="0" smtClean="0"/>
            <a:t>There are codes that currently exist to help  identify and resolve housing related hazards </a:t>
          </a:r>
        </a:p>
      </dsp:txBody>
      <dsp:txXfrm>
        <a:off x="0" y="1237875"/>
        <a:ext cx="6051190" cy="1174753"/>
      </dsp:txXfrm>
    </dsp:sp>
    <dsp:sp modelId="{23A09F19-BD0F-41ED-BECE-0AE5FEA09A26}">
      <dsp:nvSpPr>
        <dsp:cNvPr id="0" name=""/>
        <dsp:cNvSpPr/>
      </dsp:nvSpPr>
      <dsp:spPr>
        <a:xfrm>
          <a:off x="0" y="2473108"/>
          <a:ext cx="6051190" cy="1174753"/>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45720" bIns="80010" numCol="1" spcCol="1270" anchor="ctr" anchorCtr="0">
          <a:noAutofit/>
        </a:bodyPr>
        <a:lstStyle/>
        <a:p>
          <a:pPr lvl="0" algn="l" defTabSz="933450">
            <a:lnSpc>
              <a:spcPct val="90000"/>
            </a:lnSpc>
            <a:spcBef>
              <a:spcPct val="0"/>
            </a:spcBef>
            <a:spcAft>
              <a:spcPct val="35000"/>
            </a:spcAft>
          </a:pPr>
          <a:r>
            <a:rPr lang="en-US" sz="2100" kern="1200" spc="-10" baseline="0" dirty="0" smtClean="0"/>
            <a:t>Legal Aid and other agencies can be a valuable resource when dealing with code violations</a:t>
          </a:r>
        </a:p>
      </dsp:txBody>
      <dsp:txXfrm>
        <a:off x="0" y="2473108"/>
        <a:ext cx="6051190" cy="1174753"/>
      </dsp:txXfrm>
    </dsp:sp>
    <dsp:sp modelId="{53396FF0-696D-4313-A981-8549497443A9}">
      <dsp:nvSpPr>
        <dsp:cNvPr id="0" name=""/>
        <dsp:cNvSpPr/>
      </dsp:nvSpPr>
      <dsp:spPr>
        <a:xfrm>
          <a:off x="0" y="3708342"/>
          <a:ext cx="6051190" cy="1174753"/>
        </a:xfrm>
        <a:prstGeom prst="round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spc="-10" baseline="0" dirty="0" smtClean="0"/>
            <a:t>There are a variety of resources  that exist to help code inspectors meet the needs of the clients they serve</a:t>
          </a:r>
        </a:p>
      </dsp:txBody>
      <dsp:txXfrm>
        <a:off x="0" y="3708342"/>
        <a:ext cx="6051190" cy="1174753"/>
      </dsp:txXfrm>
    </dsp:sp>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DE8495-647B-4FB4-8462-E2EA988C7384}">
      <dsp:nvSpPr>
        <dsp:cNvPr id="0" name=""/>
        <dsp:cNvSpPr/>
      </dsp:nvSpPr>
      <dsp:spPr>
        <a:xfrm>
          <a:off x="0" y="142324"/>
          <a:ext cx="8375301" cy="1237315"/>
        </a:xfrm>
        <a:prstGeom prst="roundRect">
          <a:avLst/>
        </a:prstGeom>
        <a:solidFill>
          <a:schemeClr val="accent1">
            <a:hueOff val="0"/>
            <a:satOff val="0"/>
            <a:lumOff val="0"/>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b="1" kern="1200" dirty="0" smtClean="0"/>
            <a:t>Describe</a:t>
          </a:r>
          <a:r>
            <a:rPr lang="en-US" sz="2900" kern="1200" dirty="0" smtClean="0"/>
            <a:t> the importance of a holistic code inspection to identify hazards </a:t>
          </a:r>
        </a:p>
      </dsp:txBody>
      <dsp:txXfrm>
        <a:off x="0" y="142324"/>
        <a:ext cx="8375301" cy="1237315"/>
      </dsp:txXfrm>
    </dsp:sp>
    <dsp:sp modelId="{05BC4800-E584-4622-AA3E-B6B8FC342988}">
      <dsp:nvSpPr>
        <dsp:cNvPr id="0" name=""/>
        <dsp:cNvSpPr/>
      </dsp:nvSpPr>
      <dsp:spPr>
        <a:xfrm>
          <a:off x="0" y="1463159"/>
          <a:ext cx="8375301" cy="1153620"/>
        </a:xfrm>
        <a:prstGeom prst="roundRect">
          <a:avLst/>
        </a:prstGeom>
        <a:solidFill>
          <a:schemeClr val="accent6">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b="1" kern="1200" dirty="0" smtClean="0"/>
            <a:t>Identify</a:t>
          </a:r>
          <a:r>
            <a:rPr lang="en-US" sz="2900" kern="1200" dirty="0" smtClean="0"/>
            <a:t> three types of codes that can be used to address health concerns</a:t>
          </a:r>
        </a:p>
      </dsp:txBody>
      <dsp:txXfrm>
        <a:off x="0" y="1463159"/>
        <a:ext cx="8375301" cy="1153620"/>
      </dsp:txXfrm>
    </dsp:sp>
    <dsp:sp modelId="{AF23FA07-1DDC-41A1-8A57-599CEB39EE2B}">
      <dsp:nvSpPr>
        <dsp:cNvPr id="0" name=""/>
        <dsp:cNvSpPr/>
      </dsp:nvSpPr>
      <dsp:spPr>
        <a:xfrm>
          <a:off x="0" y="2700299"/>
          <a:ext cx="8375301" cy="1153620"/>
        </a:xfrm>
        <a:prstGeom prst="roundRect">
          <a:avLst/>
        </a:prstGeom>
        <a:solidFill>
          <a:schemeClr val="tx1">
            <a:lumMod val="90000"/>
            <a:lumOff val="10000"/>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b="1" kern="1200" dirty="0" smtClean="0"/>
            <a:t>Explain </a:t>
          </a:r>
          <a:r>
            <a:rPr lang="en-US" sz="2900" kern="1200" dirty="0" smtClean="0"/>
            <a:t>the legal aid referral process and how to refer clients to other agencies for assistance and resources</a:t>
          </a:r>
        </a:p>
      </dsp:txBody>
      <dsp:txXfrm>
        <a:off x="0" y="2700299"/>
        <a:ext cx="8375301" cy="115362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41B8FF7-03DA-4927-AA02-392818999AAA}">
      <dsp:nvSpPr>
        <dsp:cNvPr id="0" name=""/>
        <dsp:cNvSpPr/>
      </dsp:nvSpPr>
      <dsp:spPr>
        <a:xfrm rot="5400000">
          <a:off x="4037417" y="-1104998"/>
          <a:ext cx="1738386" cy="438373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rtl="0">
            <a:lnSpc>
              <a:spcPct val="90000"/>
            </a:lnSpc>
            <a:spcBef>
              <a:spcPct val="0"/>
            </a:spcBef>
            <a:spcAft>
              <a:spcPct val="15000"/>
            </a:spcAft>
            <a:buChar char="••"/>
          </a:pPr>
          <a:r>
            <a:rPr lang="en-US" sz="2800" kern="1200" dirty="0" smtClean="0"/>
            <a:t>Designed,</a:t>
          </a:r>
          <a:endParaRPr lang="en-US" sz="2800" kern="1200" dirty="0"/>
        </a:p>
        <a:p>
          <a:pPr marL="285750" lvl="1" indent="-285750" algn="l" defTabSz="1244600" rtl="0">
            <a:lnSpc>
              <a:spcPct val="90000"/>
            </a:lnSpc>
            <a:spcBef>
              <a:spcPct val="0"/>
            </a:spcBef>
            <a:spcAft>
              <a:spcPct val="15000"/>
            </a:spcAft>
            <a:buChar char="••"/>
          </a:pPr>
          <a:r>
            <a:rPr lang="en-US" sz="2800" kern="1200" dirty="0" smtClean="0"/>
            <a:t>Constructed,</a:t>
          </a:r>
          <a:endParaRPr lang="en-US" sz="2800" kern="1200" dirty="0"/>
        </a:p>
        <a:p>
          <a:pPr marL="285750" lvl="1" indent="-285750" algn="l" defTabSz="1244600" rtl="0">
            <a:lnSpc>
              <a:spcPct val="90000"/>
            </a:lnSpc>
            <a:spcBef>
              <a:spcPct val="0"/>
            </a:spcBef>
            <a:spcAft>
              <a:spcPct val="15000"/>
            </a:spcAft>
            <a:buChar char="••"/>
          </a:pPr>
          <a:r>
            <a:rPr lang="en-US" sz="2800" kern="1200" dirty="0" smtClean="0"/>
            <a:t>Maintained, and</a:t>
          </a:r>
          <a:endParaRPr lang="en-US" sz="2800" kern="1200" dirty="0"/>
        </a:p>
        <a:p>
          <a:pPr marL="285750" lvl="1" indent="-285750" algn="l" defTabSz="1244600" rtl="0">
            <a:lnSpc>
              <a:spcPct val="90000"/>
            </a:lnSpc>
            <a:spcBef>
              <a:spcPct val="0"/>
            </a:spcBef>
            <a:spcAft>
              <a:spcPct val="15000"/>
            </a:spcAft>
            <a:buChar char="••"/>
          </a:pPr>
          <a:r>
            <a:rPr lang="en-US" sz="2800" kern="1200" dirty="0" smtClean="0"/>
            <a:t>Rehabilitated </a:t>
          </a:r>
          <a:endParaRPr lang="en-US" sz="2800" kern="1200" dirty="0"/>
        </a:p>
      </dsp:txBody>
      <dsp:txXfrm rot="5400000">
        <a:off x="4037417" y="-1104998"/>
        <a:ext cx="1738386" cy="4383731"/>
      </dsp:txXfrm>
    </dsp:sp>
    <dsp:sp modelId="{6522CCF6-1B2F-4DEA-B606-5D5D1E2AEE2C}">
      <dsp:nvSpPr>
        <dsp:cNvPr id="0" name=""/>
        <dsp:cNvSpPr/>
      </dsp:nvSpPr>
      <dsp:spPr>
        <a:xfrm>
          <a:off x="683" y="375"/>
          <a:ext cx="2714061" cy="21729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728" tIns="53340" rIns="109728" bIns="53340" numCol="1" spcCol="1270" anchor="ctr" anchorCtr="0">
          <a:noAutofit/>
        </a:bodyPr>
        <a:lstStyle/>
        <a:p>
          <a:pPr lvl="0" algn="ctr" defTabSz="1244600" rtl="0">
            <a:lnSpc>
              <a:spcPct val="90000"/>
            </a:lnSpc>
            <a:spcBef>
              <a:spcPct val="0"/>
            </a:spcBef>
            <a:spcAft>
              <a:spcPct val="35000"/>
            </a:spcAft>
          </a:pPr>
          <a:r>
            <a:rPr lang="en-US" sz="2800" kern="1200" dirty="0" smtClean="0"/>
            <a:t>Healthy Housing is: </a:t>
          </a:r>
          <a:endParaRPr lang="en-US" sz="2800" kern="1200" dirty="0"/>
        </a:p>
      </dsp:txBody>
      <dsp:txXfrm>
        <a:off x="683" y="375"/>
        <a:ext cx="2714061" cy="2172983"/>
      </dsp:txXfrm>
    </dsp:sp>
    <dsp:sp modelId="{0E1A0B85-50FF-4974-AC0F-2EEDB9ED9A7F}">
      <dsp:nvSpPr>
        <dsp:cNvPr id="0" name=""/>
        <dsp:cNvSpPr/>
      </dsp:nvSpPr>
      <dsp:spPr>
        <a:xfrm>
          <a:off x="683" y="2282008"/>
          <a:ext cx="7092232" cy="14323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smtClean="0"/>
            <a:t>In a manner that is conducive to good occupant health, safety and sense of well-being.</a:t>
          </a:r>
          <a:endParaRPr lang="en-US" sz="2800" kern="1200" dirty="0"/>
        </a:p>
      </dsp:txBody>
      <dsp:txXfrm>
        <a:off x="683" y="2282008"/>
        <a:ext cx="7092232" cy="143236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703E43B-9D4E-4460-BA90-52B73247C3D2}">
      <dsp:nvSpPr>
        <dsp:cNvPr id="0" name=""/>
        <dsp:cNvSpPr/>
      </dsp:nvSpPr>
      <dsp:spPr>
        <a:xfrm>
          <a:off x="0" y="895128"/>
          <a:ext cx="3079577" cy="3302010"/>
        </a:xfrm>
        <a:prstGeom prst="ellipse">
          <a:avLst/>
        </a:prstGeom>
        <a:solidFill>
          <a:srgbClr val="EFDF11"/>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b="1" kern="1200" dirty="0" smtClean="0">
              <a:latin typeface="+mn-lt"/>
            </a:rPr>
            <a:t>HEALTH</a:t>
          </a:r>
          <a:endParaRPr lang="en-US" sz="2800" b="1" kern="1200" dirty="0">
            <a:latin typeface="+mn-lt"/>
          </a:endParaRPr>
        </a:p>
        <a:p>
          <a:pPr marL="228600" lvl="1" indent="-228600" algn="l" defTabSz="889000">
            <a:lnSpc>
              <a:spcPct val="90000"/>
            </a:lnSpc>
            <a:spcBef>
              <a:spcPct val="0"/>
            </a:spcBef>
            <a:spcAft>
              <a:spcPct val="15000"/>
            </a:spcAft>
            <a:buChar char="••"/>
          </a:pPr>
          <a:r>
            <a:rPr lang="en-US" sz="2000" b="1" kern="1200" dirty="0" smtClean="0">
              <a:latin typeface="+mn-lt"/>
            </a:rPr>
            <a:t>Primary Prevention</a:t>
          </a:r>
          <a:endParaRPr lang="en-US" sz="2000" kern="1200" dirty="0">
            <a:latin typeface="+mn-lt"/>
          </a:endParaRPr>
        </a:p>
        <a:p>
          <a:pPr marL="228600" lvl="1" indent="-228600" algn="l" defTabSz="889000">
            <a:lnSpc>
              <a:spcPct val="90000"/>
            </a:lnSpc>
            <a:spcBef>
              <a:spcPct val="0"/>
            </a:spcBef>
            <a:spcAft>
              <a:spcPct val="15000"/>
            </a:spcAft>
            <a:buChar char="••"/>
          </a:pPr>
          <a:r>
            <a:rPr lang="en-US" sz="2000" b="1" kern="1200" dirty="0" smtClean="0">
              <a:latin typeface="+mn-lt"/>
            </a:rPr>
            <a:t>Secondary Prevention</a:t>
          </a:r>
          <a:endParaRPr lang="en-US" sz="2000" b="1" kern="1200" dirty="0">
            <a:latin typeface="+mn-lt"/>
          </a:endParaRPr>
        </a:p>
        <a:p>
          <a:pPr marL="228600" lvl="1" indent="-228600" algn="l" defTabSz="889000">
            <a:lnSpc>
              <a:spcPct val="90000"/>
            </a:lnSpc>
            <a:spcBef>
              <a:spcPct val="0"/>
            </a:spcBef>
            <a:spcAft>
              <a:spcPct val="15000"/>
            </a:spcAft>
            <a:buChar char="••"/>
          </a:pPr>
          <a:r>
            <a:rPr lang="en-US" sz="2000" b="1" kern="1200" dirty="0" smtClean="0">
              <a:latin typeface="+mn-lt"/>
            </a:rPr>
            <a:t>Epidemiologic  Triangle</a:t>
          </a:r>
          <a:endParaRPr lang="en-US" sz="2000" b="1" kern="1200" dirty="0">
            <a:latin typeface="+mn-lt"/>
          </a:endParaRPr>
        </a:p>
        <a:p>
          <a:pPr marL="228600" lvl="1" indent="-228600" algn="l" defTabSz="889000">
            <a:lnSpc>
              <a:spcPct val="90000"/>
            </a:lnSpc>
            <a:spcBef>
              <a:spcPct val="0"/>
            </a:spcBef>
            <a:spcAft>
              <a:spcPct val="15000"/>
            </a:spcAft>
            <a:buChar char="••"/>
          </a:pPr>
          <a:endParaRPr lang="en-US" sz="2000" b="1" kern="1200" dirty="0">
            <a:latin typeface="+mn-lt"/>
          </a:endParaRPr>
        </a:p>
      </dsp:txBody>
      <dsp:txXfrm>
        <a:off x="430031" y="1284506"/>
        <a:ext cx="1775612" cy="2523254"/>
      </dsp:txXfrm>
    </dsp:sp>
    <dsp:sp modelId="{9EF30170-4D5F-43D2-8C54-D3FC2FBC84BF}">
      <dsp:nvSpPr>
        <dsp:cNvPr id="0" name=""/>
        <dsp:cNvSpPr/>
      </dsp:nvSpPr>
      <dsp:spPr>
        <a:xfrm>
          <a:off x="2238337" y="811760"/>
          <a:ext cx="3198186" cy="3468745"/>
        </a:xfrm>
        <a:prstGeom prst="ellipse">
          <a:avLst/>
        </a:prstGeom>
        <a:solidFill>
          <a:schemeClr val="accent1">
            <a:alpha val="5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0" rIns="0" bIns="0" numCol="1" spcCol="1270" anchor="ctr" anchorCtr="0">
          <a:noAutofit/>
        </a:bodyPr>
        <a:lstStyle/>
        <a:p>
          <a:pPr lvl="0" algn="ctr" defTabSz="1244600">
            <a:lnSpc>
              <a:spcPct val="90000"/>
            </a:lnSpc>
            <a:spcBef>
              <a:spcPct val="0"/>
            </a:spcBef>
            <a:spcAft>
              <a:spcPct val="35000"/>
            </a:spcAft>
          </a:pPr>
          <a:r>
            <a:rPr lang="en-US" sz="2800" b="1" kern="1200" dirty="0" smtClean="0">
              <a:latin typeface="+mn-lt"/>
            </a:rPr>
            <a:t>HOUSING</a:t>
          </a:r>
          <a:endParaRPr lang="en-US" sz="2800" b="1" kern="1200" dirty="0">
            <a:latin typeface="+mn-lt"/>
          </a:endParaRPr>
        </a:p>
        <a:p>
          <a:pPr marL="228600" lvl="1" indent="-228600" algn="l" defTabSz="889000">
            <a:lnSpc>
              <a:spcPct val="90000"/>
            </a:lnSpc>
            <a:spcBef>
              <a:spcPct val="0"/>
            </a:spcBef>
            <a:spcAft>
              <a:spcPct val="15000"/>
            </a:spcAft>
            <a:buChar char="••"/>
          </a:pPr>
          <a:r>
            <a:rPr lang="en-US" sz="2000" b="1" kern="1200" dirty="0" smtClean="0">
              <a:latin typeface="+mn-lt"/>
            </a:rPr>
            <a:t>Well constructed</a:t>
          </a:r>
          <a:endParaRPr lang="en-US" sz="2000" b="1" kern="1200" dirty="0">
            <a:latin typeface="+mn-lt"/>
          </a:endParaRPr>
        </a:p>
        <a:p>
          <a:pPr marL="228600" lvl="1" indent="-228600" algn="l" defTabSz="889000">
            <a:lnSpc>
              <a:spcPct val="90000"/>
            </a:lnSpc>
            <a:spcBef>
              <a:spcPct val="0"/>
            </a:spcBef>
            <a:spcAft>
              <a:spcPct val="15000"/>
            </a:spcAft>
            <a:buChar char="••"/>
          </a:pPr>
          <a:r>
            <a:rPr lang="en-US" sz="2000" b="1" kern="1200" dirty="0" smtClean="0">
              <a:latin typeface="+mn-lt"/>
            </a:rPr>
            <a:t>Well maintained</a:t>
          </a:r>
          <a:endParaRPr lang="en-US" sz="2000" b="1" kern="1200" dirty="0">
            <a:latin typeface="+mn-lt"/>
          </a:endParaRPr>
        </a:p>
        <a:p>
          <a:pPr marL="228600" lvl="1" indent="-228600" algn="l" defTabSz="889000">
            <a:lnSpc>
              <a:spcPct val="90000"/>
            </a:lnSpc>
            <a:spcBef>
              <a:spcPct val="0"/>
            </a:spcBef>
            <a:spcAft>
              <a:spcPct val="15000"/>
            </a:spcAft>
            <a:buChar char="••"/>
          </a:pPr>
          <a:r>
            <a:rPr lang="en-US" sz="2000" b="1" kern="1200" dirty="0" smtClean="0">
              <a:latin typeface="+mn-lt"/>
            </a:rPr>
            <a:t>Comfortable</a:t>
          </a:r>
          <a:endParaRPr lang="en-US" sz="2000" b="1" kern="1200" dirty="0">
            <a:latin typeface="+mn-lt"/>
          </a:endParaRPr>
        </a:p>
        <a:p>
          <a:pPr marL="228600" lvl="1" indent="-228600" algn="l" defTabSz="889000">
            <a:lnSpc>
              <a:spcPct val="90000"/>
            </a:lnSpc>
            <a:spcBef>
              <a:spcPct val="0"/>
            </a:spcBef>
            <a:spcAft>
              <a:spcPct val="15000"/>
            </a:spcAft>
            <a:buChar char="••"/>
          </a:pPr>
          <a:r>
            <a:rPr lang="en-US" sz="2000" b="1" kern="1200" dirty="0" smtClean="0">
              <a:latin typeface="+mn-lt"/>
            </a:rPr>
            <a:t>Affordable</a:t>
          </a:r>
          <a:endParaRPr lang="en-US" sz="2000" b="1" kern="1200" dirty="0">
            <a:latin typeface="+mn-lt"/>
          </a:endParaRPr>
        </a:p>
        <a:p>
          <a:pPr marL="228600" lvl="1" indent="-228600" algn="l" defTabSz="889000">
            <a:lnSpc>
              <a:spcPct val="90000"/>
            </a:lnSpc>
            <a:spcBef>
              <a:spcPct val="0"/>
            </a:spcBef>
            <a:spcAft>
              <a:spcPct val="15000"/>
            </a:spcAft>
            <a:buChar char="••"/>
          </a:pPr>
          <a:r>
            <a:rPr lang="en-US" sz="2000" b="1" kern="1200" dirty="0" smtClean="0">
              <a:latin typeface="+mn-lt"/>
            </a:rPr>
            <a:t>Clean</a:t>
          </a:r>
          <a:endParaRPr lang="en-US" sz="2000" b="1" kern="1200" dirty="0">
            <a:latin typeface="+mn-lt"/>
          </a:endParaRPr>
        </a:p>
        <a:p>
          <a:pPr marL="228600" lvl="1" indent="-228600" algn="l" defTabSz="889000">
            <a:lnSpc>
              <a:spcPct val="90000"/>
            </a:lnSpc>
            <a:spcBef>
              <a:spcPct val="0"/>
            </a:spcBef>
            <a:spcAft>
              <a:spcPct val="15000"/>
            </a:spcAft>
            <a:buChar char="••"/>
          </a:pPr>
          <a:r>
            <a:rPr lang="en-US" sz="2000" b="1" kern="1200" dirty="0" smtClean="0">
              <a:latin typeface="+mn-lt"/>
            </a:rPr>
            <a:t>Sanitary</a:t>
          </a:r>
          <a:endParaRPr lang="en-US" sz="2000" b="1" kern="1200" dirty="0">
            <a:latin typeface="+mn-lt"/>
          </a:endParaRPr>
        </a:p>
      </dsp:txBody>
      <dsp:txXfrm>
        <a:off x="3145931" y="1220800"/>
        <a:ext cx="1843999" cy="2650665"/>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A28384E-AD12-4EAC-8A65-BEC367BEF025}">
      <dsp:nvSpPr>
        <dsp:cNvPr id="0" name=""/>
        <dsp:cNvSpPr/>
      </dsp:nvSpPr>
      <dsp:spPr>
        <a:xfrm>
          <a:off x="0" y="450233"/>
          <a:ext cx="6358686" cy="1000731"/>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b="1" kern="1200" dirty="0" smtClean="0"/>
            <a:t>Integrated approach that considers:</a:t>
          </a:r>
          <a:endParaRPr lang="en-US" sz="3100" b="1" kern="1200" dirty="0"/>
        </a:p>
      </dsp:txBody>
      <dsp:txXfrm>
        <a:off x="0" y="450233"/>
        <a:ext cx="6358686" cy="1000731"/>
      </dsp:txXfrm>
    </dsp:sp>
    <dsp:sp modelId="{4CD08F67-20A9-4D0D-BDD0-F4E2EADE3D03}">
      <dsp:nvSpPr>
        <dsp:cNvPr id="0" name=""/>
        <dsp:cNvSpPr/>
      </dsp:nvSpPr>
      <dsp:spPr>
        <a:xfrm>
          <a:off x="570374" y="1540244"/>
          <a:ext cx="5217937" cy="743535"/>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People living in the home</a:t>
          </a:r>
          <a:endParaRPr lang="en-US" sz="3100" b="1" kern="1200" dirty="0"/>
        </a:p>
      </dsp:txBody>
      <dsp:txXfrm>
        <a:off x="570374" y="1540244"/>
        <a:ext cx="5217937" cy="743535"/>
      </dsp:txXfrm>
    </dsp:sp>
    <dsp:sp modelId="{65017DD5-5D09-46B5-9540-9B2FCD01DE3F}">
      <dsp:nvSpPr>
        <dsp:cNvPr id="0" name=""/>
        <dsp:cNvSpPr/>
      </dsp:nvSpPr>
      <dsp:spPr>
        <a:xfrm>
          <a:off x="561313" y="2373059"/>
          <a:ext cx="5236059" cy="743535"/>
        </a:xfrm>
        <a:prstGeom prst="roundRect">
          <a:avLst/>
        </a:prstGeom>
        <a:solidFill>
          <a:schemeClr val="accent1">
            <a:shade val="80000"/>
            <a:hueOff val="546824"/>
            <a:satOff val="-47567"/>
            <a:lumOff val="259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The structure</a:t>
          </a:r>
        </a:p>
      </dsp:txBody>
      <dsp:txXfrm>
        <a:off x="561313" y="2373059"/>
        <a:ext cx="5236059" cy="743535"/>
      </dsp:txXfrm>
    </dsp:sp>
    <dsp:sp modelId="{096C280A-DC61-4164-8B12-E8722A938A75}">
      <dsp:nvSpPr>
        <dsp:cNvPr id="0" name=""/>
        <dsp:cNvSpPr/>
      </dsp:nvSpPr>
      <dsp:spPr>
        <a:xfrm>
          <a:off x="552251" y="3205874"/>
          <a:ext cx="5254182" cy="743535"/>
        </a:xfrm>
        <a:prstGeom prst="roundRect">
          <a:avLst/>
        </a:prstGeom>
        <a:solidFill>
          <a:schemeClr val="accent1">
            <a:shade val="80000"/>
            <a:hueOff val="820236"/>
            <a:satOff val="-71350"/>
            <a:lumOff val="389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Potential health hazards</a:t>
          </a:r>
        </a:p>
      </dsp:txBody>
      <dsp:txXfrm>
        <a:off x="552251" y="3205874"/>
        <a:ext cx="5254182" cy="743535"/>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68A540B-000D-4FFE-A056-4FD2A093C18C}">
      <dsp:nvSpPr>
        <dsp:cNvPr id="0" name=""/>
        <dsp:cNvSpPr/>
      </dsp:nvSpPr>
      <dsp:spPr>
        <a:xfrm>
          <a:off x="0" y="0"/>
          <a:ext cx="7899436" cy="36426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t" anchorCtr="0">
          <a:noAutofit/>
        </a:bodyPr>
        <a:lstStyle/>
        <a:p>
          <a:pPr lvl="0" algn="l" defTabSz="1822450">
            <a:lnSpc>
              <a:spcPct val="90000"/>
            </a:lnSpc>
            <a:spcBef>
              <a:spcPct val="0"/>
            </a:spcBef>
            <a:spcAft>
              <a:spcPct val="35000"/>
            </a:spcAft>
          </a:pPr>
          <a:r>
            <a:rPr lang="en-US" sz="4100" b="1" kern="1200" dirty="0" smtClean="0"/>
            <a:t>Conducted:</a:t>
          </a:r>
          <a:endParaRPr lang="en-US" sz="4100" b="1" kern="1200" dirty="0"/>
        </a:p>
        <a:p>
          <a:pPr marL="285750" lvl="1" indent="-285750" algn="l" defTabSz="1422400">
            <a:lnSpc>
              <a:spcPct val="90000"/>
            </a:lnSpc>
            <a:spcBef>
              <a:spcPct val="0"/>
            </a:spcBef>
            <a:spcAft>
              <a:spcPct val="15000"/>
            </a:spcAft>
            <a:buChar char="••"/>
          </a:pPr>
          <a:r>
            <a:rPr lang="en-US" sz="3200" kern="1200" dirty="0" smtClean="0"/>
            <a:t>Every two years since the 1980s</a:t>
          </a:r>
        </a:p>
        <a:p>
          <a:pPr marL="285750" lvl="1" indent="-285750" algn="l" defTabSz="1422400">
            <a:lnSpc>
              <a:spcPct val="90000"/>
            </a:lnSpc>
            <a:spcBef>
              <a:spcPct val="0"/>
            </a:spcBef>
            <a:spcAft>
              <a:spcPct val="15000"/>
            </a:spcAft>
            <a:buChar char="••"/>
          </a:pPr>
          <a:r>
            <a:rPr lang="en-US" sz="3200" kern="1200" dirty="0" smtClean="0"/>
            <a:t>Periodically for 46 Metropolitan Statistical Areas (MSA)</a:t>
          </a:r>
        </a:p>
        <a:p>
          <a:pPr marL="285750" lvl="1" indent="-285750" algn="l" defTabSz="1422400">
            <a:lnSpc>
              <a:spcPct val="90000"/>
            </a:lnSpc>
            <a:spcBef>
              <a:spcPct val="0"/>
            </a:spcBef>
            <a:spcAft>
              <a:spcPct val="15000"/>
            </a:spcAft>
            <a:buChar char="••"/>
          </a:pPr>
          <a:r>
            <a:rPr lang="en-US" sz="3200" kern="1200" dirty="0" smtClean="0"/>
            <a:t>Consistent set of homes</a:t>
          </a:r>
        </a:p>
        <a:p>
          <a:pPr marL="285750" lvl="1" indent="-285750" algn="l" defTabSz="1422400">
            <a:lnSpc>
              <a:spcPct val="90000"/>
            </a:lnSpc>
            <a:spcBef>
              <a:spcPct val="0"/>
            </a:spcBef>
            <a:spcAft>
              <a:spcPct val="15000"/>
            </a:spcAft>
            <a:buChar char="••"/>
          </a:pPr>
          <a:r>
            <a:rPr lang="en-US" sz="3200" kern="1200" dirty="0" smtClean="0"/>
            <a:t>Phone survey since 1997</a:t>
          </a:r>
        </a:p>
      </dsp:txBody>
      <dsp:txXfrm>
        <a:off x="1944150" y="0"/>
        <a:ext cx="5955285" cy="3642632"/>
      </dsp:txXfrm>
    </dsp:sp>
    <dsp:sp modelId="{56B6C675-B2BD-44A0-89DB-8A35ACCDF099}">
      <dsp:nvSpPr>
        <dsp:cNvPr id="0" name=""/>
        <dsp:cNvSpPr/>
      </dsp:nvSpPr>
      <dsp:spPr>
        <a:xfrm flipV="1">
          <a:off x="234175" y="161747"/>
          <a:ext cx="1579887" cy="667942"/>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42446F-B414-4DD1-9D89-12EC86CBD0D6}">
      <dsp:nvSpPr>
        <dsp:cNvPr id="0" name=""/>
        <dsp:cNvSpPr/>
      </dsp:nvSpPr>
      <dsp:spPr>
        <a:xfrm>
          <a:off x="0" y="475412"/>
          <a:ext cx="5812971" cy="504000"/>
        </a:xfrm>
        <a:prstGeom prst="rect">
          <a:avLst/>
        </a:prstGeom>
        <a:solidFill>
          <a:schemeClr val="lt1">
            <a:hueOff val="0"/>
            <a:satOff val="0"/>
            <a:lumOff val="0"/>
            <a:alpha val="8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5669FE-288B-4FBE-A416-139A0B2EE0D0}">
      <dsp:nvSpPr>
        <dsp:cNvPr id="0" name=""/>
        <dsp:cNvSpPr/>
      </dsp:nvSpPr>
      <dsp:spPr>
        <a:xfrm>
          <a:off x="290648" y="180212"/>
          <a:ext cx="4720498" cy="590400"/>
        </a:xfrm>
        <a:prstGeom prst="roundRect">
          <a:avLst/>
        </a:prstGeom>
        <a:solidFill>
          <a:schemeClr val="accent1">
            <a:hueOff val="0"/>
            <a:satOff val="0"/>
            <a:lumOff val="0"/>
            <a:alpha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802" tIns="0" rIns="153802" bIns="0" numCol="1" spcCol="1270" anchor="ctr" anchorCtr="0">
          <a:noAutofit/>
        </a:bodyPr>
        <a:lstStyle/>
        <a:p>
          <a:pPr lvl="0" algn="l" defTabSz="1244600" rtl="0">
            <a:lnSpc>
              <a:spcPct val="90000"/>
            </a:lnSpc>
            <a:spcBef>
              <a:spcPct val="0"/>
            </a:spcBef>
            <a:spcAft>
              <a:spcPct val="35000"/>
            </a:spcAft>
          </a:pPr>
          <a:r>
            <a:rPr lang="en-US" sz="2800" b="1" kern="1200" dirty="0" smtClean="0"/>
            <a:t>Don’t dry dust or dry sweep</a:t>
          </a:r>
          <a:endParaRPr lang="en-US" sz="2800" b="1" kern="1200" dirty="0"/>
        </a:p>
      </dsp:txBody>
      <dsp:txXfrm>
        <a:off x="290648" y="180212"/>
        <a:ext cx="4720498" cy="590400"/>
      </dsp:txXfrm>
    </dsp:sp>
    <dsp:sp modelId="{CE6746BC-CABB-4D57-A362-29545E989E6F}">
      <dsp:nvSpPr>
        <dsp:cNvPr id="0" name=""/>
        <dsp:cNvSpPr/>
      </dsp:nvSpPr>
      <dsp:spPr>
        <a:xfrm>
          <a:off x="0" y="1382612"/>
          <a:ext cx="5812971" cy="1165500"/>
        </a:xfrm>
        <a:prstGeom prst="rect">
          <a:avLst/>
        </a:prstGeom>
        <a:solidFill>
          <a:schemeClr val="lt1">
            <a:hueOff val="0"/>
            <a:satOff val="0"/>
            <a:lumOff val="0"/>
            <a:alpha val="8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1151" tIns="416560" rIns="451151" bIns="142240" numCol="1" spcCol="1270" anchor="t" anchorCtr="0">
          <a:noAutofit/>
        </a:bodyPr>
        <a:lstStyle/>
        <a:p>
          <a:pPr marL="228600" lvl="1" indent="-228600" algn="l" defTabSz="889000" rtl="0">
            <a:lnSpc>
              <a:spcPct val="90000"/>
            </a:lnSpc>
            <a:spcBef>
              <a:spcPct val="0"/>
            </a:spcBef>
            <a:spcAft>
              <a:spcPct val="15000"/>
            </a:spcAft>
            <a:buChar char="••"/>
          </a:pPr>
          <a:r>
            <a:rPr lang="en-US" sz="2000" b="1" kern="1200" dirty="0" smtClean="0">
              <a:solidFill>
                <a:schemeClr val="tx2"/>
              </a:solidFill>
            </a:rPr>
            <a:t>Low-emission vacuum with beater bar</a:t>
          </a:r>
          <a:endParaRPr lang="en-US" sz="2000" b="1" kern="1200" dirty="0">
            <a:solidFill>
              <a:schemeClr val="tx2"/>
            </a:solidFill>
          </a:endParaRPr>
        </a:p>
        <a:p>
          <a:pPr marL="228600" lvl="1" indent="-228600" algn="l" defTabSz="889000" rtl="0">
            <a:lnSpc>
              <a:spcPct val="90000"/>
            </a:lnSpc>
            <a:spcBef>
              <a:spcPct val="0"/>
            </a:spcBef>
            <a:spcAft>
              <a:spcPct val="15000"/>
            </a:spcAft>
            <a:buChar char="••"/>
          </a:pPr>
          <a:r>
            <a:rPr lang="en-US" sz="2000" b="1" kern="1200" dirty="0" smtClean="0">
              <a:solidFill>
                <a:schemeClr val="tx2"/>
              </a:solidFill>
            </a:rPr>
            <a:t>Very slowly (or use vacuum with dirt finder) </a:t>
          </a:r>
          <a:endParaRPr lang="en-US" sz="2000" b="1" kern="1200" dirty="0">
            <a:solidFill>
              <a:schemeClr val="tx2"/>
            </a:solidFill>
          </a:endParaRPr>
        </a:p>
      </dsp:txBody>
      <dsp:txXfrm>
        <a:off x="0" y="1382612"/>
        <a:ext cx="5812971" cy="1165500"/>
      </dsp:txXfrm>
    </dsp:sp>
    <dsp:sp modelId="{F1ED5DCF-28C9-4974-9FDB-64DDFC549CD3}">
      <dsp:nvSpPr>
        <dsp:cNvPr id="0" name=""/>
        <dsp:cNvSpPr/>
      </dsp:nvSpPr>
      <dsp:spPr>
        <a:xfrm>
          <a:off x="290648" y="1087412"/>
          <a:ext cx="4720498" cy="590400"/>
        </a:xfrm>
        <a:prstGeom prst="roundRect">
          <a:avLst/>
        </a:prstGeom>
        <a:solidFill>
          <a:schemeClr val="accent1">
            <a:hueOff val="0"/>
            <a:satOff val="0"/>
            <a:lumOff val="0"/>
            <a:alpha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802" tIns="0" rIns="153802" bIns="0" numCol="1" spcCol="1270" anchor="ctr" anchorCtr="0">
          <a:noAutofit/>
        </a:bodyPr>
        <a:lstStyle/>
        <a:p>
          <a:pPr lvl="0" algn="l" defTabSz="1244600" rtl="0">
            <a:lnSpc>
              <a:spcPct val="90000"/>
            </a:lnSpc>
            <a:spcBef>
              <a:spcPct val="0"/>
            </a:spcBef>
            <a:spcAft>
              <a:spcPct val="35000"/>
            </a:spcAft>
          </a:pPr>
          <a:r>
            <a:rPr lang="en-US" sz="2800" b="1" kern="1200" dirty="0" smtClean="0"/>
            <a:t>Vacuuming:</a:t>
          </a:r>
          <a:endParaRPr lang="en-US" sz="2800" b="1" kern="1200" dirty="0"/>
        </a:p>
      </dsp:txBody>
      <dsp:txXfrm>
        <a:off x="290648" y="1087412"/>
        <a:ext cx="4720498" cy="590400"/>
      </dsp:txXfrm>
    </dsp:sp>
    <dsp:sp modelId="{32D46980-01FF-43E7-9778-6E8C6BAC93FC}">
      <dsp:nvSpPr>
        <dsp:cNvPr id="0" name=""/>
        <dsp:cNvSpPr/>
      </dsp:nvSpPr>
      <dsp:spPr>
        <a:xfrm>
          <a:off x="0" y="2951312"/>
          <a:ext cx="5812971" cy="1165500"/>
        </a:xfrm>
        <a:prstGeom prst="rect">
          <a:avLst/>
        </a:prstGeom>
        <a:solidFill>
          <a:schemeClr val="lt1">
            <a:hueOff val="0"/>
            <a:satOff val="0"/>
            <a:lumOff val="0"/>
            <a:alpha val="8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1151" tIns="416560" rIns="451151" bIns="142240" numCol="1" spcCol="1270" anchor="t" anchorCtr="0">
          <a:noAutofit/>
        </a:bodyPr>
        <a:lstStyle/>
        <a:p>
          <a:pPr marL="228600" lvl="1" indent="-228600" algn="l" defTabSz="889000" rtl="0">
            <a:lnSpc>
              <a:spcPct val="90000"/>
            </a:lnSpc>
            <a:spcBef>
              <a:spcPct val="0"/>
            </a:spcBef>
            <a:spcAft>
              <a:spcPct val="15000"/>
            </a:spcAft>
            <a:buChar char="••"/>
          </a:pPr>
          <a:r>
            <a:rPr lang="en-US" sz="2000" b="1" kern="1200" dirty="0" smtClean="0">
              <a:solidFill>
                <a:schemeClr val="tx2"/>
              </a:solidFill>
            </a:rPr>
            <a:t>Use “elbow grease”</a:t>
          </a:r>
          <a:endParaRPr lang="en-US" sz="2000" b="1" kern="1200" dirty="0">
            <a:solidFill>
              <a:schemeClr val="tx2"/>
            </a:solidFill>
          </a:endParaRPr>
        </a:p>
        <a:p>
          <a:pPr marL="228600" lvl="1" indent="-228600" algn="l" defTabSz="889000" rtl="0">
            <a:lnSpc>
              <a:spcPct val="90000"/>
            </a:lnSpc>
            <a:spcBef>
              <a:spcPct val="0"/>
            </a:spcBef>
            <a:spcAft>
              <a:spcPct val="15000"/>
            </a:spcAft>
            <a:buChar char="••"/>
          </a:pPr>
          <a:r>
            <a:rPr lang="en-US" sz="2000" b="1" kern="1200" dirty="0" smtClean="0">
              <a:solidFill>
                <a:schemeClr val="tx2"/>
              </a:solidFill>
            </a:rPr>
            <a:t>Frequently change water</a:t>
          </a:r>
          <a:endParaRPr lang="en-US" sz="2000" b="1" kern="1200" dirty="0">
            <a:solidFill>
              <a:schemeClr val="tx2"/>
            </a:solidFill>
          </a:endParaRPr>
        </a:p>
      </dsp:txBody>
      <dsp:txXfrm>
        <a:off x="0" y="2951312"/>
        <a:ext cx="5812971" cy="1165500"/>
      </dsp:txXfrm>
    </dsp:sp>
    <dsp:sp modelId="{0D89FDB2-7ED8-4BE6-98D7-0B96CA0B4CE7}">
      <dsp:nvSpPr>
        <dsp:cNvPr id="0" name=""/>
        <dsp:cNvSpPr/>
      </dsp:nvSpPr>
      <dsp:spPr>
        <a:xfrm>
          <a:off x="290648" y="2656112"/>
          <a:ext cx="4720498" cy="590400"/>
        </a:xfrm>
        <a:prstGeom prst="roundRect">
          <a:avLst/>
        </a:prstGeom>
        <a:solidFill>
          <a:schemeClr val="accent1">
            <a:hueOff val="0"/>
            <a:satOff val="0"/>
            <a:lumOff val="0"/>
            <a:alpha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802" tIns="0" rIns="153802" bIns="0" numCol="1" spcCol="1270" anchor="ctr" anchorCtr="0">
          <a:noAutofit/>
        </a:bodyPr>
        <a:lstStyle/>
        <a:p>
          <a:pPr lvl="0" algn="l" defTabSz="1244600" rtl="0">
            <a:lnSpc>
              <a:spcPct val="90000"/>
            </a:lnSpc>
            <a:spcBef>
              <a:spcPct val="0"/>
            </a:spcBef>
            <a:spcAft>
              <a:spcPct val="35000"/>
            </a:spcAft>
          </a:pPr>
          <a:r>
            <a:rPr lang="en-US" sz="2800" b="1" kern="1200" dirty="0" smtClean="0"/>
            <a:t>Wet cleaning:</a:t>
          </a:r>
          <a:endParaRPr lang="en-US" sz="2800" b="1" kern="1200" dirty="0"/>
        </a:p>
      </dsp:txBody>
      <dsp:txXfrm>
        <a:off x="290648" y="2656112"/>
        <a:ext cx="4720498" cy="590400"/>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77E0B55-B7A8-4B40-9E04-F1095E293392}">
      <dsp:nvSpPr>
        <dsp:cNvPr id="0" name=""/>
        <dsp:cNvSpPr/>
      </dsp:nvSpPr>
      <dsp:spPr>
        <a:xfrm>
          <a:off x="169" y="8508"/>
          <a:ext cx="1676365" cy="79081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rtl="0">
            <a:lnSpc>
              <a:spcPct val="90000"/>
            </a:lnSpc>
            <a:spcBef>
              <a:spcPct val="0"/>
            </a:spcBef>
            <a:spcAft>
              <a:spcPct val="35000"/>
            </a:spcAft>
          </a:pPr>
          <a:r>
            <a:rPr lang="en-US" sz="2800" b="1" kern="1200" dirty="0" smtClean="0"/>
            <a:t>305.1</a:t>
          </a:r>
          <a:endParaRPr lang="en-US" sz="2800" b="1" kern="1200" dirty="0"/>
        </a:p>
      </dsp:txBody>
      <dsp:txXfrm>
        <a:off x="169" y="8508"/>
        <a:ext cx="1676365" cy="790813"/>
      </dsp:txXfrm>
    </dsp:sp>
    <dsp:sp modelId="{6AA714B3-A242-4BB0-B4DB-EE109401BA5B}">
      <dsp:nvSpPr>
        <dsp:cNvPr id="0" name=""/>
        <dsp:cNvSpPr/>
      </dsp:nvSpPr>
      <dsp:spPr>
        <a:xfrm>
          <a:off x="169" y="799322"/>
          <a:ext cx="1676365" cy="18885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smtClean="0"/>
            <a:t>General</a:t>
          </a:r>
          <a:endParaRPr lang="en-US" sz="2400" kern="1200" dirty="0"/>
        </a:p>
      </dsp:txBody>
      <dsp:txXfrm>
        <a:off x="169" y="799322"/>
        <a:ext cx="1676365" cy="1888560"/>
      </dsp:txXfrm>
    </dsp:sp>
    <dsp:sp modelId="{F11F3AB6-A3FF-4438-8495-6707DCC91B99}">
      <dsp:nvSpPr>
        <dsp:cNvPr id="0" name=""/>
        <dsp:cNvSpPr/>
      </dsp:nvSpPr>
      <dsp:spPr>
        <a:xfrm>
          <a:off x="1953319" y="8508"/>
          <a:ext cx="1711240" cy="79081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rtl="0">
            <a:lnSpc>
              <a:spcPct val="90000"/>
            </a:lnSpc>
            <a:spcBef>
              <a:spcPct val="0"/>
            </a:spcBef>
            <a:spcAft>
              <a:spcPct val="35000"/>
            </a:spcAft>
          </a:pPr>
          <a:r>
            <a:rPr lang="en-US" sz="2800" b="1" kern="1200" dirty="0" smtClean="0"/>
            <a:t>302.1</a:t>
          </a:r>
          <a:endParaRPr lang="en-US" sz="2800" b="1" kern="1200" dirty="0"/>
        </a:p>
      </dsp:txBody>
      <dsp:txXfrm>
        <a:off x="1953319" y="8508"/>
        <a:ext cx="1711240" cy="790813"/>
      </dsp:txXfrm>
    </dsp:sp>
    <dsp:sp modelId="{B538AE98-70B3-4E5B-A04E-BDEC73A9874C}">
      <dsp:nvSpPr>
        <dsp:cNvPr id="0" name=""/>
        <dsp:cNvSpPr/>
      </dsp:nvSpPr>
      <dsp:spPr>
        <a:xfrm>
          <a:off x="1953319" y="799322"/>
          <a:ext cx="1711240" cy="18885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45720"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smtClean="0"/>
            <a:t>Sanitation</a:t>
          </a:r>
          <a:endParaRPr lang="en-US" sz="2400" kern="1200" dirty="0"/>
        </a:p>
      </dsp:txBody>
      <dsp:txXfrm>
        <a:off x="1953319" y="799322"/>
        <a:ext cx="1711240" cy="1888560"/>
      </dsp:txXfrm>
    </dsp:sp>
    <dsp:sp modelId="{B353A874-235C-4F5D-9BF7-1E80DB73A046}">
      <dsp:nvSpPr>
        <dsp:cNvPr id="0" name=""/>
        <dsp:cNvSpPr/>
      </dsp:nvSpPr>
      <dsp:spPr>
        <a:xfrm>
          <a:off x="3941345" y="8508"/>
          <a:ext cx="2334935" cy="79081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rtl="0">
            <a:lnSpc>
              <a:spcPct val="90000"/>
            </a:lnSpc>
            <a:spcBef>
              <a:spcPct val="0"/>
            </a:spcBef>
            <a:spcAft>
              <a:spcPct val="35000"/>
            </a:spcAft>
          </a:pPr>
          <a:r>
            <a:rPr lang="en-US" sz="2800" b="1" kern="1200" dirty="0" smtClean="0"/>
            <a:t>307.1</a:t>
          </a:r>
          <a:endParaRPr lang="en-US" sz="2800" b="1" kern="1200" dirty="0"/>
        </a:p>
      </dsp:txBody>
      <dsp:txXfrm>
        <a:off x="3941345" y="8508"/>
        <a:ext cx="2334935" cy="790813"/>
      </dsp:txXfrm>
    </dsp:sp>
    <dsp:sp modelId="{48CB04FB-3203-42BA-B22F-FA14BABCD745}">
      <dsp:nvSpPr>
        <dsp:cNvPr id="0" name=""/>
        <dsp:cNvSpPr/>
      </dsp:nvSpPr>
      <dsp:spPr>
        <a:xfrm>
          <a:off x="3941345" y="799322"/>
          <a:ext cx="2334935" cy="18885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45720"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smtClean="0"/>
            <a:t>Accumulation of rubbish or garbage</a:t>
          </a:r>
          <a:endParaRPr lang="en-US" sz="2400" kern="1200" dirty="0"/>
        </a:p>
      </dsp:txBody>
      <dsp:txXfrm>
        <a:off x="3941345" y="799322"/>
        <a:ext cx="2334935" cy="1888560"/>
      </dsp:txXfrm>
    </dsp:sp>
    <dsp:sp modelId="{46989641-8DA8-4481-A1F5-E3D00B1408D0}">
      <dsp:nvSpPr>
        <dsp:cNvPr id="0" name=""/>
        <dsp:cNvSpPr/>
      </dsp:nvSpPr>
      <dsp:spPr>
        <a:xfrm>
          <a:off x="6553064" y="8508"/>
          <a:ext cx="1676365" cy="79081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rtl="0">
            <a:lnSpc>
              <a:spcPct val="90000"/>
            </a:lnSpc>
            <a:spcBef>
              <a:spcPct val="0"/>
            </a:spcBef>
            <a:spcAft>
              <a:spcPct val="35000"/>
            </a:spcAft>
          </a:pPr>
          <a:r>
            <a:rPr lang="en-US" sz="2800" b="1" kern="1200" dirty="0" smtClean="0"/>
            <a:t>503.4</a:t>
          </a:r>
          <a:endParaRPr lang="en-US" sz="2800" b="1" kern="1200" dirty="0"/>
        </a:p>
      </dsp:txBody>
      <dsp:txXfrm>
        <a:off x="6553064" y="8508"/>
        <a:ext cx="1676365" cy="790813"/>
      </dsp:txXfrm>
    </dsp:sp>
    <dsp:sp modelId="{A1F51701-3887-42A9-810F-0755F81D93B1}">
      <dsp:nvSpPr>
        <dsp:cNvPr id="0" name=""/>
        <dsp:cNvSpPr/>
      </dsp:nvSpPr>
      <dsp:spPr>
        <a:xfrm>
          <a:off x="6553064" y="799322"/>
          <a:ext cx="1676365" cy="18885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smtClean="0"/>
            <a:t>Floor surface</a:t>
          </a:r>
          <a:endParaRPr lang="en-US" sz="2400" kern="1200" dirty="0"/>
        </a:p>
      </dsp:txBody>
      <dsp:txXfrm>
        <a:off x="6553064" y="799322"/>
        <a:ext cx="1676365" cy="1888560"/>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2CD10F3-D0C2-4345-AAB9-7BA63A863154}">
      <dsp:nvSpPr>
        <dsp:cNvPr id="0" name=""/>
        <dsp:cNvSpPr/>
      </dsp:nvSpPr>
      <dsp:spPr>
        <a:xfrm>
          <a:off x="0" y="105160"/>
          <a:ext cx="6245351" cy="1312740"/>
        </a:xfrm>
        <a:prstGeom prst="roundRect">
          <a:avLst/>
        </a:prstGeom>
        <a:solidFill>
          <a:schemeClr val="accent1">
            <a:hueOff val="0"/>
            <a:satOff val="0"/>
            <a:lumOff val="0"/>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b="1" kern="1200" dirty="0" smtClean="0"/>
            <a:t>Consumer Product Safety Commission (CPSC) recommends:</a:t>
          </a:r>
          <a:endParaRPr lang="en-US" sz="3300" b="1" kern="1200" dirty="0"/>
        </a:p>
      </dsp:txBody>
      <dsp:txXfrm>
        <a:off x="0" y="105160"/>
        <a:ext cx="6245351" cy="1312740"/>
      </dsp:txXfrm>
    </dsp:sp>
    <dsp:sp modelId="{152A1BDD-5EC9-43F4-A233-2C6A0F204546}">
      <dsp:nvSpPr>
        <dsp:cNvPr id="0" name=""/>
        <dsp:cNvSpPr/>
      </dsp:nvSpPr>
      <dsp:spPr>
        <a:xfrm>
          <a:off x="0" y="1545908"/>
          <a:ext cx="6245351" cy="2424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290" tIns="41910" rIns="234696" bIns="41910" numCol="1" spcCol="1270" anchor="t" anchorCtr="0">
          <a:noAutofit/>
        </a:bodyPr>
        <a:lstStyle/>
        <a:p>
          <a:pPr marL="228600" lvl="1" indent="-228600" algn="l" defTabSz="1155700" rtl="0">
            <a:lnSpc>
              <a:spcPct val="90000"/>
            </a:lnSpc>
            <a:spcBef>
              <a:spcPct val="0"/>
            </a:spcBef>
            <a:spcAft>
              <a:spcPct val="20000"/>
            </a:spcAft>
            <a:buChar char="••"/>
          </a:pPr>
          <a:r>
            <a:rPr lang="en-US" sz="2600" kern="1200" dirty="0" smtClean="0"/>
            <a:t>Place near sleeping area</a:t>
          </a:r>
          <a:endParaRPr lang="en-US" sz="2600" kern="1200" dirty="0"/>
        </a:p>
        <a:p>
          <a:pPr marL="228600" lvl="1" indent="-228600" algn="l" defTabSz="1155700" rtl="0">
            <a:lnSpc>
              <a:spcPct val="90000"/>
            </a:lnSpc>
            <a:spcBef>
              <a:spcPct val="0"/>
            </a:spcBef>
            <a:spcAft>
              <a:spcPct val="20000"/>
            </a:spcAft>
            <a:buChar char="••"/>
          </a:pPr>
          <a:r>
            <a:rPr lang="en-US" sz="2600" kern="1200" dirty="0" smtClean="0"/>
            <a:t>Put on every level of a home to provide extra protection </a:t>
          </a:r>
          <a:endParaRPr lang="en-US" sz="2600" kern="1200" dirty="0"/>
        </a:p>
        <a:p>
          <a:pPr marL="228600" lvl="1" indent="-228600" algn="l" defTabSz="1155700" rtl="0">
            <a:lnSpc>
              <a:spcPct val="90000"/>
            </a:lnSpc>
            <a:spcBef>
              <a:spcPct val="0"/>
            </a:spcBef>
            <a:spcAft>
              <a:spcPct val="20000"/>
            </a:spcAft>
            <a:buChar char="••"/>
          </a:pPr>
          <a:r>
            <a:rPr lang="en-US" sz="2600" kern="1200" dirty="0" smtClean="0"/>
            <a:t>Do not install directly above or beside fuel-burning appliances </a:t>
          </a:r>
          <a:endParaRPr lang="en-US" sz="2600" kern="1200" dirty="0"/>
        </a:p>
      </dsp:txBody>
      <dsp:txXfrm>
        <a:off x="0" y="1545908"/>
        <a:ext cx="6245351" cy="24247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550"/>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3550"/>
          </a:xfrm>
          <a:prstGeom prst="rect">
            <a:avLst/>
          </a:prstGeom>
        </p:spPr>
        <p:txBody>
          <a:bodyPr vert="horz" lIns="92958" tIns="46479" rIns="92958" bIns="46479" rtlCol="0"/>
          <a:lstStyle>
            <a:lvl1pPr algn="r">
              <a:defRPr sz="1200"/>
            </a:lvl1pPr>
          </a:lstStyle>
          <a:p>
            <a:fld id="{6266C61C-0352-44BE-AD81-449AFEAE962C}" type="datetimeFigureOut">
              <a:rPr lang="en-US" smtClean="0"/>
              <a:pPr/>
              <a:t>4/15/2014</a:t>
            </a:fld>
            <a:endParaRPr lang="en-US"/>
          </a:p>
        </p:txBody>
      </p:sp>
      <p:sp>
        <p:nvSpPr>
          <p:cNvPr id="4" name="Footer Placeholder 3"/>
          <p:cNvSpPr>
            <a:spLocks noGrp="1"/>
          </p:cNvSpPr>
          <p:nvPr>
            <p:ph type="ftr" sz="quarter" idx="2"/>
          </p:nvPr>
        </p:nvSpPr>
        <p:spPr>
          <a:xfrm>
            <a:off x="0" y="8805842"/>
            <a:ext cx="3037840" cy="463550"/>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05842"/>
            <a:ext cx="3037840" cy="463550"/>
          </a:xfrm>
          <a:prstGeom prst="rect">
            <a:avLst/>
          </a:prstGeom>
        </p:spPr>
        <p:txBody>
          <a:bodyPr vert="horz" lIns="92958" tIns="46479" rIns="92958" bIns="46479" rtlCol="0" anchor="b"/>
          <a:lstStyle>
            <a:lvl1pPr algn="r">
              <a:defRPr sz="1200"/>
            </a:lvl1pPr>
          </a:lstStyle>
          <a:p>
            <a:fld id="{F9136B36-3676-4386-BF24-72E149A5E079}"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550"/>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70938" y="0"/>
            <a:ext cx="3037840" cy="463550"/>
          </a:xfrm>
          <a:prstGeom prst="rect">
            <a:avLst/>
          </a:prstGeom>
        </p:spPr>
        <p:txBody>
          <a:bodyPr vert="horz" lIns="92958" tIns="46479" rIns="92958" bIns="46479" rtlCol="0"/>
          <a:lstStyle>
            <a:lvl1pPr algn="r">
              <a:defRPr sz="1200"/>
            </a:lvl1pPr>
          </a:lstStyle>
          <a:p>
            <a:fld id="{7D055665-5D11-4073-B18C-FE151B54A360}" type="datetimeFigureOut">
              <a:rPr lang="en-US" smtClean="0"/>
              <a:pPr/>
              <a:t>4/15/2014</a:t>
            </a:fld>
            <a:endParaRPr lang="en-US"/>
          </a:p>
        </p:txBody>
      </p:sp>
      <p:sp>
        <p:nvSpPr>
          <p:cNvPr id="4" name="Slide Image Placeholder 3"/>
          <p:cNvSpPr>
            <a:spLocks noGrp="1" noRot="1" noChangeAspect="1"/>
          </p:cNvSpPr>
          <p:nvPr>
            <p:ph type="sldImg" idx="2"/>
          </p:nvPr>
        </p:nvSpPr>
        <p:spPr>
          <a:xfrm>
            <a:off x="1187450" y="695325"/>
            <a:ext cx="4635500" cy="34766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701040" y="4403726"/>
            <a:ext cx="5608320" cy="4171950"/>
          </a:xfrm>
          <a:prstGeom prst="rect">
            <a:avLst/>
          </a:prstGeom>
        </p:spPr>
        <p:txBody>
          <a:bodyPr vert="horz" lIns="92958" tIns="46479" rIns="92958" bIns="4647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42"/>
            <a:ext cx="3037840" cy="463550"/>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05842"/>
            <a:ext cx="3037840" cy="463550"/>
          </a:xfrm>
          <a:prstGeom prst="rect">
            <a:avLst/>
          </a:prstGeom>
        </p:spPr>
        <p:txBody>
          <a:bodyPr vert="horz" lIns="92958" tIns="46479" rIns="92958" bIns="46479" rtlCol="0" anchor="b"/>
          <a:lstStyle>
            <a:lvl1pPr algn="r">
              <a:defRPr sz="1200"/>
            </a:lvl1pPr>
          </a:lstStyle>
          <a:p>
            <a:fld id="{1F107157-D0D0-4340-A439-23AA1E32A8A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www.uniformlaws.org/shared/docs/residential%20landlord%20and%20tenant/urlta%201974.pdf"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pPr defTabSz="920114"/>
            <a:fld id="{7277B4BF-53FA-4A7F-9120-89527503D012}" type="slidenum">
              <a:rPr lang="en-US" smtClean="0"/>
              <a:pPr defTabSz="920114"/>
              <a:t>1</a:t>
            </a:fld>
            <a:endParaRPr lang="en-US" dirty="0" smtClean="0"/>
          </a:p>
        </p:txBody>
      </p:sp>
      <p:sp>
        <p:nvSpPr>
          <p:cNvPr id="71683" name="Rectangle 2"/>
          <p:cNvSpPr>
            <a:spLocks noGrp="1" noRot="1" noChangeAspect="1" noChangeArrowheads="1" noTextEdit="1"/>
          </p:cNvSpPr>
          <p:nvPr>
            <p:ph type="sldImg"/>
          </p:nvPr>
        </p:nvSpPr>
        <p:spPr>
          <a:ln/>
        </p:spPr>
      </p:sp>
      <p:sp>
        <p:nvSpPr>
          <p:cNvPr id="71684" name="Text Box 4"/>
          <p:cNvSpPr txBox="1">
            <a:spLocks noChangeArrowheads="1"/>
          </p:cNvSpPr>
          <p:nvPr/>
        </p:nvSpPr>
        <p:spPr bwMode="auto">
          <a:xfrm>
            <a:off x="1241426" y="4562675"/>
            <a:ext cx="4454526" cy="242224"/>
          </a:xfrm>
          <a:prstGeom prst="rect">
            <a:avLst/>
          </a:prstGeom>
          <a:noFill/>
          <a:ln w="9525">
            <a:noFill/>
            <a:miter lim="800000"/>
            <a:headEnd/>
            <a:tailEnd/>
          </a:ln>
        </p:spPr>
        <p:txBody>
          <a:bodyPr lIns="87927" tIns="43964" rIns="87927" bIns="43964">
            <a:spAutoFit/>
          </a:bodyPr>
          <a:lstStyle/>
          <a:p>
            <a:pPr>
              <a:spcBef>
                <a:spcPct val="50000"/>
              </a:spcBef>
            </a:pPr>
            <a:r>
              <a:rPr lang="en-US" sz="1000" dirty="0"/>
              <a:t>Version 2.2</a:t>
            </a:r>
          </a:p>
        </p:txBody>
      </p:sp>
      <p:sp>
        <p:nvSpPr>
          <p:cNvPr id="71685" name="Rectangle 5"/>
          <p:cNvSpPr>
            <a:spLocks noGrp="1" noChangeArrowheads="1"/>
          </p:cNvSpPr>
          <p:nvPr>
            <p:ph type="body" idx="1"/>
          </p:nvPr>
        </p:nvSpPr>
        <p:spPr>
          <a:noFill/>
          <a:ln/>
        </p:spPr>
        <p:txBody>
          <a:bodyPr/>
          <a:lstStyle/>
          <a:p>
            <a:endParaRPr lang="en-US" dirty="0" smtClean="0"/>
          </a:p>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pPr defTabSz="920114"/>
            <a:r>
              <a:rPr lang="en-US" dirty="0" smtClean="0"/>
              <a:t>Page </a:t>
            </a:r>
            <a:fld id="{99DAA2E3-EFC0-4C1D-8F72-E4C9851433C1}" type="slidenum">
              <a:rPr lang="en-US" smtClean="0"/>
              <a:pPr defTabSz="920114"/>
              <a:t>10</a:t>
            </a:fld>
            <a:endParaRPr lang="en-US" dirty="0"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t>Illustrate</a:t>
            </a:r>
            <a:r>
              <a:rPr lang="en-US" b="0" i="0" u="none" baseline="0" dirty="0" smtClean="0"/>
              <a:t> that one thing leads to other deteriorating conditions.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i="0" u="none" baseline="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pPr defTabSz="920114"/>
            <a:r>
              <a:rPr lang="en-US" dirty="0" smtClean="0"/>
              <a:t>Page </a:t>
            </a:r>
            <a:fld id="{99DAA2E3-EFC0-4C1D-8F72-E4C9851433C1}" type="slidenum">
              <a:rPr lang="en-US" smtClean="0"/>
              <a:pPr defTabSz="920114"/>
              <a:t>11</a:t>
            </a:fld>
            <a:endParaRPr lang="en-US" dirty="0"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none" dirty="0" smtClean="0"/>
              <a:t>Propose</a:t>
            </a:r>
            <a:r>
              <a:rPr lang="en-US" u="none" baseline="0" dirty="0" smtClean="0"/>
              <a:t> it as a question and then explain it:  On</a:t>
            </a:r>
            <a:r>
              <a:rPr lang="en-US" b="0" i="0" u="none" dirty="0" smtClean="0"/>
              <a:t>e thing leads to another…and another…and another…eventually to building failure.</a:t>
            </a:r>
            <a:r>
              <a:rPr lang="en-US" b="0" i="0" u="none" baseline="0" dirty="0" smtClean="0"/>
              <a:t> Has anyone ever heard of the TV series…Life after people? Explain it to the students.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It is a TV series where people are suddenly removed from the earth leaving everything behind such as pets and livestock to fend for themselves.  What may occur when people discontinue the maintenance of buildings and urban infrastructure. Each episodes contains a segment in which they have looked at real locations that have been abandoned by people, ghost towns and the deterioration that results.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u="none" baseline="0" dirty="0" smtClean="0"/>
          </a:p>
          <a:p>
            <a:pPr>
              <a:buFont typeface="Arial" pitchFamily="34" charset="0"/>
              <a:buNone/>
            </a:pPr>
            <a:r>
              <a:rPr lang="en-US" b="0" u="none" baseline="0" dirty="0" smtClean="0"/>
              <a:t>Show a clip of the TV series from You Tube if the instructor has access to Internet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u="none" dirty="0" smtClean="0"/>
          </a:p>
          <a:p>
            <a:endParaRPr lang="en-US" u="none"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pPr defTabSz="920114"/>
            <a:r>
              <a:rPr lang="en-US" dirty="0" smtClean="0"/>
              <a:t>Page </a:t>
            </a:r>
            <a:fld id="{99DAA2E3-EFC0-4C1D-8F72-E4C9851433C1}" type="slidenum">
              <a:rPr lang="en-US" smtClean="0"/>
              <a:pPr defTabSz="920114"/>
              <a:t>12</a:t>
            </a:fld>
            <a:endParaRPr lang="en-US" dirty="0"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dirty="0" smtClean="0"/>
              <a:t>Continue with the discussion that one thing leads to another. Here we have the presence of pests</a:t>
            </a:r>
            <a:r>
              <a:rPr lang="en-US" baseline="0" dirty="0" smtClean="0"/>
              <a:t> as a result of structural damage from moisture. With the presence of pests, pesticides are commonly used. </a:t>
            </a: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pPr defTabSz="920114"/>
            <a:r>
              <a:rPr lang="en-US" dirty="0" smtClean="0"/>
              <a:t>Page </a:t>
            </a:r>
            <a:fld id="{99DAA2E3-EFC0-4C1D-8F72-E4C9851433C1}" type="slidenum">
              <a:rPr lang="en-US" smtClean="0"/>
              <a:pPr defTabSz="920114"/>
              <a:t>13</a:t>
            </a:fld>
            <a:endParaRPr lang="en-US" dirty="0"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Continue with the discussion that one thing leads to another. Because of the pests issue, pesticides may be used and lead to food contamination</a:t>
            </a:r>
            <a:r>
              <a:rPr lang="en-US" baseline="0" dirty="0" smtClean="0"/>
              <a:t>. The sprays in the photo would not typically be associated with Integrated Pest Management (IPM) because of the potential health and safety implications to occupants. We will discuss IPM in greater detail later.</a:t>
            </a:r>
            <a:endParaRPr lang="en-US" dirty="0" smtClean="0"/>
          </a:p>
          <a:p>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pPr defTabSz="920114"/>
            <a:r>
              <a:rPr lang="en-US" dirty="0" smtClean="0"/>
              <a:t>Page </a:t>
            </a:r>
            <a:fld id="{99DAA2E3-EFC0-4C1D-8F72-E4C9851433C1}" type="slidenum">
              <a:rPr lang="en-US" smtClean="0"/>
              <a:pPr defTabSz="920114"/>
              <a:t>14</a:t>
            </a:fld>
            <a:endParaRPr lang="en-US" dirty="0"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dirty="0" smtClean="0"/>
              <a:t>This chart is the summary of the previous slides.  It is designed to be confusing – to show the interconnections from one particular hazard leading to many</a:t>
            </a:r>
            <a:r>
              <a:rPr lang="en-US" baseline="0" dirty="0" smtClean="0"/>
              <a:t> others. Which results in a web of problems</a:t>
            </a:r>
            <a:r>
              <a:rPr lang="en-US" dirty="0" smtClean="0"/>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pPr defTabSz="930275"/>
            <a:fld id="{F187AF65-CE08-4D6E-ADBA-5694D481BA11}" type="slidenum">
              <a:rPr lang="en-US" smtClean="0"/>
              <a:pPr defTabSz="930275"/>
              <a:t>15</a:t>
            </a:fld>
            <a:endParaRPr lang="en-US" smtClean="0"/>
          </a:p>
        </p:txBody>
      </p:sp>
      <p:sp>
        <p:nvSpPr>
          <p:cNvPr id="52227" name="Rectangle 2"/>
          <p:cNvSpPr>
            <a:spLocks noGrp="1" noRot="1" noChangeAspect="1" noChangeArrowheads="1" noTextEdit="1"/>
          </p:cNvSpPr>
          <p:nvPr>
            <p:ph type="sldImg"/>
          </p:nvPr>
        </p:nvSpPr>
        <p:spPr>
          <a:xfrm>
            <a:off x="1192213" y="698500"/>
            <a:ext cx="4632325" cy="3473450"/>
          </a:xfrm>
          <a:ln/>
        </p:spPr>
      </p:sp>
      <p:sp>
        <p:nvSpPr>
          <p:cNvPr id="52228" name="Rectangle 3"/>
          <p:cNvSpPr>
            <a:spLocks noGrp="1" noChangeArrowheads="1"/>
          </p:cNvSpPr>
          <p:nvPr>
            <p:ph type="body" idx="1"/>
          </p:nvPr>
        </p:nvSpPr>
        <p:spPr>
          <a:xfrm>
            <a:off x="934720" y="4404358"/>
            <a:ext cx="5140960" cy="4168468"/>
          </a:xfrm>
          <a:noFill/>
          <a:ln/>
        </p:spPr>
        <p:txBody>
          <a:bodyPr lIns="92282" tIns="46140" rIns="92282" bIns="46140"/>
          <a:lstStyle/>
          <a:p>
            <a:pPr marL="219075" indent="-219075" eaLnBrk="1" hangingPunct="1">
              <a:lnSpc>
                <a:spcPct val="80000"/>
              </a:lnSpc>
              <a:spcBef>
                <a:spcPct val="0"/>
              </a:spcBef>
            </a:pPr>
            <a:r>
              <a:rPr lang="en-US" sz="1000" b="0" baseline="0" dirty="0" smtClean="0">
                <a:latin typeface="Arial" charset="0"/>
                <a:cs typeface="Arial" charset="0"/>
              </a:rPr>
              <a:t>This would be good to help them understand the connection to health and how their practices could intervene in the transport mechanism and minimize or eliminate exposure to the occupants. We have removed the word epidemiologic”  to make it less formal and confusing and changed it to the who, what, where triangle of disease and injury. </a:t>
            </a:r>
            <a:endParaRPr lang="en-US" sz="1000" b="0" dirty="0" smtClean="0">
              <a:latin typeface="Arial" charset="0"/>
              <a:cs typeface="Arial" charset="0"/>
            </a:endParaRPr>
          </a:p>
          <a:p>
            <a:pPr marL="219075" indent="-219075" eaLnBrk="1" hangingPunct="1">
              <a:lnSpc>
                <a:spcPct val="80000"/>
              </a:lnSpc>
              <a:spcBef>
                <a:spcPct val="0"/>
              </a:spcBef>
            </a:pPr>
            <a:endParaRPr lang="en-US" sz="1000" dirty="0" smtClean="0">
              <a:latin typeface="Arial" charset="0"/>
              <a:cs typeface="Arial" charset="0"/>
            </a:endParaRPr>
          </a:p>
          <a:p>
            <a:pPr marL="219075" indent="-219075" eaLnBrk="1" hangingPunct="1">
              <a:lnSpc>
                <a:spcPct val="80000"/>
              </a:lnSpc>
              <a:spcBef>
                <a:spcPct val="0"/>
              </a:spcBef>
            </a:pPr>
            <a:r>
              <a:rPr lang="en-US" sz="1000" dirty="0" smtClean="0">
                <a:latin typeface="Arial" charset="0"/>
                <a:cs typeface="Arial" charset="0"/>
              </a:rPr>
              <a:t>Most public and environmental health professionals think of disease in terms of this epidemiological triangle. </a:t>
            </a:r>
            <a:r>
              <a:rPr lang="en-US" sz="1000" dirty="0" smtClean="0">
                <a:latin typeface="Arial" charset="0"/>
                <a:cs typeface="Times New Roman" pitchFamily="18" charset="0"/>
              </a:rPr>
              <a:t>This Epidemiological Model is an excellent tool that professionals use to analyze a complex situation.  It identifies three groups of factors that combine to cause an adverse health affect (disease or injury). </a:t>
            </a:r>
            <a:r>
              <a:rPr lang="en-US" sz="1000" dirty="0" smtClean="0">
                <a:latin typeface="Arial" charset="0"/>
                <a:cs typeface="Arial" charset="0"/>
              </a:rPr>
              <a:t>You might also think of this as the who, what, and where triangle of disease. </a:t>
            </a:r>
          </a:p>
          <a:p>
            <a:pPr marL="219075" indent="-219075" eaLnBrk="1" hangingPunct="1">
              <a:lnSpc>
                <a:spcPct val="80000"/>
              </a:lnSpc>
              <a:spcBef>
                <a:spcPct val="0"/>
              </a:spcBef>
            </a:pPr>
            <a:endParaRPr lang="en-US" sz="1000" dirty="0" smtClean="0">
              <a:latin typeface="Arial" charset="0"/>
              <a:cs typeface="Arial" charset="0"/>
            </a:endParaRPr>
          </a:p>
          <a:p>
            <a:pPr marL="219075" indent="-219075" eaLnBrk="1" hangingPunct="1">
              <a:lnSpc>
                <a:spcPct val="80000"/>
              </a:lnSpc>
              <a:spcBef>
                <a:spcPct val="0"/>
              </a:spcBef>
            </a:pPr>
            <a:r>
              <a:rPr lang="en-US" sz="1000" dirty="0" smtClean="0">
                <a:latin typeface="Arial" charset="0"/>
                <a:cs typeface="Arial" charset="0"/>
              </a:rPr>
              <a:t>The HOST or PERSON is the </a:t>
            </a:r>
            <a:r>
              <a:rPr lang="en-US" sz="1000" i="1" dirty="0" smtClean="0">
                <a:latin typeface="Arial" charset="0"/>
                <a:cs typeface="Arial" charset="0"/>
              </a:rPr>
              <a:t>who. </a:t>
            </a:r>
          </a:p>
          <a:p>
            <a:pPr marL="219075" indent="-219075" eaLnBrk="1" hangingPunct="1">
              <a:lnSpc>
                <a:spcPct val="80000"/>
              </a:lnSpc>
              <a:spcBef>
                <a:spcPct val="0"/>
              </a:spcBef>
            </a:pPr>
            <a:endParaRPr lang="en-US" sz="1000" i="1" dirty="0" smtClean="0">
              <a:latin typeface="Arial" charset="0"/>
              <a:cs typeface="Arial" charset="0"/>
            </a:endParaRPr>
          </a:p>
          <a:p>
            <a:pPr marL="219075" indent="-219075" eaLnBrk="1" hangingPunct="1">
              <a:lnSpc>
                <a:spcPct val="80000"/>
              </a:lnSpc>
              <a:spcBef>
                <a:spcPct val="0"/>
              </a:spcBef>
            </a:pPr>
            <a:r>
              <a:rPr lang="en-US" sz="1000" dirty="0" smtClean="0">
                <a:latin typeface="Arial" charset="0"/>
                <a:cs typeface="Arial" charset="0"/>
              </a:rPr>
              <a:t>The AGENT is the SOURCE or </a:t>
            </a:r>
            <a:r>
              <a:rPr lang="en-US" sz="1000" i="1" dirty="0" smtClean="0">
                <a:latin typeface="Arial" charset="0"/>
                <a:cs typeface="Arial" charset="0"/>
              </a:rPr>
              <a:t>what,</a:t>
            </a:r>
            <a:r>
              <a:rPr lang="en-US" sz="1000" dirty="0" smtClean="0">
                <a:latin typeface="Arial" charset="0"/>
                <a:cs typeface="Arial" charset="0"/>
              </a:rPr>
              <a:t> that can bring about changes in a person’s health: Agents of disease and injury can be biological</a:t>
            </a:r>
            <a:r>
              <a:rPr lang="en-US" sz="1000" dirty="0" smtClean="0">
                <a:latin typeface="Arial" charset="0"/>
                <a:cs typeface="Times New Roman" pitchFamily="18" charset="0"/>
              </a:rPr>
              <a:t>, c</a:t>
            </a:r>
            <a:r>
              <a:rPr lang="en-US" sz="1000" dirty="0" smtClean="0">
                <a:latin typeface="Arial" charset="0"/>
                <a:cs typeface="Arial" charset="0"/>
              </a:rPr>
              <a:t>hemical</a:t>
            </a:r>
            <a:r>
              <a:rPr lang="en-US" sz="1000" dirty="0" smtClean="0">
                <a:latin typeface="Arial" charset="0"/>
                <a:cs typeface="Times New Roman" pitchFamily="18" charset="0"/>
              </a:rPr>
              <a:t>, and p</a:t>
            </a:r>
            <a:r>
              <a:rPr lang="en-US" sz="1000" dirty="0" smtClean="0">
                <a:latin typeface="Arial" charset="0"/>
                <a:cs typeface="Arial" charset="0"/>
              </a:rPr>
              <a:t>hysical. </a:t>
            </a:r>
          </a:p>
          <a:p>
            <a:pPr marL="219075" indent="-219075" eaLnBrk="1" hangingPunct="1">
              <a:lnSpc>
                <a:spcPct val="80000"/>
              </a:lnSpc>
              <a:spcBef>
                <a:spcPct val="0"/>
              </a:spcBef>
            </a:pPr>
            <a:r>
              <a:rPr lang="en-US" sz="1000" dirty="0" smtClean="0">
                <a:latin typeface="Arial" charset="0"/>
                <a:cs typeface="Arial" charset="0"/>
              </a:rPr>
              <a:t>	</a:t>
            </a:r>
          </a:p>
          <a:p>
            <a:pPr marL="219075" indent="-219075" eaLnBrk="1" hangingPunct="1">
              <a:lnSpc>
                <a:spcPct val="80000"/>
              </a:lnSpc>
              <a:spcBef>
                <a:spcPct val="0"/>
              </a:spcBef>
            </a:pPr>
            <a:r>
              <a:rPr lang="en-US" sz="1000" dirty="0" smtClean="0">
                <a:latin typeface="Arial" charset="0"/>
                <a:cs typeface="Arial" charset="0"/>
              </a:rPr>
              <a:t>The ENVIRONMENT is </a:t>
            </a:r>
            <a:r>
              <a:rPr lang="en-US" sz="1000" i="1" dirty="0" smtClean="0">
                <a:latin typeface="Arial" charset="0"/>
                <a:cs typeface="Arial" charset="0"/>
              </a:rPr>
              <a:t>where</a:t>
            </a:r>
            <a:r>
              <a:rPr lang="en-US" sz="1000" dirty="0" smtClean="0">
                <a:latin typeface="Arial" charset="0"/>
                <a:cs typeface="Arial" charset="0"/>
              </a:rPr>
              <a:t> one lives – the home environment.  Environmental factors we will consider include geography, climate, type of community and factors of the home itself.  </a:t>
            </a:r>
          </a:p>
          <a:p>
            <a:pPr marL="219075" indent="-219075" eaLnBrk="1" hangingPunct="1">
              <a:lnSpc>
                <a:spcPct val="80000"/>
              </a:lnSpc>
              <a:spcBef>
                <a:spcPct val="0"/>
              </a:spcBef>
            </a:pPr>
            <a:endParaRPr lang="en-US" sz="1000" dirty="0" smtClean="0">
              <a:latin typeface="Arial" charset="0"/>
              <a:cs typeface="Arial" charset="0"/>
            </a:endParaRPr>
          </a:p>
          <a:p>
            <a:pPr marL="219075" indent="-219075" eaLnBrk="1" hangingPunct="1">
              <a:lnSpc>
                <a:spcPct val="80000"/>
              </a:lnSpc>
              <a:spcBef>
                <a:spcPct val="0"/>
              </a:spcBef>
            </a:pPr>
            <a:r>
              <a:rPr lang="en-US" sz="1000" dirty="0" smtClean="0">
                <a:latin typeface="Arial" charset="0"/>
                <a:cs typeface="Arial" charset="0"/>
              </a:rPr>
              <a:t>The TRANSPORT MECHANISM is any mechanism, direct or indirect, by which an agent is spread from the environment to the host.  Transport mechanisms are either a VECTOR or a FOMITE.  A transport mechanism ties the three together.  </a:t>
            </a:r>
          </a:p>
          <a:p>
            <a:pPr marL="219075" indent="-219075" eaLnBrk="1" hangingPunct="1">
              <a:lnSpc>
                <a:spcPct val="80000"/>
              </a:lnSpc>
              <a:spcBef>
                <a:spcPct val="0"/>
              </a:spcBef>
            </a:pPr>
            <a:endParaRPr lang="en-US" sz="1000" dirty="0" smtClean="0">
              <a:latin typeface="Arial" charset="0"/>
              <a:cs typeface="Arial" charset="0"/>
            </a:endParaRPr>
          </a:p>
          <a:p>
            <a:pPr marL="219075" indent="-219075" eaLnBrk="1" hangingPunct="1">
              <a:lnSpc>
                <a:spcPct val="80000"/>
              </a:lnSpc>
              <a:spcBef>
                <a:spcPct val="0"/>
              </a:spcBef>
            </a:pPr>
            <a:r>
              <a:rPr lang="en-US" sz="1000" dirty="0" smtClean="0">
                <a:latin typeface="Arial" charset="0"/>
                <a:cs typeface="Arial" charset="0"/>
              </a:rPr>
              <a:t>A VECTOR is a</a:t>
            </a:r>
            <a:r>
              <a:rPr lang="en-US" sz="1000" dirty="0" smtClean="0">
                <a:latin typeface="Arial" charset="0"/>
              </a:rPr>
              <a:t>n insect or any living carrier which transports a pathogenic microorganism from the sick to the well, inoculating the latter.  A FOMITE is an inanimate object that transports the agent to the host.</a:t>
            </a:r>
            <a:br>
              <a:rPr lang="en-US" sz="1000" dirty="0" smtClean="0">
                <a:latin typeface="Arial" charset="0"/>
              </a:rPr>
            </a:br>
            <a:endParaRPr lang="en-US" sz="1000" dirty="0" smtClean="0">
              <a:latin typeface="Arial" charset="0"/>
              <a:cs typeface="Arial" charset="0"/>
            </a:endParaRPr>
          </a:p>
          <a:p>
            <a:pPr marL="219075" indent="-219075" eaLnBrk="1" hangingPunct="1">
              <a:lnSpc>
                <a:spcPct val="80000"/>
              </a:lnSpc>
              <a:spcBef>
                <a:spcPct val="0"/>
              </a:spcBef>
            </a:pPr>
            <a:r>
              <a:rPr lang="en-US" sz="1000" dirty="0" smtClean="0">
                <a:latin typeface="Arial" charset="0"/>
                <a:cs typeface="Arial" charset="0"/>
              </a:rPr>
              <a:t>In this course, we do not rely heavily on the epidemiologic triangle because the host is usually the resident and the environment is the home.  With two legs established, it is simpler approach.  </a:t>
            </a:r>
          </a:p>
          <a:p>
            <a:pPr marL="219075" indent="-219075" eaLnBrk="1" hangingPunct="1">
              <a:lnSpc>
                <a:spcPct val="80000"/>
              </a:lnSpc>
              <a:spcBef>
                <a:spcPct val="0"/>
              </a:spcBef>
            </a:pPr>
            <a:endParaRPr lang="en-US" sz="1000" dirty="0" smtClean="0">
              <a:latin typeface="Arial" charset="0"/>
              <a:cs typeface="Arial" charset="0"/>
            </a:endParaRPr>
          </a:p>
          <a:p>
            <a:pPr marL="219075" indent="-219075" eaLnBrk="1" hangingPunct="1">
              <a:lnSpc>
                <a:spcPct val="80000"/>
              </a:lnSpc>
              <a:spcBef>
                <a:spcPct val="0"/>
              </a:spcBef>
            </a:pPr>
            <a:endParaRPr lang="en-US" sz="1000" dirty="0"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According</a:t>
            </a:r>
            <a:r>
              <a:rPr lang="en-US" baseline="0" dirty="0" smtClean="0"/>
              <a:t> to the CDC, 1 in 16 homes have high radon levels; 1 in 10 homes have water leaks; 1 in 6 have structural problems; 1 in 4 have lead-based paint and 1 in 4 have a non-working smoke alarm. </a:t>
            </a:r>
          </a:p>
          <a:p>
            <a:endParaRPr lang="en-US" baseline="0" dirty="0" smtClean="0"/>
          </a:p>
          <a:p>
            <a:r>
              <a:rPr lang="en-US" baseline="0" dirty="0" smtClean="0"/>
              <a:t>Think about the connections you just saw and how they all relate back to one hazard. The things we identified in the examples are basically your core healthy home principles </a:t>
            </a:r>
          </a:p>
          <a:p>
            <a:endParaRPr lang="en-US" baseline="0" dirty="0" smtClean="0"/>
          </a:p>
          <a:p>
            <a:r>
              <a:rPr lang="en-US" baseline="0" dirty="0" smtClean="0"/>
              <a:t>Think about the conditions or behaviors that may lead to these hazards in homes. Taking a proactive, holistic approach will allow the code enforcement officer to act on certain issues as soon as possible, eliminating other hazards from occurring in the first place. Which leads to the discussion of the core principles to healthy housing, keeping the home dry, clean, ventilated, pest-free, safe, contaminant-free, and maintained. </a:t>
            </a:r>
            <a:endParaRPr lang="en-US"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r>
              <a:rPr lang="en-US" smtClean="0"/>
              <a:t>Page </a:t>
            </a:r>
            <a:fld id="{0A17D681-009B-4047-B7AB-56D7E1B2E046}" type="slidenum">
              <a:rPr lang="en-US" smtClean="0"/>
              <a:pPr/>
              <a:t>17</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r>
              <a:rPr lang="en-US" sz="1000" dirty="0" smtClean="0">
                <a:latin typeface="Arial" charset="0"/>
              </a:rPr>
              <a:t>Healthy homes is a systems level approach. We have few programs that look at the </a:t>
            </a:r>
            <a:r>
              <a:rPr lang="en-US" sz="1000" b="0" dirty="0" smtClean="0">
                <a:latin typeface="Arial" charset="0"/>
              </a:rPr>
              <a:t>whole</a:t>
            </a:r>
            <a:r>
              <a:rPr lang="en-US" sz="1000" b="1" dirty="0" smtClean="0">
                <a:latin typeface="Arial" charset="0"/>
              </a:rPr>
              <a:t> </a:t>
            </a:r>
            <a:r>
              <a:rPr lang="en-US" sz="1000" dirty="0" smtClean="0">
                <a:latin typeface="Arial" charset="0"/>
              </a:rPr>
              <a:t>home environment and the total needs of a family.  In this training, we are introducing a new way of thinking about the home environment – an integrated approach that considers the people living in the home, the structure, and the potential health hazards. Considering health and housing problems together in a coordinated way is more efficient and prevention-effective. Many of the core healthy homes principles are captured in the codes and regulations designed to protect residents.  </a:t>
            </a:r>
            <a:endParaRPr lang="en-US" sz="1000" dirty="0" smtClean="0"/>
          </a:p>
          <a:p>
            <a:endParaRPr lang="en-US" sz="1000" dirty="0" smtClean="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Arial" charset="0"/>
              </a:rPr>
              <a:t>“Healthy Homes” programs offer a comprehensive and coordinated approach by promoting interagency collaboration, community participation, and cross training. By design, we have recruited public health, housing, and environmental health</a:t>
            </a:r>
            <a:r>
              <a:rPr lang="en-US" sz="1000" baseline="0" dirty="0" smtClean="0">
                <a:latin typeface="Arial" charset="0"/>
              </a:rPr>
              <a:t> </a:t>
            </a:r>
            <a:r>
              <a:rPr lang="en-US" sz="1000" b="0" baseline="0" dirty="0" smtClean="0">
                <a:latin typeface="Arial" charset="0"/>
              </a:rPr>
              <a:t>and legal</a:t>
            </a:r>
            <a:r>
              <a:rPr lang="en-US" sz="1000" b="0" dirty="0" smtClean="0">
                <a:latin typeface="Arial" charset="0"/>
              </a:rPr>
              <a:t> professionals</a:t>
            </a:r>
            <a:r>
              <a:rPr lang="en-US" sz="1000" dirty="0" smtClean="0">
                <a:latin typeface="Arial" charset="0"/>
              </a:rPr>
              <a:t>. Healthy Homes” programs offer a comprehensive and coordinated approach by promoting interagency collaboration, community participation, and cross training. That is why we have convened this multi-disciplinary training.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dirty="0" smtClean="0">
                <a:latin typeface="Arial" charset="0"/>
              </a:rPr>
              <a:t>What codes would help keep the home d</a:t>
            </a:r>
            <a:r>
              <a:rPr lang="en-US" sz="1000" b="0" baseline="0" dirty="0" smtClean="0">
                <a:latin typeface="Arial" charset="0"/>
              </a:rPr>
              <a:t>ry? What codes would help keep the home clean? Ventilated? Pest-free? Safe? Contaminant-free? Maintained?  This is an opportunity for discussion with the participants.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dirty="0" smtClean="0">
              <a:latin typeface="Arial" charset="0"/>
            </a:endParaRPr>
          </a:p>
          <a:p>
            <a:endParaRPr lang="en-US" sz="1000" b="0" dirty="0" smtClean="0">
              <a:latin typeface="Arial" charset="0"/>
            </a:endParaRPr>
          </a:p>
          <a:p>
            <a:endParaRPr lang="en-US" sz="1000" dirty="0"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r>
              <a:rPr lang="en-US" smtClean="0"/>
              <a:t>Page </a:t>
            </a:r>
            <a:fld id="{66C2BFAD-72C8-4F12-9DDA-97D1ACFE3F64}" type="slidenum">
              <a:rPr lang="en-US" smtClean="0"/>
              <a:pPr/>
              <a:t>18</a:t>
            </a:fld>
            <a:endParaRPr lang="en-US" smtClean="0"/>
          </a:p>
        </p:txBody>
      </p:sp>
      <p:sp>
        <p:nvSpPr>
          <p:cNvPr id="110595" name="Rectangle 2"/>
          <p:cNvSpPr>
            <a:spLocks noGrp="1" noRot="1" noChangeAspect="1" noChangeArrowheads="1" noTextEdit="1"/>
          </p:cNvSpPr>
          <p:nvPr>
            <p:ph type="sldImg"/>
          </p:nvPr>
        </p:nvSpPr>
        <p:spPr>
          <a:xfrm>
            <a:off x="1187450" y="695325"/>
            <a:ext cx="4637088" cy="3476625"/>
          </a:xfrm>
          <a:ln/>
        </p:spPr>
      </p:sp>
      <p:sp>
        <p:nvSpPr>
          <p:cNvPr id="110596" name="Rectangle 3"/>
          <p:cNvSpPr>
            <a:spLocks noGrp="1" noChangeArrowheads="1"/>
          </p:cNvSpPr>
          <p:nvPr>
            <p:ph type="body" idx="1"/>
          </p:nvPr>
        </p:nvSpPr>
        <p:spPr>
          <a:noFill/>
          <a:ln/>
        </p:spPr>
        <p:txBody>
          <a:bodyPr/>
          <a:lstStyle/>
          <a:p>
            <a:r>
              <a:rPr lang="en-US" dirty="0" smtClean="0"/>
              <a:t>The</a:t>
            </a:r>
            <a:r>
              <a:rPr lang="en-US" baseline="0" dirty="0" smtClean="0"/>
              <a:t> CEOs will most likely mention most of these provisions in the discussion on the previous slide. T</a:t>
            </a:r>
            <a:r>
              <a:rPr lang="en-US" dirty="0" smtClean="0"/>
              <a:t>hese are common provisions in a housing or a health code.  Review the local code (if any) that NCHH gave you to give to students. You</a:t>
            </a:r>
            <a:r>
              <a:rPr lang="en-US" baseline="0" dirty="0" smtClean="0"/>
              <a:t> may have to do a little research to find the local code and to apply it to the course.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a:t>
            </a:r>
            <a:r>
              <a:rPr lang="en-US" baseline="0" dirty="0" smtClean="0"/>
              <a:t> must have a condensed or summary version of local codes as a requirement of each training.  </a:t>
            </a:r>
          </a:p>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r>
              <a:rPr lang="en-US" dirty="0" smtClean="0"/>
              <a:t>These are the nation’s model codes as adopted by the International Code Council. See www.iccsafe.org.  The IPMC is the most important one because it applies to all buildings,</a:t>
            </a:r>
            <a:r>
              <a:rPr lang="en-US" baseline="0" dirty="0" smtClean="0"/>
              <a:t> most importantly it applies to existing building. </a:t>
            </a:r>
            <a:r>
              <a:rPr lang="en-US" dirty="0" smtClean="0"/>
              <a:t>When a state or community adopt a model code, they often modify it – adding, deleting or changing the requirements.</a:t>
            </a:r>
          </a:p>
        </p:txBody>
      </p:sp>
      <p:sp>
        <p:nvSpPr>
          <p:cNvPr id="111620" name="Slide Number Placeholder 3"/>
          <p:cNvSpPr>
            <a:spLocks noGrp="1"/>
          </p:cNvSpPr>
          <p:nvPr>
            <p:ph type="sldNum" sz="quarter" idx="5"/>
          </p:nvPr>
        </p:nvSpPr>
        <p:spPr>
          <a:noFill/>
        </p:spPr>
        <p:txBody>
          <a:bodyPr/>
          <a:lstStyle/>
          <a:p>
            <a:fld id="{E1AB4906-4717-4F52-AE3B-1572DB7C9230}"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D2E767EF-176B-433C-8547-F0FE60D30502}" type="slidenum">
              <a:rPr lang="en-US" smtClean="0">
                <a:latin typeface="Arial" pitchFamily="34" charset="0"/>
              </a:rPr>
              <a:pPr/>
              <a:t>2</a:t>
            </a:fld>
            <a:endParaRPr lang="en-US" smtClean="0">
              <a:latin typeface="Arial" pitchFamily="34" charset="0"/>
            </a:endParaRPr>
          </a:p>
        </p:txBody>
      </p:sp>
      <p:sp>
        <p:nvSpPr>
          <p:cNvPr id="124931" name="Rectangle 2"/>
          <p:cNvSpPr>
            <a:spLocks noGrp="1" noRot="1" noChangeAspect="1" noChangeArrowheads="1" noTextEdit="1"/>
          </p:cNvSpPr>
          <p:nvPr>
            <p:ph type="sldImg"/>
          </p:nvPr>
        </p:nvSpPr>
        <p:spPr>
          <a:ln/>
        </p:spPr>
      </p:sp>
      <p:sp>
        <p:nvSpPr>
          <p:cNvPr id="124932" name="Notes Placeholder 3"/>
          <p:cNvSpPr>
            <a:spLocks noGrp="1"/>
          </p:cNvSpPr>
          <p:nvPr>
            <p:ph type="body" idx="1"/>
          </p:nvPr>
        </p:nvSpPr>
        <p:spPr>
          <a:noFill/>
          <a:ln/>
        </p:spPr>
        <p:txBody>
          <a:bodyPr/>
          <a:lstStyle/>
          <a:p>
            <a:r>
              <a:rPr lang="en-US" dirty="0" smtClean="0">
                <a:latin typeface="Arial" pitchFamily="34" charset="0"/>
              </a:rPr>
              <a:t>The other agencies could include other legal resources as legal aid may not be an option in every jurisdiction.</a:t>
            </a:r>
            <a:r>
              <a:rPr lang="en-US" baseline="0" dirty="0" smtClean="0">
                <a:latin typeface="Arial" pitchFamily="34" charset="0"/>
              </a:rPr>
              <a:t> </a:t>
            </a:r>
            <a:endParaRPr lang="en-US"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r>
              <a:rPr lang="en-US" dirty="0" smtClean="0"/>
              <a:t>Int’l Property Maintenance Code = IPMC</a:t>
            </a:r>
          </a:p>
          <a:p>
            <a:endParaRPr lang="en-US" dirty="0" smtClean="0"/>
          </a:p>
          <a:p>
            <a:r>
              <a:rPr lang="en-US" dirty="0" smtClean="0"/>
              <a:t>If the local jurisdiction has adopted the IPMC, make</a:t>
            </a:r>
            <a:r>
              <a:rPr lang="en-US" baseline="0" dirty="0" smtClean="0"/>
              <a:t> sure you mention it at this time. So, more than 600 communities have adopted the IPMC, include (state the name of the jurisdiction here). </a:t>
            </a:r>
          </a:p>
          <a:p>
            <a:endParaRPr lang="en-US" baseline="0" dirty="0" smtClean="0"/>
          </a:p>
          <a:p>
            <a:r>
              <a:rPr lang="en-US" baseline="0" dirty="0" smtClean="0"/>
              <a:t>Code official Enforces-make sure you mention this is dependent upon the humanity/understanding/sympathy of the CEO, this could evolve into a different scenario. It may cause the CEOs to act differently than they normally act. </a:t>
            </a:r>
            <a:endParaRPr lang="en-US" dirty="0" smtClean="0"/>
          </a:p>
          <a:p>
            <a:endParaRPr lang="en-US" dirty="0" smtClean="0"/>
          </a:p>
          <a:p>
            <a:endParaRPr lang="en-US" b="1" dirty="0" smtClean="0"/>
          </a:p>
        </p:txBody>
      </p:sp>
      <p:sp>
        <p:nvSpPr>
          <p:cNvPr id="112644" name="Slide Number Placeholder 3"/>
          <p:cNvSpPr>
            <a:spLocks noGrp="1"/>
          </p:cNvSpPr>
          <p:nvPr>
            <p:ph type="sldNum" sz="quarter" idx="5"/>
          </p:nvPr>
        </p:nvSpPr>
        <p:spPr>
          <a:noFill/>
        </p:spPr>
        <p:txBody>
          <a:bodyPr/>
          <a:lstStyle/>
          <a:p>
            <a:fld id="{C8A0988B-D6C4-4A70-B6C8-8F6A4796F619}"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 any of the CEOs use a current checklist when inspecting the home? Do they have a methodical</a:t>
            </a:r>
            <a:r>
              <a:rPr lang="en-US" baseline="0" dirty="0" smtClean="0"/>
              <a:t> process or are they using their eyes, ears, nose. If they don’t have an assessment process, how are they doing it, is it random, who taught them and why do they look for the things they are looking for? Are they only looking for the top 5 code violations? If so, they may be missing other issues. </a:t>
            </a:r>
            <a:r>
              <a:rPr lang="en-US" dirty="0" smtClean="0"/>
              <a:t>If they currently have an assessment checklist, it would be good to introduce</a:t>
            </a:r>
            <a:r>
              <a:rPr lang="en-US" baseline="0" dirty="0" smtClean="0"/>
              <a:t> it here and see how it applies to healthy homes. Maybe we should add a screen shot of the checklist here. If they don’t have one, we could add an example here. We could see if the city of Kansas City has one and add it here and use it only if they can’t provide one. Waiting to hear back from the CEO supervisor. </a:t>
            </a:r>
            <a:endParaRPr lang="en-US" dirty="0" smtClean="0"/>
          </a:p>
          <a:p>
            <a:endParaRPr lang="en-US" dirty="0" smtClean="0"/>
          </a:p>
          <a:p>
            <a:r>
              <a:rPr lang="en-US" dirty="0" smtClean="0"/>
              <a:t>Ask the participants what the top 5 violations are</a:t>
            </a:r>
            <a:r>
              <a:rPr lang="en-US" baseline="0" dirty="0" smtClean="0"/>
              <a:t> for their area? Open this up for discussion. Instructor is responsible for collecting information for the top 5 code violations in the city where training is taking place, if available, and trainer can ask the host organization for the information as well. Use these examples to compare to the answers provided by the CEOs to see if there are differences and discuss.  </a:t>
            </a:r>
          </a:p>
          <a:p>
            <a:endParaRPr lang="en-US" baseline="0" dirty="0" smtClean="0"/>
          </a:p>
          <a:p>
            <a:r>
              <a:rPr lang="en-US" baseline="0" dirty="0" smtClean="0"/>
              <a:t>Depending on the nature of the code violation, the occupant or owner may be responsible. </a:t>
            </a:r>
          </a:p>
          <a:p>
            <a:endParaRPr lang="en-US" baseline="0" dirty="0" smtClean="0"/>
          </a:p>
          <a:p>
            <a:r>
              <a:rPr lang="en-US" baseline="0" dirty="0" smtClean="0"/>
              <a:t>If you are called due to an issue on the outside of the home, is CEO able to perform an interior inspection? If not, would the top 5 violations be the same because of your accessibility to the interior of the home?</a:t>
            </a:r>
          </a:p>
          <a:p>
            <a:pPr>
              <a:buFont typeface="Arial" pitchFamily="34" charset="0"/>
              <a:buNone/>
            </a:pPr>
            <a:endParaRPr lang="en-US" b="1" baseline="0" dirty="0" smtClean="0"/>
          </a:p>
          <a:p>
            <a:pPr>
              <a:buFont typeface="Arial" pitchFamily="34" charset="0"/>
              <a:buNone/>
            </a:pPr>
            <a:endParaRPr lang="en-US" b="1" baseline="0" dirty="0" smtClean="0"/>
          </a:p>
        </p:txBody>
      </p:sp>
      <p:sp>
        <p:nvSpPr>
          <p:cNvPr id="4" name="Slide Number Placeholder 3"/>
          <p:cNvSpPr>
            <a:spLocks noGrp="1"/>
          </p:cNvSpPr>
          <p:nvPr>
            <p:ph type="sldNum" sz="quarter" idx="10"/>
          </p:nvPr>
        </p:nvSpPr>
        <p:spPr/>
        <p:txBody>
          <a:bodyPr/>
          <a:lstStyle/>
          <a:p>
            <a:fld id="{1F107157-D0D0-4340-A439-23AA1E32A8A6}"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u="none" dirty="0" smtClean="0">
                <a:solidFill>
                  <a:srgbClr val="FF0000"/>
                </a:solidFill>
              </a:rPr>
              <a:t>Be sure to rule out</a:t>
            </a:r>
            <a:r>
              <a:rPr lang="en-US" b="0" i="0" u="none" baseline="0" dirty="0" smtClean="0">
                <a:solidFill>
                  <a:srgbClr val="FF0000"/>
                </a:solidFill>
              </a:rPr>
              <a:t> those aspects of healthy housing suggested that are not part of code enforcement. This includes neighbor complaints of use of the building (business, parking on lawn, late night parties, noise, etc), blocking neighbors’ view of landscape, etc. These are Zoning issues not property maintenance, so if the participants mention these, direct them to back to healthy housing aspects of the code.</a:t>
            </a:r>
          </a:p>
          <a:p>
            <a:endParaRPr lang="en-US" b="0" i="0" u="none" baseline="0" dirty="0" smtClean="0">
              <a:solidFill>
                <a:srgbClr val="FF0000"/>
              </a:solidFill>
            </a:endParaRPr>
          </a:p>
          <a:p>
            <a:r>
              <a:rPr lang="en-US" b="0" i="0" u="none" baseline="0" dirty="0" smtClean="0">
                <a:solidFill>
                  <a:srgbClr val="FF0000"/>
                </a:solidFill>
              </a:rPr>
              <a:t>For this exercise, the instructor could ask the local organizations if they can provide pictures from actual homes in their areas that have been cited for code violations. 6-7 interior and 3-4 exterior for a total of 10 pictures could be obtained in advance and made into copies like we use for the other HH courses if possible. Then, the instructor would have the CEOs identify the potential code violations by using the local codes when applicable.</a:t>
            </a:r>
          </a:p>
          <a:p>
            <a:endParaRPr lang="en-US" b="0" i="0" u="none" baseline="0" dirty="0" smtClean="0">
              <a:solidFill>
                <a:srgbClr val="FF0000"/>
              </a:solidFill>
            </a:endParaRPr>
          </a:p>
          <a:p>
            <a:r>
              <a:rPr lang="en-US" b="0" i="0" u="none" baseline="0" dirty="0" smtClean="0">
                <a:solidFill>
                  <a:srgbClr val="FF0000"/>
                </a:solidFill>
              </a:rPr>
              <a:t>Photos should include as many code violations as possible.</a:t>
            </a:r>
          </a:p>
          <a:p>
            <a:endParaRPr lang="en-US" b="0" i="0" u="none" dirty="0" smtClean="0"/>
          </a:p>
          <a:p>
            <a:endParaRPr lang="en-US" b="1" i="1" u="none"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r>
              <a:rPr lang="en-US" smtClean="0"/>
              <a:t>Page </a:t>
            </a:r>
            <a:fld id="{4ED4BE02-CD1C-4F01-A327-D9CC2B2DA0F1}" type="slidenum">
              <a:rPr lang="en-US" smtClean="0"/>
              <a:pPr/>
              <a:t>23</a:t>
            </a:fld>
            <a:endParaRPr lang="en-US" smtClean="0"/>
          </a:p>
        </p:txBody>
      </p:sp>
      <p:sp>
        <p:nvSpPr>
          <p:cNvPr id="96259" name="Rectangle 2"/>
          <p:cNvSpPr>
            <a:spLocks noGrp="1" noRot="1" noChangeAspect="1" noChangeArrowheads="1" noTextEdit="1"/>
          </p:cNvSpPr>
          <p:nvPr>
            <p:ph type="sldImg"/>
          </p:nvPr>
        </p:nvSpPr>
        <p:spPr>
          <a:xfrm>
            <a:off x="1189038" y="695325"/>
            <a:ext cx="4633912" cy="3476625"/>
          </a:xfrm>
          <a:ln/>
        </p:spPr>
      </p:sp>
      <p:sp>
        <p:nvSpPr>
          <p:cNvPr id="96260" name="Rectangle 3"/>
          <p:cNvSpPr>
            <a:spLocks noGrp="1" noChangeArrowheads="1"/>
          </p:cNvSpPr>
          <p:nvPr>
            <p:ph type="body" idx="1"/>
          </p:nvPr>
        </p:nvSpPr>
        <p:spPr>
          <a:noFill/>
          <a:ln/>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An overview of the American Housing Survey.  </a:t>
            </a:r>
            <a:r>
              <a:rPr lang="en-US" sz="1000" b="1" dirty="0" smtClean="0"/>
              <a:t>See www.census.gov/hhes/www/housing/ahs/ahs.html</a:t>
            </a:r>
            <a:r>
              <a:rPr lang="en-US" sz="1000" dirty="0" smtClean="0"/>
              <a:t>. As we discussed,</a:t>
            </a:r>
            <a:r>
              <a:rPr lang="en-US" sz="1000" baseline="0" dirty="0" smtClean="0"/>
              <a:t> if you can get local data, you can always use that for these slides and if not, the national data would be used. If the local AHS data is available, the CEOs can see how it matches up with the top 5-10 code violations. Have a copy of the most current AHS for them to look through on a break, you don’t have to provide a copy to each student. They will have the information if they want to visit the website and print it out for themselves.</a:t>
            </a:r>
            <a:endParaRPr lang="en-US" sz="1000" dirty="0" smtClean="0"/>
          </a:p>
          <a:p>
            <a:endParaRPr lang="en-US" sz="1000" dirty="0" smtClean="0"/>
          </a:p>
          <a:p>
            <a:endParaRPr lang="en-US" sz="1000" dirty="0" smtClean="0"/>
          </a:p>
          <a:p>
            <a:r>
              <a:rPr lang="en-US" sz="1000" dirty="0" smtClean="0"/>
              <a:t>Summary of AHS:</a:t>
            </a:r>
          </a:p>
          <a:p>
            <a:r>
              <a:rPr lang="en-US" sz="1000" dirty="0" smtClean="0"/>
              <a:t> </a:t>
            </a:r>
          </a:p>
          <a:p>
            <a:r>
              <a:rPr lang="en-US" sz="1000" dirty="0" smtClean="0"/>
              <a:t>Page 1  -  General Description of Housing (including year built and type of foundation)</a:t>
            </a:r>
          </a:p>
          <a:p>
            <a:r>
              <a:rPr lang="en-US" sz="1000" dirty="0" smtClean="0"/>
              <a:t>Page 2  -  Exterior Problems (including exterior water leakage)</a:t>
            </a:r>
          </a:p>
          <a:p>
            <a:r>
              <a:rPr lang="en-US" sz="1000" dirty="0" smtClean="0"/>
              <a:t>Page 3  -  Interior Problems (including interior water leakage, rodents, and electrical)</a:t>
            </a:r>
          </a:p>
          <a:p>
            <a:r>
              <a:rPr lang="en-US" sz="1000" dirty="0" smtClean="0"/>
              <a:t>Page 4  -  Sanitation/Water Problems &amp; Safety Devices</a:t>
            </a:r>
          </a:p>
          <a:p>
            <a:r>
              <a:rPr lang="en-US" sz="1000" dirty="0" smtClean="0"/>
              <a:t>Page 5  -  Heating/Fuel (including main heating, water heating, clothes dryer, problems)</a:t>
            </a:r>
          </a:p>
          <a:p>
            <a:r>
              <a:rPr lang="en-US" sz="1000" dirty="0" smtClean="0"/>
              <a:t>Page 6  -  Selected Physical Problems &amp; Overall Opinion of Structure</a:t>
            </a:r>
          </a:p>
          <a:p>
            <a:r>
              <a:rPr lang="en-US" sz="1000" dirty="0" smtClean="0"/>
              <a:t>Page 7  -  Overview and Key Definitions</a:t>
            </a:r>
          </a:p>
          <a:p>
            <a:r>
              <a:rPr lang="en-US" sz="1000" dirty="0" smtClean="0"/>
              <a:t>Page 8  -  More Definitions.  Note the tests for holes in floors and open cracks at end</a:t>
            </a:r>
          </a:p>
          <a:p>
            <a:r>
              <a:rPr lang="en-US" sz="1000" dirty="0" smtClean="0"/>
              <a:t>Page 9  -  Rating System.  Help the students understand what moderate and severe physical problems means.  These homes have serious problems.</a:t>
            </a:r>
          </a:p>
          <a:p>
            <a:r>
              <a:rPr lang="en-US" sz="1000" dirty="0" smtClean="0"/>
              <a:t>Page 10 -  Potential Errors in AHS.  Help the students understand that a high level of inconsistency means that they need to use caution using these numbers as being too precise.</a:t>
            </a:r>
          </a:p>
          <a:p>
            <a:r>
              <a:rPr lang="en-US" sz="1000" dirty="0" smtClean="0"/>
              <a:t>Page 11 -  Potential Errors in AHS (cont.).  Note that people know whether their clothes dryer is gas or electric.</a:t>
            </a:r>
          </a:p>
          <a:p>
            <a:r>
              <a:rPr lang="en-US" sz="1000" dirty="0" smtClean="0"/>
              <a:t>Page 12 -  Table Showing Relationship Between Interior and Exterior Problems</a:t>
            </a:r>
          </a:p>
          <a:p>
            <a:r>
              <a:rPr lang="en-US" sz="1000" dirty="0" smtClean="0"/>
              <a:t>Page 13 -  Explanation of the Table. </a:t>
            </a:r>
            <a:endParaRPr lang="en-US" sz="10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2400" dirty="0" smtClean="0"/>
              <a:t>As we discussed,</a:t>
            </a:r>
            <a:r>
              <a:rPr lang="en-US" sz="2400" baseline="0" dirty="0" smtClean="0"/>
              <a:t> if you can get local data, you can always use that for these slides and if not, the national data would be used. If the local AHS data is available, the CEOs can see how it matches up with the top 5-10 code violations. Have a copy of the most current AHS for them to look through on a break, you don’t have to provide a copy to each student. They will have the information if they want to visit the website and print it out for themselves.</a:t>
            </a:r>
            <a:endParaRPr lang="en-US" sz="2400" dirty="0" smtClean="0"/>
          </a:p>
          <a:p>
            <a:pPr eaLnBrk="1" hangingPunct="1">
              <a:lnSpc>
                <a:spcPct val="80000"/>
              </a:lnSpc>
            </a:pPr>
            <a:endParaRPr lang="en-US" sz="2300" dirty="0" smtClean="0"/>
          </a:p>
          <a:p>
            <a:pPr eaLnBrk="1" hangingPunct="1">
              <a:lnSpc>
                <a:spcPct val="80000"/>
              </a:lnSpc>
            </a:pPr>
            <a:r>
              <a:rPr lang="en-US" sz="2300" dirty="0" smtClean="0"/>
              <a:t>Exterior physical condition of homes</a:t>
            </a:r>
          </a:p>
          <a:p>
            <a:pPr lvl="1" eaLnBrk="1" hangingPunct="1">
              <a:lnSpc>
                <a:spcPct val="80000"/>
              </a:lnSpc>
            </a:pPr>
            <a:r>
              <a:rPr lang="en-US" sz="1700" dirty="0" smtClean="0"/>
              <a:t>19.7% of homes have some physical condition contributing to leaks</a:t>
            </a:r>
          </a:p>
          <a:p>
            <a:pPr lvl="1" eaLnBrk="1" hangingPunct="1">
              <a:lnSpc>
                <a:spcPct val="80000"/>
              </a:lnSpc>
            </a:pPr>
            <a:endParaRPr lang="en-US" sz="1700" dirty="0" smtClean="0"/>
          </a:p>
          <a:p>
            <a:pPr lvl="1" eaLnBrk="1" hangingPunct="1">
              <a:lnSpc>
                <a:spcPct val="80000"/>
              </a:lnSpc>
            </a:pPr>
            <a:r>
              <a:rPr lang="en-US" sz="1700" b="1" dirty="0" smtClean="0"/>
              <a:t>Overall:</a:t>
            </a:r>
          </a:p>
          <a:p>
            <a:pPr lvl="1" eaLnBrk="1" hangingPunct="1">
              <a:lnSpc>
                <a:spcPct val="80000"/>
              </a:lnSpc>
            </a:pPr>
            <a:r>
              <a:rPr lang="en-US" sz="1700" dirty="0" smtClean="0"/>
              <a:t>2.1% have sagging roof  (10.7% among those with one or more problems)</a:t>
            </a:r>
          </a:p>
          <a:p>
            <a:pPr lvl="1" eaLnBrk="1" hangingPunct="1">
              <a:lnSpc>
                <a:spcPct val="80000"/>
              </a:lnSpc>
            </a:pPr>
            <a:r>
              <a:rPr lang="en-US" sz="1700" dirty="0" smtClean="0"/>
              <a:t>5.2% have missing roofing material (26.2% among those with one or more problems)</a:t>
            </a:r>
          </a:p>
          <a:p>
            <a:pPr lvl="1" eaLnBrk="1" hangingPunct="1">
              <a:lnSpc>
                <a:spcPct val="80000"/>
              </a:lnSpc>
            </a:pPr>
            <a:r>
              <a:rPr lang="en-US" sz="1700" dirty="0" smtClean="0"/>
              <a:t>1.6% have hole in roof (8.2% among those with one or more problems)</a:t>
            </a:r>
          </a:p>
          <a:p>
            <a:pPr lvl="1" eaLnBrk="1" hangingPunct="1">
              <a:lnSpc>
                <a:spcPct val="80000"/>
              </a:lnSpc>
            </a:pPr>
            <a:r>
              <a:rPr lang="en-US" sz="1700" dirty="0" smtClean="0"/>
              <a:t>2.6% are missing bricks siding or other outside wall material (13.1% among those with one or more problems)</a:t>
            </a:r>
          </a:p>
          <a:p>
            <a:pPr lvl="1" eaLnBrk="1" hangingPunct="1">
              <a:lnSpc>
                <a:spcPct val="80000"/>
              </a:lnSpc>
            </a:pPr>
            <a:r>
              <a:rPr lang="en-US" sz="1700" dirty="0" smtClean="0"/>
              <a:t>1.3% have sloping outside walls (6.6% among those with one or more problems)</a:t>
            </a:r>
          </a:p>
          <a:p>
            <a:pPr lvl="1" eaLnBrk="1" hangingPunct="1">
              <a:lnSpc>
                <a:spcPct val="80000"/>
              </a:lnSpc>
            </a:pPr>
            <a:r>
              <a:rPr lang="en-US" sz="1700" dirty="0" smtClean="0"/>
              <a:t>0.9% have boarded up windows (4.6% among those with one or more problems)</a:t>
            </a:r>
          </a:p>
          <a:p>
            <a:pPr lvl="1" eaLnBrk="1" hangingPunct="1">
              <a:lnSpc>
                <a:spcPct val="80000"/>
              </a:lnSpc>
            </a:pPr>
            <a:r>
              <a:rPr lang="en-US" sz="1700" dirty="0" smtClean="0"/>
              <a:t>2.5% have foundation crumbling or has open crack or hole. (12.6% among those with one or more problems)</a:t>
            </a:r>
          </a:p>
          <a:p>
            <a:pPr lvl="1" eaLnBrk="1" hangingPunct="1">
              <a:lnSpc>
                <a:spcPct val="80000"/>
              </a:lnSpc>
            </a:pPr>
            <a:endParaRPr lang="en-US" sz="1500" dirty="0" smtClean="0"/>
          </a:p>
          <a:p>
            <a:pPr algn="ctr" eaLnBrk="1" hangingPunct="1">
              <a:lnSpc>
                <a:spcPct val="80000"/>
              </a:lnSpc>
              <a:buFont typeface="Zapf Dingbats"/>
              <a:buNone/>
            </a:pPr>
            <a:r>
              <a:rPr lang="en-US" sz="1700" i="1" dirty="0" smtClean="0"/>
              <a:t>From American Housing Survey – 2009</a:t>
            </a:r>
          </a:p>
          <a:p>
            <a:endParaRPr lang="en-US" dirty="0" smtClean="0"/>
          </a:p>
          <a:p>
            <a:r>
              <a:rPr lang="en-US" i="0" dirty="0" smtClean="0"/>
              <a:t>Note that</a:t>
            </a:r>
            <a:r>
              <a:rPr lang="en-US" i="0" baseline="0" dirty="0" smtClean="0"/>
              <a:t> this excludes multi-unit housing (so you have to subtract those homes from the denominator) and that since conditions are not mutually exclusive (e.g., one can have both broken windows and missing roofing material), the numbers in the table do not sum to 100%.</a:t>
            </a:r>
          </a:p>
          <a:p>
            <a:endParaRPr lang="en-US" i="0" baseline="0" dirty="0" smtClean="0"/>
          </a:p>
          <a:p>
            <a:r>
              <a:rPr lang="en-US" i="0" baseline="0" dirty="0" smtClean="0"/>
              <a:t>Discuss and confirm these numbers with attendees. What is different and why? - LG</a:t>
            </a:r>
            <a:endParaRPr lang="en-US" i="0" dirty="0"/>
          </a:p>
        </p:txBody>
      </p:sp>
      <p:sp>
        <p:nvSpPr>
          <p:cNvPr id="4" name="Slide Number Placeholder 3"/>
          <p:cNvSpPr>
            <a:spLocks noGrp="1"/>
          </p:cNvSpPr>
          <p:nvPr>
            <p:ph type="sldNum" sz="quarter" idx="10"/>
          </p:nvPr>
        </p:nvSpPr>
        <p:spPr/>
        <p:txBody>
          <a:bodyPr/>
          <a:lstStyle/>
          <a:p>
            <a:fld id="{02BA143E-0D88-43D9-9C94-45D972212AE3}"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r>
              <a:rPr lang="en-US" smtClean="0"/>
              <a:t>Page </a:t>
            </a:r>
            <a:fld id="{A31267BF-091B-4279-80F0-440EAAF5C498}" type="slidenum">
              <a:rPr lang="en-US" smtClean="0"/>
              <a:pPr/>
              <a:t>25</a:t>
            </a:fld>
            <a:endParaRPr lang="en-US" smtClean="0"/>
          </a:p>
        </p:txBody>
      </p:sp>
      <p:sp>
        <p:nvSpPr>
          <p:cNvPr id="114691" name="Rectangle 2"/>
          <p:cNvSpPr>
            <a:spLocks noGrp="1" noRot="1" noChangeAspect="1" noChangeArrowheads="1" noTextEdit="1"/>
          </p:cNvSpPr>
          <p:nvPr>
            <p:ph type="sldImg"/>
          </p:nvPr>
        </p:nvSpPr>
        <p:spPr>
          <a:xfrm>
            <a:off x="1187450" y="695325"/>
            <a:ext cx="4637088" cy="3476625"/>
          </a:xfrm>
          <a:ln/>
        </p:spPr>
      </p:sp>
      <p:sp>
        <p:nvSpPr>
          <p:cNvPr id="114692"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This illustration  is to discuss the common locations where mold is found. It is important to mention that mold is the end result of a moisture issue or may be due to inadequate ventilation. The prior two are examples of code violations, unfortunately mold is NOT. It is simply the health hazard caused by the code violation. We cannot call it a code violation any more than we could call fire a code violation.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We’ve had the discussion in both trainings regarding how “mold” calls are passed around and who (what department) ultimately handles these types of issues. As mentioned above, it should always be referred to as a moisture-related issue.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i="1"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i="1" u="none" dirty="0" smtClean="0"/>
          </a:p>
          <a:p>
            <a:endParaRPr lang="en-US" u="none"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r>
              <a:rPr lang="en-US" dirty="0" smtClean="0"/>
              <a:t>From IPMC – See page 9 of 48 in Reference Tab Codes Section</a:t>
            </a:r>
          </a:p>
          <a:p>
            <a:endParaRPr lang="en-US" dirty="0" smtClean="0"/>
          </a:p>
          <a:p>
            <a:r>
              <a:rPr lang="en-US" dirty="0" smtClean="0"/>
              <a:t>If local</a:t>
            </a:r>
            <a:r>
              <a:rPr lang="en-US" baseline="0" dirty="0" smtClean="0"/>
              <a:t> codes are available, the instructor would used the local codes applicable to moisture in these slides.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thinking about situations such as the ones in the photo with the tarp, ask the CEOs what would cause the codes inspector to condemn the property or deem it uninhabitable until structural evaluation and repairs are made?</a:t>
            </a:r>
          </a:p>
          <a:p>
            <a:endParaRPr lang="en-US" dirty="0" smtClean="0"/>
          </a:p>
          <a:p>
            <a:endParaRPr lang="en-US" dirty="0" smtClean="0"/>
          </a:p>
        </p:txBody>
      </p:sp>
      <p:sp>
        <p:nvSpPr>
          <p:cNvPr id="116740" name="Slide Number Placeholder 3"/>
          <p:cNvSpPr>
            <a:spLocks noGrp="1"/>
          </p:cNvSpPr>
          <p:nvPr>
            <p:ph type="sldNum" sz="quarter" idx="5"/>
          </p:nvPr>
        </p:nvSpPr>
        <p:spPr>
          <a:noFill/>
        </p:spPr>
        <p:txBody>
          <a:bodyPr/>
          <a:lstStyle/>
          <a:p>
            <a:fld id="{AA9C4D5B-8A52-48B1-B729-DB3E35DC13C5}"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The green discoloring on brick may not be mold but moss. </a:t>
            </a:r>
            <a:r>
              <a:rPr lang="en-US" b="0" i="0" u="none" dirty="0" smtClean="0"/>
              <a:t>Moss is a very simple plant that lacks conventional roots, stems, and leaves. Because of its lack of these traditional components, its growth is limited to moist locations. But if this criteria is met, you’ll find that moss is very capable of growing anywhere it pleases. Mold is a fungus that is made up of multiple cells and gets energy from the organic matter it lives on. Mold reproduces in spores, which can be airborne and are not visible to the naked eye. When you can see mold on a house or sidewalk, you are seeing a “colony.” A colony is a single organism that grows in long branching cells called </a:t>
            </a:r>
            <a:r>
              <a:rPr lang="en-US" b="0" i="0" u="none" dirty="0" err="1" smtClean="0"/>
              <a:t>hyphae</a:t>
            </a:r>
            <a:r>
              <a:rPr lang="en-US" b="0" i="0" u="none"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t>We mention</a:t>
            </a:r>
            <a:r>
              <a:rPr lang="en-US" b="0" i="0" u="none" baseline="0" dirty="0" smtClean="0"/>
              <a:t> a number of other things taking place in the slide as well:</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Visible mold on inside wall</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Lack of weep holes or that they are covered up</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Brick façade in contact with ground</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Disconnected extension tube on the downspout</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Large tree adjacent to building foundation (footings)</a:t>
            </a:r>
            <a:endParaRPr lang="en-US" b="0" i="0" u="none" dirty="0" smtClean="0"/>
          </a:p>
          <a:p>
            <a:endParaRPr lang="en-US" b="0" i="0" u="non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dirty="0" smtClean="0"/>
          </a:p>
          <a:p>
            <a:endParaRPr lang="en-US" b="0" i="0" u="none"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local</a:t>
            </a:r>
            <a:r>
              <a:rPr lang="en-US" baseline="0" dirty="0" smtClean="0"/>
              <a:t> codes are available, the instructor would used the local codes applicable to moisture in these slides.</a:t>
            </a:r>
            <a:endParaRPr lang="en-US" dirty="0" smtClean="0"/>
          </a:p>
          <a:p>
            <a:endParaRPr lang="en-US" dirty="0" smtClean="0"/>
          </a:p>
        </p:txBody>
      </p:sp>
      <p:sp>
        <p:nvSpPr>
          <p:cNvPr id="117764" name="Slide Number Placeholder 3"/>
          <p:cNvSpPr>
            <a:spLocks noGrp="1"/>
          </p:cNvSpPr>
          <p:nvPr>
            <p:ph type="sldNum" sz="quarter" idx="5"/>
          </p:nvPr>
        </p:nvSpPr>
        <p:spPr>
          <a:noFill/>
        </p:spPr>
        <p:txBody>
          <a:bodyPr/>
          <a:lstStyle/>
          <a:p>
            <a:fld id="{40901955-C603-4C91-BC2E-ADD192730973}"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a:t>
            </a:r>
            <a:r>
              <a:rPr lang="en-US" baseline="0" dirty="0" smtClean="0"/>
              <a:t> violation(s) are present in this photo?</a:t>
            </a:r>
          </a:p>
          <a:p>
            <a:endParaRPr lang="en-US" baseline="0" dirty="0" smtClean="0"/>
          </a:p>
          <a:p>
            <a:r>
              <a:rPr lang="en-US" baseline="0" dirty="0" smtClean="0"/>
              <a:t>Again, if we could use local pictures, that would be even better. </a:t>
            </a:r>
          </a:p>
          <a:p>
            <a:endParaRPr lang="en-US" baseline="0" dirty="0" smtClean="0"/>
          </a:p>
          <a:p>
            <a:r>
              <a:rPr lang="en-US" baseline="0" dirty="0" smtClean="0"/>
              <a:t>Issues in the picture:</a:t>
            </a:r>
          </a:p>
          <a:p>
            <a:r>
              <a:rPr lang="en-US" baseline="0" dirty="0" smtClean="0"/>
              <a:t>Flat roof draining onto pitched roof surface (where the blue tarp is located) may be increasing deterioration of roof surface</a:t>
            </a:r>
          </a:p>
          <a:p>
            <a:r>
              <a:rPr lang="en-US" baseline="0" dirty="0" smtClean="0"/>
              <a:t>Cannot see flashing to the left of the tarp adjacent to the exterior dormer wall</a:t>
            </a:r>
          </a:p>
          <a:p>
            <a:r>
              <a:rPr lang="en-US" baseline="0" dirty="0" smtClean="0"/>
              <a:t>Where is the drainage for the small, flat roof that appears to cover a porch</a:t>
            </a:r>
          </a:p>
          <a:p>
            <a:r>
              <a:rPr lang="en-US" baseline="0" dirty="0" smtClean="0"/>
              <a:t>Vegetation and brush adjacent to and in contact with building exterior</a:t>
            </a:r>
          </a:p>
          <a:p>
            <a:r>
              <a:rPr lang="en-US" baseline="0" dirty="0" smtClean="0"/>
              <a:t>Can students identify any damaged surfaces on the exterior or any with flaking paint</a:t>
            </a:r>
          </a:p>
        </p:txBody>
      </p:sp>
      <p:sp>
        <p:nvSpPr>
          <p:cNvPr id="4" name="Slide Number Placeholder 3"/>
          <p:cNvSpPr>
            <a:spLocks noGrp="1"/>
          </p:cNvSpPr>
          <p:nvPr>
            <p:ph type="sldNum" sz="quarter" idx="10"/>
          </p:nvPr>
        </p:nvSpPr>
        <p:spPr/>
        <p:txBody>
          <a:bodyPr/>
          <a:lstStyle/>
          <a:p>
            <a:fld id="{1F107157-D0D0-4340-A439-23AA1E32A8A6}"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D2E767EF-176B-433C-8547-F0FE60D30502}" type="slidenum">
              <a:rPr lang="en-US" smtClean="0">
                <a:latin typeface="Arial" pitchFamily="34" charset="0"/>
              </a:rPr>
              <a:pPr/>
              <a:t>3</a:t>
            </a:fld>
            <a:endParaRPr lang="en-US" smtClean="0">
              <a:latin typeface="Arial" pitchFamily="34" charset="0"/>
            </a:endParaRPr>
          </a:p>
        </p:txBody>
      </p:sp>
      <p:sp>
        <p:nvSpPr>
          <p:cNvPr id="124931" name="Rectangle 2"/>
          <p:cNvSpPr>
            <a:spLocks noGrp="1" noRot="1" noChangeAspect="1" noChangeArrowheads="1" noTextEdit="1"/>
          </p:cNvSpPr>
          <p:nvPr>
            <p:ph type="sldImg"/>
          </p:nvPr>
        </p:nvSpPr>
        <p:spPr>
          <a:ln/>
        </p:spPr>
      </p:sp>
      <p:sp>
        <p:nvSpPr>
          <p:cNvPr id="124932" name="Notes Placeholder 3"/>
          <p:cNvSpPr>
            <a:spLocks noGrp="1"/>
          </p:cNvSpPr>
          <p:nvPr>
            <p:ph type="body" idx="1"/>
          </p:nvPr>
        </p:nvSpPr>
        <p:spPr>
          <a:noFill/>
          <a:ln/>
        </p:spPr>
        <p:txBody>
          <a:bodyPr/>
          <a:lstStyle/>
          <a:p>
            <a:r>
              <a:rPr lang="en-US" dirty="0" smtClean="0">
                <a:latin typeface="Arial" pitchFamily="34" charset="0"/>
              </a:rPr>
              <a:t>Insert</a:t>
            </a:r>
            <a:r>
              <a:rPr lang="en-US" baseline="0" dirty="0" smtClean="0">
                <a:latin typeface="Arial" pitchFamily="34" charset="0"/>
              </a:rPr>
              <a:t> objectives again at the end of the presentation to recap </a:t>
            </a:r>
            <a:endParaRPr lang="en-US" dirty="0"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C2788839-0684-4EF5-A34F-A2203FE7D488}" type="slidenum">
              <a:rPr lang="en-US" smtClean="0"/>
              <a:pPr/>
              <a:t>30</a:t>
            </a:fld>
            <a:endParaRPr lang="en-US" smtClean="0"/>
          </a:p>
        </p:txBody>
      </p:sp>
      <p:sp>
        <p:nvSpPr>
          <p:cNvPr id="84995" name="Rectangle 2"/>
          <p:cNvSpPr>
            <a:spLocks noGrp="1" noRot="1" noChangeAspect="1" noChangeArrowheads="1" noTextEdit="1"/>
          </p:cNvSpPr>
          <p:nvPr>
            <p:ph type="sldImg"/>
          </p:nvPr>
        </p:nvSpPr>
        <p:spPr>
          <a:xfrm>
            <a:off x="1190625" y="695325"/>
            <a:ext cx="4632325" cy="3475038"/>
          </a:xfrm>
          <a:ln/>
        </p:spPr>
      </p:sp>
      <p:sp>
        <p:nvSpPr>
          <p:cNvPr id="84996" name="Rectangle 3"/>
          <p:cNvSpPr>
            <a:spLocks noGrp="1" noChangeArrowheads="1"/>
          </p:cNvSpPr>
          <p:nvPr>
            <p:ph type="body" idx="1"/>
          </p:nvPr>
        </p:nvSpPr>
        <p:spPr>
          <a:noFill/>
          <a:ln/>
        </p:spPr>
        <p:txBody>
          <a:bodyPr/>
          <a:lstStyle/>
          <a:p>
            <a:pPr eaLnBrk="1" hangingPunct="1"/>
            <a:r>
              <a:rPr lang="en-US" sz="1000" dirty="0" smtClean="0">
                <a:latin typeface="Arial" charset="0"/>
              </a:rPr>
              <a:t>The through-the-wall air conditioner tilts towards the wall.  Condensate water from the cooling coil runs into the building rather than out of the building.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pPr defTabSz="929617"/>
            <a:fld id="{A9DDFA4C-9CE7-49E2-BB07-82139D6ADA26}" type="slidenum">
              <a:rPr lang="en-US" smtClean="0">
                <a:latin typeface="Arial" pitchFamily="34" charset="0"/>
              </a:rPr>
              <a:pPr defTabSz="929617"/>
              <a:t>31</a:t>
            </a:fld>
            <a:endParaRPr lang="en-US" dirty="0" smtClean="0">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As we discussed,</a:t>
            </a:r>
            <a:r>
              <a:rPr lang="en-US" sz="1200" baseline="0" dirty="0" smtClean="0"/>
              <a:t> if you can get local data, you can always use that for these slides and if not, the national data would be used. If the local AHS data is available, the CEOs can see how it matches up with the top 5-10 code violations. Have a copy of the most current AHS for them to look through on a break, you don’t have to provide a copy to each student. They will have the information if they want to visit the website and print it out for themselves.</a:t>
            </a:r>
            <a:endParaRPr lang="en-US" sz="1200" dirty="0" smtClean="0"/>
          </a:p>
          <a:p>
            <a:pPr eaLnBrk="1" hangingPunct="1"/>
            <a:endParaRPr lang="en-US" dirty="0" smtClean="0"/>
          </a:p>
          <a:p>
            <a:pPr eaLnBrk="1" hangingPunct="1"/>
            <a:endParaRPr lang="en-US" sz="1500" b="1" dirty="0" smtClean="0"/>
          </a:p>
          <a:p>
            <a:pPr eaLnBrk="1" hangingPunct="1"/>
            <a:r>
              <a:rPr lang="en-US" sz="1500" b="1" dirty="0" smtClean="0"/>
              <a:t>Ask </a:t>
            </a:r>
            <a:r>
              <a:rPr lang="en-US" sz="1500" b="1" dirty="0"/>
              <a:t>a question - What % of homes had interior water leakage in a 12 month period? </a:t>
            </a:r>
          </a:p>
          <a:p>
            <a:pPr eaLnBrk="1" hangingPunct="1"/>
            <a:endParaRPr lang="en-US" dirty="0" smtClean="0"/>
          </a:p>
          <a:p>
            <a:pPr>
              <a:lnSpc>
                <a:spcPct val="80000"/>
              </a:lnSpc>
              <a:spcAft>
                <a:spcPts val="573"/>
              </a:spcAft>
            </a:pPr>
            <a:r>
              <a:rPr lang="en-US" dirty="0" smtClean="0"/>
              <a:t>Answer: 8.1% (of 111 million homes) had interior water leakage in 12 month period. </a:t>
            </a:r>
          </a:p>
          <a:p>
            <a:pPr>
              <a:lnSpc>
                <a:spcPct val="80000"/>
              </a:lnSpc>
              <a:spcAft>
                <a:spcPts val="573"/>
              </a:spcAft>
            </a:pPr>
            <a:endParaRPr lang="en-US" dirty="0" smtClean="0"/>
          </a:p>
          <a:p>
            <a:pPr>
              <a:lnSpc>
                <a:spcPct val="80000"/>
              </a:lnSpc>
              <a:spcAft>
                <a:spcPts val="573"/>
              </a:spcAft>
            </a:pPr>
            <a:r>
              <a:rPr lang="en-US" dirty="0" smtClean="0"/>
              <a:t>Note that: Worse for renters (10.8%) and manufactured housing (9.3%).</a:t>
            </a:r>
            <a:r>
              <a:rPr lang="en-US" sz="1100" dirty="0"/>
              <a:t>  </a:t>
            </a:r>
            <a:r>
              <a:rPr lang="en-US" dirty="0" smtClean="0"/>
              <a:t>Almost 5% of homes built from 2005 to 2009 have interior water leaks (actual:4.8%) </a:t>
            </a:r>
            <a:r>
              <a:rPr lang="en-US" sz="1100" i="1" dirty="0"/>
              <a:t>From American Housing Survey – 2009</a:t>
            </a:r>
          </a:p>
          <a:p>
            <a:pPr eaLnBrk="1" hangingPunct="1"/>
            <a:endParaRPr lang="en-US" dirty="0" smtClean="0"/>
          </a:p>
          <a:p>
            <a:pPr eaLnBrk="1" hangingPunct="1"/>
            <a:r>
              <a:rPr lang="en-US" b="1" dirty="0" smtClean="0"/>
              <a:t>Ask another question: How many homes does that 8.1% represent?</a:t>
            </a:r>
          </a:p>
          <a:p>
            <a:pPr eaLnBrk="1" hangingPunct="1"/>
            <a:endParaRPr lang="en-US" dirty="0" smtClean="0"/>
          </a:p>
          <a:p>
            <a:pPr eaLnBrk="1" hangingPunct="1"/>
            <a:r>
              <a:rPr lang="en-US" dirty="0" smtClean="0"/>
              <a:t>Answer: Remind people that there were 111 million homes in 2009.  8.1% is 8.9 million. </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r>
              <a:rPr lang="en-US" b="1" dirty="0" smtClean="0"/>
              <a:t>Among the total number</a:t>
            </a:r>
            <a:r>
              <a:rPr lang="en-US" b="1" baseline="0" dirty="0" smtClean="0"/>
              <a:t> of occupied housing units:</a:t>
            </a:r>
          </a:p>
          <a:p>
            <a:pPr eaLnBrk="1" hangingPunct="1"/>
            <a:r>
              <a:rPr lang="en-US" baseline="0" dirty="0" smtClean="0"/>
              <a:t>3.4% had leaking pipes</a:t>
            </a:r>
          </a:p>
          <a:p>
            <a:pPr eaLnBrk="1" hangingPunct="1"/>
            <a:r>
              <a:rPr lang="en-US" baseline="0" dirty="0" smtClean="0"/>
              <a:t>1.9% had leaks associated with fixtures</a:t>
            </a:r>
          </a:p>
          <a:p>
            <a:pPr eaLnBrk="1" hangingPunct="1"/>
            <a:r>
              <a:rPr lang="en-US" baseline="0" dirty="0" smtClean="0"/>
              <a:t>0.9% had a broken water heater</a:t>
            </a:r>
          </a:p>
          <a:p>
            <a:pPr eaLnBrk="1" hangingPunct="1"/>
            <a:r>
              <a:rPr lang="en-US" baseline="0" dirty="0" smtClean="0"/>
              <a:t>2.1% had another problem or an unknown problem</a:t>
            </a:r>
          </a:p>
          <a:p>
            <a:pPr eaLnBrk="1" hangingPunct="1"/>
            <a:endParaRPr lang="en-US" dirty="0" smtClean="0"/>
          </a:p>
          <a:p>
            <a:pPr eaLnBrk="1" hangingPunct="1"/>
            <a:endParaRPr lang="en-US" dirty="0" smtClean="0"/>
          </a:p>
          <a:p>
            <a:pPr eaLnBrk="1" hangingPunct="1"/>
            <a:r>
              <a:rPr lang="en-US" b="1" dirty="0" smtClean="0"/>
              <a:t>Among the 8.1% that HAD an</a:t>
            </a:r>
            <a:r>
              <a:rPr lang="en-US" b="1" baseline="0" dirty="0" smtClean="0"/>
              <a:t> interior leak:</a:t>
            </a:r>
          </a:p>
          <a:p>
            <a:pPr eaLnBrk="1" hangingPunct="1"/>
            <a:r>
              <a:rPr lang="en-US" baseline="0" dirty="0" smtClean="0"/>
              <a:t>42.3% had leaking pipes</a:t>
            </a:r>
          </a:p>
          <a:p>
            <a:pPr eaLnBrk="1" hangingPunct="1"/>
            <a:r>
              <a:rPr lang="en-US" baseline="0" dirty="0" smtClean="0"/>
              <a:t>23.8% had leaks associated with fixtures</a:t>
            </a:r>
          </a:p>
          <a:p>
            <a:pPr eaLnBrk="1" hangingPunct="1"/>
            <a:r>
              <a:rPr lang="en-US" baseline="0" dirty="0" smtClean="0"/>
              <a:t>11.6% had a broken water heater</a:t>
            </a:r>
          </a:p>
          <a:p>
            <a:pPr eaLnBrk="1" hangingPunct="1"/>
            <a:r>
              <a:rPr lang="en-US" baseline="0" dirty="0" smtClean="0"/>
              <a:t>26.1% had another problem or an unknown problem</a:t>
            </a:r>
          </a:p>
          <a:p>
            <a:pPr eaLnBrk="1" hangingPunct="1"/>
            <a:endParaRPr lang="en-US" baseline="0" dirty="0" smtClean="0"/>
          </a:p>
          <a:p>
            <a:pPr eaLnBrk="1" hangingPunct="1"/>
            <a:endParaRPr lang="en-US" baseline="0" dirty="0" smtClean="0"/>
          </a:p>
          <a:p>
            <a:pPr defTabSz="929579">
              <a:defRPr/>
            </a:pPr>
            <a:r>
              <a:rPr lang="en-US" i="0" dirty="0" smtClean="0"/>
              <a:t>Note that</a:t>
            </a:r>
            <a:r>
              <a:rPr lang="en-US" i="0" baseline="0" dirty="0" smtClean="0"/>
              <a:t> since conditions are not mutually exclusive (e.g., one can have both leaking pipes and a broken water heater), the numbers in the table do not sum to 100%.</a:t>
            </a:r>
          </a:p>
          <a:p>
            <a:pPr defTabSz="929579">
              <a:defRPr/>
            </a:pPr>
            <a:endParaRPr lang="en-US" i="0" baseline="0" dirty="0" smtClean="0"/>
          </a:p>
          <a:p>
            <a:pPr marL="0" marR="0" indent="0" algn="l" defTabSz="929579" rtl="0" eaLnBrk="1" fontAlgn="auto" latinLnBrk="0" hangingPunct="1">
              <a:lnSpc>
                <a:spcPct val="100000"/>
              </a:lnSpc>
              <a:spcBef>
                <a:spcPts val="0"/>
              </a:spcBef>
              <a:spcAft>
                <a:spcPts val="0"/>
              </a:spcAft>
              <a:buClrTx/>
              <a:buSzTx/>
              <a:buFontTx/>
              <a:buNone/>
              <a:tabLst/>
              <a:defRPr/>
            </a:pPr>
            <a:r>
              <a:rPr lang="en-US" i="0" baseline="0" dirty="0" smtClean="0"/>
              <a:t>Again, confirm these numbers with attendees. If they are different, how and why? </a:t>
            </a:r>
          </a:p>
          <a:p>
            <a:pPr defTabSz="929579">
              <a:defRPr/>
            </a:pPr>
            <a:endParaRPr lang="en-US" i="1" dirty="0" smtClean="0"/>
          </a:p>
          <a:p>
            <a:pPr eaLnBrk="1" hangingPunct="1"/>
            <a:endParaRPr lang="en-US" baseline="0"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r>
              <a:rPr lang="en-US" dirty="0" smtClean="0"/>
              <a:t>This is applicable to the next phot</a:t>
            </a:r>
            <a:r>
              <a:rPr lang="en-US" baseline="0" dirty="0" smtClean="0"/>
              <a:t>o of the deteriorating bathroom floor</a:t>
            </a:r>
            <a:endParaRPr lang="en-US" dirty="0" smtClean="0"/>
          </a:p>
        </p:txBody>
      </p:sp>
      <p:sp>
        <p:nvSpPr>
          <p:cNvPr id="116740" name="Slide Number Placeholder 3"/>
          <p:cNvSpPr>
            <a:spLocks noGrp="1"/>
          </p:cNvSpPr>
          <p:nvPr>
            <p:ph type="sldNum" sz="quarter" idx="5"/>
          </p:nvPr>
        </p:nvSpPr>
        <p:spPr>
          <a:noFill/>
        </p:spPr>
        <p:txBody>
          <a:bodyPr/>
          <a:lstStyle/>
          <a:p>
            <a:fld id="{AA9C4D5B-8A52-48B1-B729-DB3E35DC13C5}"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often</a:t>
            </a:r>
            <a:r>
              <a:rPr lang="en-US" baseline="0" dirty="0" smtClean="0"/>
              <a:t> are code inspectors inside the home vs. performing inspections from the outside? What prompts a code inspection for the inside of a home? If a code inspector isn’t able to get inside a property, how would they ever know these type of structurally unsafe</a:t>
            </a:r>
          </a:p>
          <a:p>
            <a:endParaRPr lang="en-US" baseline="0" dirty="0" smtClean="0"/>
          </a:p>
          <a:p>
            <a:r>
              <a:rPr lang="en-US" baseline="0" dirty="0" smtClean="0"/>
              <a:t>Would this situation cause the codes inspector to condemn the property or deem it uninhabitable until structural evaluation and repairs are made?</a:t>
            </a:r>
          </a:p>
          <a:p>
            <a:endParaRPr lang="en-US" baseline="0" dirty="0" smtClean="0"/>
          </a:p>
          <a:p>
            <a:r>
              <a:rPr lang="en-US" baseline="0" dirty="0" smtClean="0"/>
              <a:t>What appears to be the primary source of the moisture that has caused flooring deterioration (wax ring, supply line, or lack of caulking at base of tub/shower)?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t>If this is in a</a:t>
            </a:r>
            <a:r>
              <a:rPr lang="en-US" b="0" i="0" u="none" baseline="0" dirty="0" smtClean="0"/>
              <a:t> basement or ground floor, look for root causes of the moisture issue…where is water coming from? Could it be that the other side of the concrete block wall was not water-proofed or sealed properly? Is the earthen side of the wall protected but there is inadequate drainage at the base of the wall? Is water building up at the base on the other side? How could you fix this problem? Could you drill holes through walls and floor and collect with a sump pump?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u="none" baseline="0" dirty="0" smtClean="0"/>
          </a:p>
          <a:p>
            <a:r>
              <a:rPr lang="en-US" dirty="0" smtClean="0"/>
              <a:t>What</a:t>
            </a:r>
            <a:r>
              <a:rPr lang="en-US" baseline="0" dirty="0" smtClean="0"/>
              <a:t> about an explanation for why the water stains only extend a certain height and how the moisture migrates to this height?</a:t>
            </a:r>
          </a:p>
          <a:p>
            <a:r>
              <a:rPr lang="en-US" baseline="0" dirty="0" smtClean="0"/>
              <a:t>The water is “wicked” up the block wall via capillary action and can only travel so high up the wall before the weight of the water column and gravity prevent it from going any higher.</a:t>
            </a:r>
          </a:p>
          <a:p>
            <a:endParaRPr lang="en-US" baseline="0" dirty="0" smtClean="0"/>
          </a:p>
          <a:p>
            <a:r>
              <a:rPr lang="en-US" baseline="0" dirty="0" smtClean="0"/>
              <a:t>Also, are the stains biological, mineral or something else?</a:t>
            </a:r>
          </a:p>
          <a:p>
            <a:r>
              <a:rPr lang="en-US" baseline="0" dirty="0" smtClean="0"/>
              <a:t>The dark-colored stains present near the floor are most likely biological in nature (mold, algae, bacteria, or some combination of the three), while the white, chalky substance located a little higher on the wall is called </a:t>
            </a:r>
            <a:r>
              <a:rPr lang="en-US" baseline="0" dirty="0" err="1" smtClean="0"/>
              <a:t>effluourescence</a:t>
            </a:r>
            <a:r>
              <a:rPr lang="en-US" baseline="0" dirty="0" smtClean="0"/>
              <a:t>, which is mineral residue that results when the water evaporates and leaves mineral deposits behind.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u="none" dirty="0" smtClean="0"/>
          </a:p>
          <a:p>
            <a:endParaRPr lang="en-US"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r>
              <a:rPr lang="en-US" smtClean="0"/>
              <a:t>Page </a:t>
            </a:r>
            <a:fld id="{A31267BF-091B-4279-80F0-440EAAF5C498}" type="slidenum">
              <a:rPr lang="en-US" smtClean="0"/>
              <a:pPr/>
              <a:t>35</a:t>
            </a:fld>
            <a:endParaRPr lang="en-US" smtClean="0"/>
          </a:p>
        </p:txBody>
      </p:sp>
      <p:sp>
        <p:nvSpPr>
          <p:cNvPr id="114691" name="Rectangle 2"/>
          <p:cNvSpPr>
            <a:spLocks noGrp="1" noRot="1" noChangeAspect="1" noChangeArrowheads="1" noTextEdit="1"/>
          </p:cNvSpPr>
          <p:nvPr>
            <p:ph type="sldImg"/>
          </p:nvPr>
        </p:nvSpPr>
        <p:spPr>
          <a:xfrm>
            <a:off x="1187450" y="695325"/>
            <a:ext cx="4637088" cy="3476625"/>
          </a:xfrm>
          <a:ln/>
        </p:spPr>
      </p:sp>
      <p:sp>
        <p:nvSpPr>
          <p:cNvPr id="114692" name="Rectangle 3"/>
          <p:cNvSpPr>
            <a:spLocks noGrp="1" noChangeArrowheads="1"/>
          </p:cNvSpPr>
          <p:nvPr>
            <p:ph type="body" idx="1"/>
          </p:nvPr>
        </p:nvSpPr>
        <p:spPr>
          <a:noFill/>
          <a:ln/>
        </p:spPr>
        <p:txBody>
          <a:bodyPr/>
          <a:lstStyle/>
          <a:p>
            <a:pPr eaLnBrk="1" hangingPunct="1"/>
            <a:r>
              <a:rPr lang="en-US" dirty="0" smtClean="0"/>
              <a:t>In this module emphasize that cleaning is important.  But an essential aspect of Keeping It Clean is that it be cleanable.  Many surfaces are tough to clean.  And corners and cubbyholes are tough to clean too.  You could say that the goal is to keep it clean AND CLEANABLE.</a:t>
            </a:r>
          </a:p>
          <a:p>
            <a:pPr eaLnBrk="1" hangingPunct="1"/>
            <a:endParaRPr lang="en-US" dirty="0" smtClean="0"/>
          </a:p>
          <a:p>
            <a:pPr eaLnBrk="1" hangingPunct="1"/>
            <a:r>
              <a:rPr lang="en-US" dirty="0" smtClean="0"/>
              <a:t>These are steps to reduce household hazards.  People are not born knowing that they must brush their teeth to prevent decay, they must learn it.  So with household hazards, they must learn how to take care of themselves.  Occupants know things about the building and themselves that can be learned nowhere else.  Start with the people.</a:t>
            </a:r>
          </a:p>
          <a:p>
            <a:pPr eaLnBrk="1" hangingPunct="1"/>
            <a:endParaRPr lang="en-US" dirty="0" smtClean="0"/>
          </a:p>
          <a:p>
            <a:pPr eaLnBrk="1" hangingPunct="1">
              <a:spcBef>
                <a:spcPct val="65000"/>
              </a:spcBef>
            </a:pPr>
            <a:r>
              <a:rPr lang="en-US" dirty="0" smtClean="0"/>
              <a:t>The second step is to keep the household in a certain condition:</a:t>
            </a:r>
          </a:p>
          <a:p>
            <a:pPr eaLnBrk="1" hangingPunct="1">
              <a:spcBef>
                <a:spcPct val="65000"/>
              </a:spcBef>
              <a:buFontTx/>
              <a:buChar char="•"/>
            </a:pPr>
            <a:r>
              <a:rPr lang="en-US" dirty="0" smtClean="0"/>
              <a:t>  limit moisture related problems, </a:t>
            </a:r>
          </a:p>
          <a:p>
            <a:pPr eaLnBrk="1" hangingPunct="1">
              <a:spcBef>
                <a:spcPct val="65000"/>
              </a:spcBef>
              <a:buFontTx/>
              <a:buChar char="•"/>
            </a:pPr>
            <a:r>
              <a:rPr lang="en-US" dirty="0" smtClean="0"/>
              <a:t>  limit dust and allergens, </a:t>
            </a:r>
          </a:p>
          <a:p>
            <a:pPr eaLnBrk="1" hangingPunct="1">
              <a:spcBef>
                <a:spcPct val="65000"/>
              </a:spcBef>
              <a:buFontTx/>
              <a:buChar char="•"/>
            </a:pPr>
            <a:r>
              <a:rPr lang="en-US" dirty="0" smtClean="0"/>
              <a:t>  limit pest borne disease,</a:t>
            </a:r>
          </a:p>
          <a:p>
            <a:pPr eaLnBrk="1" hangingPunct="1">
              <a:spcBef>
                <a:spcPct val="65000"/>
              </a:spcBef>
              <a:buFontTx/>
              <a:buChar char="•"/>
            </a:pPr>
            <a:r>
              <a:rPr lang="en-US" dirty="0" smtClean="0"/>
              <a:t>  provide local exhaust ventilation and general dilution ventilation to control unavoidable air contaminants,</a:t>
            </a:r>
          </a:p>
          <a:p>
            <a:pPr eaLnBrk="1" hangingPunct="1">
              <a:spcBef>
                <a:spcPct val="65000"/>
              </a:spcBef>
              <a:buFontTx/>
              <a:buChar char="•"/>
            </a:pPr>
            <a:r>
              <a:rPr lang="en-US" dirty="0" smtClean="0"/>
              <a:t>  provide a comfortable space by limiting hazards like slips, falls, electric shock, drowning and poisons.</a:t>
            </a:r>
          </a:p>
          <a:p>
            <a:pPr eaLnBrk="1" hangingPunct="1"/>
            <a:endParaRPr lang="en-US" dirty="0" smtClean="0"/>
          </a:p>
          <a:p>
            <a:pPr eaLnBrk="1" hangingPunct="1"/>
            <a:r>
              <a:rPr lang="en-US" dirty="0" smtClean="0"/>
              <a:t>Third, limit sources of contaminants like lead, asbestos, combustion fumes, VOCs (Volatile organic compounds) and radon.</a:t>
            </a:r>
          </a:p>
          <a:p>
            <a:pPr eaLnBrk="1" hangingPunct="1"/>
            <a:endParaRPr lang="en-US" dirty="0" smtClean="0"/>
          </a:p>
          <a:p>
            <a:pPr eaLnBrk="1" hangingPunct="1"/>
            <a:r>
              <a:rPr lang="en-US" dirty="0" smtClean="0"/>
              <a:t>Fourth, maintain the house so it continues to provide dry, clean, comfortable and safe conditions.</a:t>
            </a:r>
          </a:p>
          <a:p>
            <a:endParaRPr lang="en-US" dirty="0" smtClean="0"/>
          </a:p>
          <a:p>
            <a:endParaRPr lang="en-US" u="none"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2A54CB0F-8332-4D1C-A999-13D270E84F81}" type="slidenum">
              <a:rPr lang="en-US" smtClean="0"/>
              <a:pPr/>
              <a:t>36</a:t>
            </a:fld>
            <a:endParaRPr lang="en-US" smtClean="0"/>
          </a:p>
        </p:txBody>
      </p:sp>
      <p:sp>
        <p:nvSpPr>
          <p:cNvPr id="49155" name="Rectangle 2"/>
          <p:cNvSpPr>
            <a:spLocks noGrp="1" noRot="1" noChangeAspect="1" noChangeArrowheads="1" noTextEdit="1"/>
          </p:cNvSpPr>
          <p:nvPr>
            <p:ph type="sldImg"/>
          </p:nvPr>
        </p:nvSpPr>
        <p:spPr>
          <a:xfrm>
            <a:off x="1190625" y="695325"/>
            <a:ext cx="4632325" cy="3475038"/>
          </a:xfrm>
          <a:ln/>
        </p:spPr>
      </p:sp>
      <p:sp>
        <p:nvSpPr>
          <p:cNvPr id="49156" name="Rectangle 3"/>
          <p:cNvSpPr>
            <a:spLocks noGrp="1" noChangeArrowheads="1"/>
          </p:cNvSpPr>
          <p:nvPr>
            <p:ph type="body" idx="1"/>
          </p:nvPr>
        </p:nvSpPr>
        <p:spPr>
          <a:noFill/>
          <a:ln/>
        </p:spPr>
        <p:txBody>
          <a:bodyPr/>
          <a:lstStyle/>
          <a:p>
            <a:pPr eaLnBrk="1" hangingPunct="1"/>
            <a:r>
              <a:rPr lang="en-US" sz="900" dirty="0"/>
              <a:t>It is best to avoid dry dusting or sweeping.  You should use a damp cloth for dusting and mist the floor for broom sweeping.</a:t>
            </a:r>
          </a:p>
          <a:p>
            <a:pPr eaLnBrk="1" hangingPunct="1"/>
            <a:endParaRPr lang="en-US" sz="900" dirty="0"/>
          </a:p>
          <a:p>
            <a:pPr eaLnBrk="1" hangingPunct="1"/>
            <a:r>
              <a:rPr lang="en-US" sz="900" dirty="0"/>
              <a:t>When vacuuming, it is best to use a low-emission vacuum that has a beater bar and vacuum slowly. </a:t>
            </a:r>
          </a:p>
          <a:p>
            <a:pPr eaLnBrk="1" hangingPunct="1"/>
            <a:endParaRPr lang="en-US" sz="900" dirty="0"/>
          </a:p>
          <a:p>
            <a:pPr eaLnBrk="1" hangingPunct="1"/>
            <a:r>
              <a:rPr lang="en-US" sz="900" dirty="0"/>
              <a:t>It is often better to use wet cleaning methods than dry dusting.  It is important to use good technique and “elbow grease” when wet cleaning.  In fact it may be more important than what type of product you use.  Make sure that you do not contaminate the wash water and frequently change the rinse water and cleaning rags.  </a:t>
            </a:r>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0FEB7926-9EED-4E0D-894B-71F09CDA170B}" type="slidenum">
              <a:rPr lang="en-US" smtClean="0"/>
              <a:pPr/>
              <a:t>37</a:t>
            </a:fld>
            <a:endParaRPr lang="en-US" smtClean="0"/>
          </a:p>
        </p:txBody>
      </p:sp>
      <p:sp>
        <p:nvSpPr>
          <p:cNvPr id="50179" name="Rectangle 2"/>
          <p:cNvSpPr>
            <a:spLocks noGrp="1" noRot="1" noChangeAspect="1" noChangeArrowheads="1" noTextEdit="1"/>
          </p:cNvSpPr>
          <p:nvPr>
            <p:ph type="sldImg"/>
          </p:nvPr>
        </p:nvSpPr>
        <p:spPr>
          <a:xfrm>
            <a:off x="1190625" y="695325"/>
            <a:ext cx="4632325" cy="3475038"/>
          </a:xfrm>
          <a:ln/>
        </p:spPr>
      </p:sp>
      <p:sp>
        <p:nvSpPr>
          <p:cNvPr id="50180" name="Rectangle 3"/>
          <p:cNvSpPr>
            <a:spLocks noGrp="1" noChangeArrowheads="1"/>
          </p:cNvSpPr>
          <p:nvPr>
            <p:ph type="body" idx="1"/>
          </p:nvPr>
        </p:nvSpPr>
        <p:spPr>
          <a:noFill/>
          <a:ln/>
        </p:spPr>
        <p:txBody>
          <a:bodyPr/>
          <a:lstStyle/>
          <a:p>
            <a:pPr eaLnBrk="1" hangingPunct="1"/>
            <a:r>
              <a:rPr lang="en-US" sz="900" dirty="0"/>
              <a:t>Here is a list of what we can do to make buildings more cleanable.</a:t>
            </a:r>
          </a:p>
          <a:p>
            <a:pPr eaLnBrk="1" hangingPunct="1"/>
            <a:endParaRPr lang="en-US" sz="900" dirty="0"/>
          </a:p>
          <a:p>
            <a:pPr eaLnBrk="1" hangingPunct="1">
              <a:lnSpc>
                <a:spcPct val="80000"/>
              </a:lnSpc>
              <a:buFont typeface="Wingdings" pitchFamily="2" charset="2"/>
              <a:buChar char="§"/>
            </a:pPr>
            <a:r>
              <a:rPr lang="en-US" sz="900" dirty="0"/>
              <a:t>Install dust walk-off systems at entryways</a:t>
            </a:r>
          </a:p>
          <a:p>
            <a:pPr eaLnBrk="1" hangingPunct="1">
              <a:lnSpc>
                <a:spcPct val="80000"/>
              </a:lnSpc>
              <a:buFont typeface="Wingdings" pitchFamily="2" charset="2"/>
              <a:buChar char="§"/>
            </a:pPr>
            <a:r>
              <a:rPr lang="en-US" sz="900" dirty="0"/>
              <a:t>Keep activities which create dust away from people.</a:t>
            </a:r>
          </a:p>
          <a:p>
            <a:pPr eaLnBrk="1" hangingPunct="1">
              <a:lnSpc>
                <a:spcPct val="80000"/>
              </a:lnSpc>
              <a:buFont typeface="Wingdings" pitchFamily="2" charset="2"/>
              <a:buChar char="§"/>
            </a:pPr>
            <a:r>
              <a:rPr lang="en-US" sz="900" dirty="0"/>
              <a:t>Provide smooth, cleanable surfaces</a:t>
            </a:r>
          </a:p>
          <a:p>
            <a:pPr eaLnBrk="1" hangingPunct="1">
              <a:lnSpc>
                <a:spcPct val="80000"/>
              </a:lnSpc>
              <a:buFont typeface="Wingdings" pitchFamily="2" charset="2"/>
              <a:buChar char="§"/>
            </a:pPr>
            <a:r>
              <a:rPr lang="en-US" sz="900" dirty="0"/>
              <a:t>Provide effective storage space (to help avoid clutter) </a:t>
            </a:r>
          </a:p>
          <a:p>
            <a:pPr eaLnBrk="1" hangingPunct="1">
              <a:lnSpc>
                <a:spcPct val="80000"/>
              </a:lnSpc>
              <a:buFont typeface="Wingdings" pitchFamily="2" charset="2"/>
              <a:buChar char="§"/>
            </a:pPr>
            <a:r>
              <a:rPr lang="en-US" sz="900" dirty="0"/>
              <a:t>Choose flooring that is easy to clean</a:t>
            </a:r>
          </a:p>
          <a:p>
            <a:pPr eaLnBrk="1" hangingPunct="1">
              <a:lnSpc>
                <a:spcPct val="80000"/>
              </a:lnSpc>
              <a:buFont typeface="Wingdings" pitchFamily="2" charset="2"/>
              <a:buChar char="§"/>
            </a:pPr>
            <a:r>
              <a:rPr lang="en-US" sz="900" dirty="0"/>
              <a:t>Use vacuums that have good filtration and can be emptied quickly and thoroughly</a:t>
            </a:r>
          </a:p>
          <a:p>
            <a:pPr eaLnBrk="1" hangingPunct="1"/>
            <a:endParaRPr lang="en-US" sz="900" dirty="0"/>
          </a:p>
          <a:p>
            <a:pPr eaLnBrk="1" hangingPunct="1"/>
            <a:endParaRPr lang="en-US" sz="9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normAutofit fontScale="70000" lnSpcReduction="20000"/>
          </a:bodyPr>
          <a:lstStyle/>
          <a:p>
            <a:r>
              <a:rPr lang="en-US" dirty="0" smtClean="0"/>
              <a:t>From the International Property Maintenance Code</a:t>
            </a:r>
          </a:p>
          <a:p>
            <a:endParaRPr lang="en-US" dirty="0" smtClean="0"/>
          </a:p>
          <a:p>
            <a:r>
              <a:rPr lang="en-US" dirty="0" smtClean="0"/>
              <a:t>Review quickly but raise the question about different interpretations of clean and sanitary.  </a:t>
            </a:r>
          </a:p>
          <a:p>
            <a:endParaRPr lang="en-US" dirty="0" smtClean="0"/>
          </a:p>
          <a:p>
            <a:pPr eaLnBrk="1" hangingPunct="1"/>
            <a:r>
              <a:rPr lang="en-US" sz="2300" b="1" dirty="0"/>
              <a:t>305.1 General. </a:t>
            </a:r>
          </a:p>
          <a:p>
            <a:pPr lvl="1" eaLnBrk="1" hangingPunct="1"/>
            <a:r>
              <a:rPr lang="en-US" sz="2300" dirty="0"/>
              <a:t>The interior of a structure and equipment therein shall be maintained in good repair, structurally sound and in a sanitary condition. </a:t>
            </a:r>
          </a:p>
          <a:p>
            <a:pPr lvl="1" eaLnBrk="1" hangingPunct="1"/>
            <a:r>
              <a:rPr lang="en-US" sz="2300" dirty="0"/>
              <a:t>Occupants shall keep that part of the structure which they occupy or control in a clean and sanitary condition. </a:t>
            </a:r>
          </a:p>
          <a:p>
            <a:pPr lvl="1" eaLnBrk="1" hangingPunct="1"/>
            <a:r>
              <a:rPr lang="en-US" sz="2300" dirty="0"/>
              <a:t>Every owner of a structure containing a rooming house, housekeeping units, a hotel, a dormitory, two or more dwelling units or two or more nonresidential occupancies, shall maintain, in a clean and sanitary condition, the shared or public areas of the structure and exterior property. </a:t>
            </a:r>
          </a:p>
          <a:p>
            <a:pPr eaLnBrk="1" hangingPunct="1">
              <a:lnSpc>
                <a:spcPct val="80000"/>
              </a:lnSpc>
            </a:pPr>
            <a:r>
              <a:rPr lang="en-US" sz="1900" b="1" dirty="0"/>
              <a:t>302.1 Sanitation. </a:t>
            </a:r>
          </a:p>
          <a:p>
            <a:pPr lvl="1" eaLnBrk="1" hangingPunct="1">
              <a:lnSpc>
                <a:spcPct val="80000"/>
              </a:lnSpc>
            </a:pPr>
            <a:r>
              <a:rPr lang="en-US" sz="1700" dirty="0"/>
              <a:t>All exterior property and premises shall be maintained in a clean, safe and sanitary condition. </a:t>
            </a:r>
          </a:p>
          <a:p>
            <a:pPr lvl="1" eaLnBrk="1" hangingPunct="1">
              <a:lnSpc>
                <a:spcPct val="80000"/>
              </a:lnSpc>
            </a:pPr>
            <a:r>
              <a:rPr lang="en-US" sz="1700" dirty="0"/>
              <a:t>The occupant shall keep that part of the exterior property which such occupant occupies or controls in a clean and sanitary condition. </a:t>
            </a:r>
          </a:p>
          <a:p>
            <a:pPr eaLnBrk="1" hangingPunct="1">
              <a:lnSpc>
                <a:spcPct val="80000"/>
              </a:lnSpc>
            </a:pPr>
            <a:endParaRPr lang="en-US" sz="1900" dirty="0"/>
          </a:p>
          <a:p>
            <a:pPr eaLnBrk="1" hangingPunct="1">
              <a:lnSpc>
                <a:spcPct val="80000"/>
              </a:lnSpc>
            </a:pPr>
            <a:r>
              <a:rPr lang="en-US" sz="1900" b="1" dirty="0"/>
              <a:t>307.1 Accumulation of rubbish or garbage. </a:t>
            </a:r>
            <a:r>
              <a:rPr lang="en-US" sz="1900" dirty="0"/>
              <a:t>All exterior property and premises, and the interior of every structure, shall be free from any accumulation of rubbish or garbage. </a:t>
            </a:r>
          </a:p>
          <a:p>
            <a:pPr eaLnBrk="1" hangingPunct="1">
              <a:lnSpc>
                <a:spcPct val="80000"/>
              </a:lnSpc>
            </a:pPr>
            <a:endParaRPr lang="en-US" sz="1900" dirty="0"/>
          </a:p>
          <a:p>
            <a:pPr eaLnBrk="1" hangingPunct="1">
              <a:lnSpc>
                <a:spcPct val="80000"/>
              </a:lnSpc>
            </a:pPr>
            <a:r>
              <a:rPr lang="en-US" sz="1900" b="1" dirty="0"/>
              <a:t>503.4 Floor surface. </a:t>
            </a:r>
            <a:r>
              <a:rPr lang="en-US" sz="1900" dirty="0"/>
              <a:t>In other than dwelling units, every toilet room floor shall be maintained to be a smooth, hard, nonabsorbent surface to permit such floor to be easily kept in a clean and sanitary condition. </a:t>
            </a:r>
          </a:p>
          <a:p>
            <a:pPr lvl="1" eaLnBrk="1" hangingPunct="1"/>
            <a:endParaRPr lang="en-US" sz="2300" dirty="0"/>
          </a:p>
          <a:p>
            <a:endParaRPr lang="en-US" dirty="0" smtClean="0"/>
          </a:p>
        </p:txBody>
      </p:sp>
      <p:sp>
        <p:nvSpPr>
          <p:cNvPr id="60420" name="Slide Number Placeholder 3"/>
          <p:cNvSpPr>
            <a:spLocks noGrp="1"/>
          </p:cNvSpPr>
          <p:nvPr>
            <p:ph type="sldNum" sz="quarter" idx="5"/>
          </p:nvPr>
        </p:nvSpPr>
        <p:spPr>
          <a:noFill/>
        </p:spPr>
        <p:txBody>
          <a:bodyPr/>
          <a:lstStyle/>
          <a:p>
            <a:fld id="{1A8D8A79-1390-4D54-898F-907E414B1317}"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r>
              <a:rPr lang="en-US" smtClean="0"/>
              <a:t>Page </a:t>
            </a:r>
            <a:fld id="{A31267BF-091B-4279-80F0-440EAAF5C498}" type="slidenum">
              <a:rPr lang="en-US" smtClean="0"/>
              <a:pPr/>
              <a:t>39</a:t>
            </a:fld>
            <a:endParaRPr lang="en-US" smtClean="0"/>
          </a:p>
        </p:txBody>
      </p:sp>
      <p:sp>
        <p:nvSpPr>
          <p:cNvPr id="114691" name="Rectangle 2"/>
          <p:cNvSpPr>
            <a:spLocks noGrp="1" noRot="1" noChangeAspect="1" noChangeArrowheads="1" noTextEdit="1"/>
          </p:cNvSpPr>
          <p:nvPr>
            <p:ph type="sldImg"/>
          </p:nvPr>
        </p:nvSpPr>
        <p:spPr>
          <a:xfrm>
            <a:off x="1187450" y="695325"/>
            <a:ext cx="4637088" cy="3476625"/>
          </a:xfrm>
          <a:ln/>
        </p:spPr>
      </p:sp>
      <p:sp>
        <p:nvSpPr>
          <p:cNvPr id="114692"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none" baseline="0" dirty="0" smtClean="0"/>
              <a:t>Go over the main causes of insect accumulation…available food and water and living conditions.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38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4000" dirty="0" smtClean="0"/>
              <a:t>Pests/pesticides associated with variety of illnesses/diseases-have the students</a:t>
            </a:r>
            <a:r>
              <a:rPr lang="en-US" sz="4000" baseline="0" dirty="0" smtClean="0"/>
              <a:t> name illnesses/diseases at this point or refer back to exercise #1 and the illnesses/diseases that were discussed.</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4000" baseline="0" dirty="0" smtClean="0"/>
          </a:p>
          <a:p>
            <a:r>
              <a:rPr lang="en-US" b="1" u="none" dirty="0" smtClean="0">
                <a:solidFill>
                  <a:srgbClr val="FF0000"/>
                </a:solidFill>
              </a:rPr>
              <a:t>Malaria. </a:t>
            </a:r>
            <a:r>
              <a:rPr lang="en-US" u="none" dirty="0" smtClean="0">
                <a:solidFill>
                  <a:srgbClr val="FF0000"/>
                </a:solidFill>
              </a:rPr>
              <a:t>The foremost disease carried by insects is malaria.</a:t>
            </a:r>
          </a:p>
          <a:p>
            <a:r>
              <a:rPr lang="en-US" b="1" u="none" dirty="0" err="1" smtClean="0">
                <a:solidFill>
                  <a:srgbClr val="FF0000"/>
                </a:solidFill>
              </a:rPr>
              <a:t>Arboviruses</a:t>
            </a:r>
            <a:r>
              <a:rPr lang="en-US" b="1" u="none" dirty="0" smtClean="0">
                <a:solidFill>
                  <a:srgbClr val="FF0000"/>
                </a:solidFill>
              </a:rPr>
              <a:t>. </a:t>
            </a:r>
            <a:r>
              <a:rPr lang="en-US" u="none" dirty="0" smtClean="0">
                <a:solidFill>
                  <a:srgbClr val="FF0000"/>
                </a:solidFill>
              </a:rPr>
              <a:t>These diseases are caused by viruses that are biologically transmitted by the bite of mosquitoes. </a:t>
            </a:r>
          </a:p>
          <a:p>
            <a:r>
              <a:rPr lang="en-US" b="1" u="none" dirty="0" smtClean="0">
                <a:solidFill>
                  <a:srgbClr val="FF0000"/>
                </a:solidFill>
              </a:rPr>
              <a:t>Plague. </a:t>
            </a:r>
            <a:r>
              <a:rPr lang="en-US" u="none" dirty="0" smtClean="0">
                <a:solidFill>
                  <a:srgbClr val="FF0000"/>
                </a:solidFill>
              </a:rPr>
              <a:t>Fleas are the vector for the plague (or black death), which infects man as well as rats and other rodents. </a:t>
            </a:r>
          </a:p>
          <a:p>
            <a:r>
              <a:rPr lang="en-US" b="1" u="none" dirty="0" smtClean="0">
                <a:solidFill>
                  <a:srgbClr val="FF0000"/>
                </a:solidFill>
              </a:rPr>
              <a:t>Enteric diseases. </a:t>
            </a:r>
            <a:r>
              <a:rPr lang="en-US" u="none" dirty="0" smtClean="0">
                <a:solidFill>
                  <a:srgbClr val="FF0000"/>
                </a:solidFill>
              </a:rPr>
              <a:t>There are many bacterial diseases that are transmitted by some form of fecal contamination of food or water, either directly or indirectly. </a:t>
            </a:r>
          </a:p>
          <a:p>
            <a:r>
              <a:rPr lang="en-US" b="1" u="none" dirty="0" smtClean="0">
                <a:solidFill>
                  <a:srgbClr val="FF0000"/>
                </a:solidFill>
              </a:rPr>
              <a:t>Lyme disease. </a:t>
            </a:r>
            <a:r>
              <a:rPr lang="en-US" u="none" dirty="0" smtClean="0">
                <a:solidFill>
                  <a:srgbClr val="FF0000"/>
                </a:solidFill>
              </a:rPr>
              <a:t>This disease is caused by an arachnid, the deer tick, which carries a bacterium called </a:t>
            </a:r>
            <a:r>
              <a:rPr lang="en-US" i="1" u="none" dirty="0" err="1" smtClean="0">
                <a:solidFill>
                  <a:srgbClr val="FF0000"/>
                </a:solidFill>
              </a:rPr>
              <a:t>Borrelia</a:t>
            </a:r>
            <a:r>
              <a:rPr lang="en-US" i="1" u="none" dirty="0" smtClean="0">
                <a:solidFill>
                  <a:srgbClr val="FF0000"/>
                </a:solidFill>
              </a:rPr>
              <a:t> </a:t>
            </a:r>
            <a:r>
              <a:rPr lang="en-US" i="1" u="none" dirty="0" err="1" smtClean="0">
                <a:solidFill>
                  <a:srgbClr val="FF0000"/>
                </a:solidFill>
              </a:rPr>
              <a:t>bugdorferi</a:t>
            </a:r>
            <a:r>
              <a:rPr lang="en-US" i="1" u="none" dirty="0" smtClean="0">
                <a:solidFill>
                  <a:srgbClr val="FF0000"/>
                </a:solidFill>
              </a:rPr>
              <a:t>. </a:t>
            </a:r>
            <a:endParaRPr lang="en-US" u="none" dirty="0" smtClean="0">
              <a:solidFill>
                <a:srgbClr val="FF0000"/>
              </a:solidFill>
            </a:endParaRPr>
          </a:p>
          <a:p>
            <a:r>
              <a:rPr lang="en-US" b="1" u="none" dirty="0" smtClean="0">
                <a:solidFill>
                  <a:srgbClr val="FF0000"/>
                </a:solidFill>
              </a:rPr>
              <a:t>Sleeping Sickness. </a:t>
            </a:r>
            <a:endParaRPr lang="en-US" u="none" dirty="0" smtClean="0">
              <a:solidFill>
                <a:srgbClr val="FF0000"/>
              </a:solidFill>
            </a:endParaRPr>
          </a:p>
          <a:p>
            <a:r>
              <a:rPr lang="en-US" b="1" u="none" dirty="0" smtClean="0">
                <a:solidFill>
                  <a:srgbClr val="FF0000"/>
                </a:solidFill>
              </a:rPr>
              <a:t>American </a:t>
            </a:r>
            <a:r>
              <a:rPr lang="en-US" b="1" u="none" dirty="0" err="1" smtClean="0">
                <a:solidFill>
                  <a:srgbClr val="FF0000"/>
                </a:solidFill>
              </a:rPr>
              <a:t>Trypanosomiasis</a:t>
            </a:r>
            <a:r>
              <a:rPr lang="en-US" b="1" u="none" dirty="0" smtClean="0">
                <a:solidFill>
                  <a:srgbClr val="FF0000"/>
                </a:solidFill>
              </a:rPr>
              <a:t>. </a:t>
            </a:r>
            <a:r>
              <a:rPr lang="en-US" u="none" dirty="0" smtClean="0">
                <a:solidFill>
                  <a:srgbClr val="FF0000"/>
                </a:solidFill>
              </a:rPr>
              <a:t>This disease is also known as </a:t>
            </a:r>
            <a:r>
              <a:rPr lang="en-US" u="none" dirty="0" err="1" smtClean="0">
                <a:solidFill>
                  <a:srgbClr val="FF0000"/>
                </a:solidFill>
              </a:rPr>
              <a:t>Chagas</a:t>
            </a:r>
            <a:r>
              <a:rPr lang="en-US" u="none" dirty="0" smtClean="0">
                <a:solidFill>
                  <a:srgbClr val="FF0000"/>
                </a:solidFill>
              </a:rPr>
              <a:t>' Disease and invades the muscle cells of the digestive tract and heart, and sometimes also the skeletal muscle.</a:t>
            </a:r>
          </a:p>
          <a:p>
            <a:endParaRPr lang="en-US" u="sng" dirty="0" smtClean="0">
              <a:solidFill>
                <a:srgbClr val="FF0000"/>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400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380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38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3800" dirty="0" smtClean="0"/>
              <a:t>Who’s responsible for what? </a:t>
            </a:r>
            <a:r>
              <a:rPr lang="en-US" sz="3800" dirty="0" smtClean="0">
                <a:solidFill>
                  <a:srgbClr val="FF0000"/>
                </a:solidFill>
              </a:rPr>
              <a:t>The code places responsibility on the tenant for maintaining conditions that do not attract vermin but with the owner to establish rules requiring tenant to maintain sanitary living conditions.</a:t>
            </a:r>
            <a:endParaRPr lang="en-US" sz="38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u="none" dirty="0" smtClean="0"/>
          </a:p>
          <a:p>
            <a:endParaRPr lang="en-US" u="none"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r>
              <a:rPr lang="en-US" dirty="0" smtClean="0"/>
              <a:t>Walk them through Exercise #1.  </a:t>
            </a:r>
          </a:p>
          <a:p>
            <a:endParaRPr lang="en-US" dirty="0" smtClean="0"/>
          </a:p>
          <a:p>
            <a:r>
              <a:rPr lang="en-US" dirty="0" smtClean="0"/>
              <a:t>The instructor could have each</a:t>
            </a:r>
            <a:r>
              <a:rPr lang="en-US" baseline="0" dirty="0" smtClean="0"/>
              <a:t> student write out two answers for each column, then fill in the rest with the answers people share with the group. The instructor will write the answers on the white board or large post its placed on the wall in the shape of a T, as long as they are allowed to put the post its on the wall and use sharpies.</a:t>
            </a:r>
            <a:endParaRPr lang="en-US" dirty="0" smtClean="0"/>
          </a:p>
        </p:txBody>
      </p:sp>
      <p:sp>
        <p:nvSpPr>
          <p:cNvPr id="83972" name="Slide Number Placeholder 3"/>
          <p:cNvSpPr>
            <a:spLocks noGrp="1"/>
          </p:cNvSpPr>
          <p:nvPr>
            <p:ph type="sldNum" sz="quarter" idx="5"/>
          </p:nvPr>
        </p:nvSpPr>
        <p:spPr>
          <a:noFill/>
        </p:spPr>
        <p:txBody>
          <a:bodyPr/>
          <a:lstStyle/>
          <a:p>
            <a:pPr defTabSz="920114"/>
            <a:r>
              <a:rPr lang="en-US" dirty="0" smtClean="0"/>
              <a:t>Page </a:t>
            </a:r>
            <a:fld id="{8819E034-3AB1-429B-9358-3ADE2F16310A}" type="slidenum">
              <a:rPr lang="en-US" smtClean="0"/>
              <a:pPr defTabSz="920114"/>
              <a:t>4</a:t>
            </a:fld>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Does</a:t>
            </a:r>
            <a:r>
              <a:rPr lang="en-US" baseline="0" dirty="0" smtClean="0"/>
              <a:t> this violate any codes? If so, which one(s)? What primary hazards need to be addressed? Safety and rodent hazards.</a:t>
            </a:r>
          </a:p>
          <a:p>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Is there a local code for wood storage? If so, how high off the ground do local codes state wood should be stored off the ground? What document cites 18” as the minimum height off the ground wood must be stored? Confirm the code for the area in which you are teaching as it seems to be different depending on the location. </a:t>
            </a:r>
            <a:endParaRPr lang="en-US" b="1"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r>
              <a:rPr lang="en-US" dirty="0" smtClean="0"/>
              <a:t>Emphasize to students</a:t>
            </a:r>
            <a:r>
              <a:rPr lang="en-US" baseline="0" dirty="0" smtClean="0"/>
              <a:t> that Integrated Pest Management (IPM) is the preferred method of reducing or eliminating pests in a facility and that we are eliminating, generally not exterminating, pests in residences as this is safer and healthier for the occupants and has unintended benefits (moisture reduction, increasing energy efficiency). Exterminating generally implies the use of pesticides to kill such as poisons, foggers, sprays which can have unintended consequences to human occupants and pets.</a:t>
            </a:r>
          </a:p>
          <a:p>
            <a:endParaRPr lang="en-US" baseline="0" dirty="0" smtClean="0"/>
          </a:p>
          <a:p>
            <a:r>
              <a:rPr lang="en-US" baseline="0" dirty="0" smtClean="0"/>
              <a:t>Integrated Pest Management consists of:</a:t>
            </a:r>
          </a:p>
          <a:p>
            <a:pPr marL="228600" indent="-228600">
              <a:buAutoNum type="arabicParenR"/>
            </a:pPr>
            <a:r>
              <a:rPr lang="en-US" baseline="0" dirty="0" smtClean="0"/>
              <a:t>Eliminating harborage sites (both inside and outside)</a:t>
            </a:r>
          </a:p>
          <a:p>
            <a:pPr marL="228600" indent="-228600">
              <a:buAutoNum type="arabicParenR"/>
            </a:pPr>
            <a:r>
              <a:rPr lang="en-US" baseline="0" dirty="0" smtClean="0"/>
              <a:t>Sealing up any gaps, cracks, or other openings where pest can enter/exit the premises</a:t>
            </a:r>
          </a:p>
          <a:p>
            <a:pPr marL="228600" indent="-228600">
              <a:buAutoNum type="arabicParenR"/>
            </a:pPr>
            <a:r>
              <a:rPr lang="en-US" baseline="0" dirty="0" smtClean="0"/>
              <a:t>Eliminate any food and water sources (primarily referring to inside the residence, however could involve the outside as well)</a:t>
            </a:r>
          </a:p>
          <a:p>
            <a:pPr marL="228600" indent="-228600">
              <a:buAutoNum type="arabicParenR"/>
            </a:pPr>
            <a:r>
              <a:rPr lang="en-US" baseline="0" dirty="0" smtClean="0"/>
              <a:t>Targeted usage of baits, traps, and gels to minimize pests </a:t>
            </a:r>
          </a:p>
          <a:p>
            <a:pPr marL="228600" indent="-228600">
              <a:buNone/>
            </a:pPr>
            <a:r>
              <a:rPr lang="en-US" baseline="0" dirty="0" smtClean="0"/>
              <a:t>     Note: If infestation is severe, a pest management professional (PMP) may be required to knock down populations initially)</a:t>
            </a:r>
            <a:endParaRPr lang="en-US" dirty="0" smtClean="0"/>
          </a:p>
          <a:p>
            <a:endParaRPr lang="en-US" dirty="0" smtClean="0"/>
          </a:p>
        </p:txBody>
      </p:sp>
      <p:sp>
        <p:nvSpPr>
          <p:cNvPr id="140292" name="Slide Number Placeholder 3"/>
          <p:cNvSpPr>
            <a:spLocks noGrp="1"/>
          </p:cNvSpPr>
          <p:nvPr>
            <p:ph type="sldNum" sz="quarter" idx="5"/>
          </p:nvPr>
        </p:nvSpPr>
        <p:spPr>
          <a:noFill/>
        </p:spPr>
        <p:txBody>
          <a:bodyPr/>
          <a:lstStyle/>
          <a:p>
            <a:fld id="{99DCE3CC-29B6-42FC-8F5E-7A7928FB1504}"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t>What</a:t>
            </a:r>
            <a:r>
              <a:rPr lang="en-US" b="0" i="0" u="none" baseline="0" dirty="0" smtClean="0"/>
              <a:t> may be causing cockroaches to infest this area?</a:t>
            </a:r>
            <a:endParaRPr lang="en-US" b="0" i="0" u="non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t>Insects like dark places out of the way. They are always there just out of our sight. Look</a:t>
            </a:r>
            <a:r>
              <a:rPr lang="en-US" b="0" i="0" u="none" baseline="0" dirty="0" smtClean="0"/>
              <a:t> behind furniture, in crawl space, attics and basements.</a:t>
            </a:r>
            <a:endParaRPr lang="en-US" b="0" i="0" u="none" dirty="0" smtClean="0"/>
          </a:p>
          <a:p>
            <a:endParaRPr lang="en-US" u="none"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focuses on one of the principles of IPM…eliminating har</a:t>
            </a:r>
            <a:r>
              <a:rPr lang="en-US" baseline="0" dirty="0" smtClean="0"/>
              <a:t>borage sites for pests.</a:t>
            </a:r>
            <a:endParaRPr lang="en-US" dirty="0" smtClean="0"/>
          </a:p>
          <a:p>
            <a:endParaRPr lang="en-US" dirty="0" smtClean="0"/>
          </a:p>
        </p:txBody>
      </p:sp>
      <p:sp>
        <p:nvSpPr>
          <p:cNvPr id="141316" name="Slide Number Placeholder 3"/>
          <p:cNvSpPr>
            <a:spLocks noGrp="1"/>
          </p:cNvSpPr>
          <p:nvPr>
            <p:ph type="sldNum" sz="quarter" idx="5"/>
          </p:nvPr>
        </p:nvSpPr>
        <p:spPr>
          <a:noFill/>
        </p:spPr>
        <p:txBody>
          <a:bodyPr/>
          <a:lstStyle/>
          <a:p>
            <a:fld id="{229E2F27-385B-4C81-8062-0EE1B29F4483}"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a:t>
            </a:r>
            <a:r>
              <a:rPr lang="en-US" baseline="0" dirty="0" smtClean="0"/>
              <a:t> is seeing a cockroach running across the floor during the daytime such a concern? What does it mean?</a:t>
            </a:r>
          </a:p>
          <a:p>
            <a:endParaRPr lang="en-US" baseline="0" dirty="0" smtClean="0"/>
          </a:p>
          <a:p>
            <a:r>
              <a:rPr lang="en-US" baseline="0" dirty="0" smtClean="0"/>
              <a:t>The photo of the dirty kitchen emphasizes the importance of daily cleaning, especially in areas where food is stored, prepared, or eaten to prevent pest infestations from occurring.</a:t>
            </a:r>
          </a:p>
          <a:p>
            <a:endParaRPr lang="en-US"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Ask attendees to describe any difficult</a:t>
            </a:r>
            <a:r>
              <a:rPr lang="en-US" baseline="0" dirty="0" smtClean="0"/>
              <a:t> or confusing situations regarding owner/occupant situations involving pests and how issue(s) was ultimately resolved?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can be a very volatile issue and one may also be difficult to determine responsibility.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142340" name="Slide Number Placeholder 3"/>
          <p:cNvSpPr>
            <a:spLocks noGrp="1"/>
          </p:cNvSpPr>
          <p:nvPr>
            <p:ph type="sldNum" sz="quarter" idx="5"/>
          </p:nvPr>
        </p:nvSpPr>
        <p:spPr>
          <a:noFill/>
        </p:spPr>
        <p:txBody>
          <a:bodyPr/>
          <a:lstStyle/>
          <a:p>
            <a:fld id="{12201B2F-83E8-40BA-A9EA-C20CB65BBD3C}"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are the health and safety codes from a local</a:t>
            </a:r>
            <a:r>
              <a:rPr lang="en-US" baseline="0" dirty="0" smtClean="0"/>
              <a:t> perspective being violated in this photo?</a:t>
            </a:r>
          </a:p>
          <a:p>
            <a:endParaRPr lang="en-US" baseline="0" dirty="0" smtClean="0"/>
          </a:p>
        </p:txBody>
      </p:sp>
      <p:sp>
        <p:nvSpPr>
          <p:cNvPr id="4" name="Slide Number Placeholder 3"/>
          <p:cNvSpPr>
            <a:spLocks noGrp="1"/>
          </p:cNvSpPr>
          <p:nvPr>
            <p:ph type="sldNum" sz="quarter" idx="10"/>
          </p:nvPr>
        </p:nvSpPr>
        <p:spPr/>
        <p:txBody>
          <a:bodyPr/>
          <a:lstStyle/>
          <a:p>
            <a:fld id="{1F107157-D0D0-4340-A439-23AA1E32A8A6}"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29617"/>
            <a:fld id="{10EEDF37-5415-482D-9BB1-E12A478317A0}" type="slidenum">
              <a:rPr lang="en-US" smtClean="0">
                <a:ea typeface="MS PGothic" pitchFamily="34" charset="-128"/>
              </a:rPr>
              <a:pPr defTabSz="929617"/>
              <a:t>47</a:t>
            </a:fld>
            <a:endParaRPr lang="en-US" dirty="0" smtClean="0">
              <a:ea typeface="MS PGothic" pitchFamily="34" charset="-128"/>
            </a:endParaRPr>
          </a:p>
        </p:txBody>
      </p:sp>
      <p:sp>
        <p:nvSpPr>
          <p:cNvPr id="84995" name="Rectangle 2"/>
          <p:cNvSpPr>
            <a:spLocks noGrp="1" noRot="1" noChangeAspect="1" noChangeArrowheads="1" noTextEdit="1"/>
          </p:cNvSpPr>
          <p:nvPr>
            <p:ph type="sldImg"/>
          </p:nvPr>
        </p:nvSpPr>
        <p:spPr>
          <a:xfrm>
            <a:off x="1187450" y="695325"/>
            <a:ext cx="4637088" cy="3478213"/>
          </a:xfrm>
          <a:ln/>
        </p:spPr>
      </p:sp>
      <p:sp>
        <p:nvSpPr>
          <p:cNvPr id="84996" name="Rectangle 3"/>
          <p:cNvSpPr>
            <a:spLocks noGrp="1" noChangeArrowheads="1"/>
          </p:cNvSpPr>
          <p:nvPr>
            <p:ph type="body" idx="1"/>
          </p:nvPr>
        </p:nvSpPr>
        <p:spPr>
          <a:xfrm>
            <a:off x="933451" y="4404359"/>
            <a:ext cx="5143500" cy="4171633"/>
          </a:xfrm>
          <a:noFill/>
          <a:ln/>
        </p:spPr>
        <p:txBody>
          <a:bodyPr/>
          <a:lstStyle/>
          <a:p>
            <a:pPr eaLnBrk="1" hangingPunct="1">
              <a:spcBef>
                <a:spcPct val="0"/>
              </a:spcBef>
            </a:pPr>
            <a:r>
              <a:rPr lang="en-US" dirty="0" smtClean="0"/>
              <a:t>Local exhausts are easy enough to check – are they there, do they work?  Because most residential buildings assume that operation of the local exhausts, wind and stack driven air flows, and operable windows provide enough general ventilation, it is more difficult to assess general ventilation.  The simplest way to get an idea is to ask the occupant whether odors linger, windows fog during cold weather, or does the air seem stale?</a:t>
            </a:r>
          </a:p>
          <a:p>
            <a:pPr eaLnBrk="1" hangingPunct="1">
              <a:spcBef>
                <a:spcPct val="0"/>
              </a:spcBef>
            </a:pPr>
            <a:endParaRPr lang="en-US" dirty="0" smtClean="0"/>
          </a:p>
          <a:p>
            <a:pPr eaLnBrk="1" hangingPunct="1">
              <a:spcBef>
                <a:spcPct val="0"/>
              </a:spcBef>
            </a:pPr>
            <a:r>
              <a:rPr lang="en-US" dirty="0" smtClean="0"/>
              <a:t>Refer back to the conversation about checklists and what they are using to inspect the home</a:t>
            </a:r>
            <a:r>
              <a:rPr lang="en-US" baseline="0" dirty="0" smtClean="0"/>
              <a:t> (this is in the notes section of the top 5 citations). </a:t>
            </a:r>
            <a:endParaRPr lang="en-US" dirty="0" smtClean="0"/>
          </a:p>
          <a:p>
            <a:pPr eaLnBrk="1" hangingPunct="1">
              <a:spcBef>
                <a:spcPct val="0"/>
              </a:spcBef>
            </a:pPr>
            <a:endParaRPr lang="en-US" dirty="0" smtClean="0"/>
          </a:p>
          <a:p>
            <a:pPr eaLnBrk="1" hangingPunct="1">
              <a:spcBef>
                <a:spcPct val="0"/>
              </a:spcBef>
            </a:pP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Ask the CEOs what are</a:t>
            </a:r>
            <a:r>
              <a:rPr lang="en-US" baseline="0" dirty="0" smtClean="0"/>
              <a:t> their community’</a:t>
            </a:r>
            <a:r>
              <a:rPr lang="en-US" dirty="0" smtClean="0"/>
              <a:t>s codes related to operating a</a:t>
            </a:r>
            <a:r>
              <a:rPr lang="en-US" baseline="0" dirty="0" smtClean="0"/>
              <a:t> “</a:t>
            </a:r>
            <a:r>
              <a:rPr lang="en-US" baseline="0" dirty="0" err="1" smtClean="0"/>
              <a:t>ventless</a:t>
            </a:r>
            <a:r>
              <a:rPr lang="en-US" baseline="0" dirty="0" smtClean="0"/>
              <a:t>” combustion appliance inside a residence?</a:t>
            </a:r>
          </a:p>
          <a:p>
            <a:r>
              <a:rPr lang="en-US" baseline="0" dirty="0" smtClean="0"/>
              <a:t>What are the primary health and safety concerns that can be identified in the photo?</a:t>
            </a:r>
            <a:endParaRPr lang="en-US" dirty="0" smtClean="0"/>
          </a:p>
          <a:p>
            <a:endParaRPr lang="en-US"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Ask what violations</a:t>
            </a:r>
            <a:r>
              <a:rPr lang="en-US" baseline="0" dirty="0" smtClean="0"/>
              <a:t> may exist in this photo? Again, what if the codes inspectors don’t have the opportunity to inspect the interior of a residence?</a:t>
            </a:r>
          </a:p>
          <a:p>
            <a:endParaRPr lang="en-US" baseline="0" dirty="0" smtClean="0"/>
          </a:p>
          <a:p>
            <a:r>
              <a:rPr lang="en-US" baseline="0" dirty="0" smtClean="0"/>
              <a:t>Asking whether or not the issue started at the top of the loose tiles or at the bottom, where the tile meets the tub usually stimulates good discussion. </a:t>
            </a:r>
          </a:p>
          <a:p>
            <a:endParaRPr lang="en-US" baseline="0" dirty="0" smtClean="0"/>
          </a:p>
          <a:p>
            <a:r>
              <a:rPr lang="en-US" baseline="0" dirty="0" smtClean="0"/>
              <a:t>What do students think about a shower being installed above the faucet? There may not be a shower installed above because of the window framing, which would make it difficult to install plumbing.</a:t>
            </a:r>
          </a:p>
          <a:p>
            <a:endParaRPr lang="en-US" baseline="0" dirty="0" smtClean="0"/>
          </a:p>
          <a:p>
            <a:r>
              <a:rPr lang="en-US" baseline="0" dirty="0" smtClean="0"/>
              <a:t>Why is window in the bathroom? Because it qualifies as ventilation under code. Will residents open this window in the winter to let steam out?</a:t>
            </a:r>
          </a:p>
          <a:p>
            <a:endParaRPr lang="en-US" baseline="0" dirty="0" smtClean="0"/>
          </a:p>
          <a:p>
            <a:r>
              <a:rPr lang="en-US" baseline="0" dirty="0" smtClean="0"/>
              <a:t>It may actually be a code violation to have the window this close to a water source.</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r>
              <a:rPr lang="en-US" smtClean="0"/>
              <a:t>Page </a:t>
            </a:r>
            <a:fld id="{5BF75C84-115B-4E3D-B3FC-9FFD52BB8565}" type="slidenum">
              <a:rPr lang="en-US" smtClean="0"/>
              <a:pPr/>
              <a:t>5</a:t>
            </a:fld>
            <a:endParaRPr lang="en-US" smtClean="0"/>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noFill/>
          <a:ln/>
        </p:spPr>
        <p:txBody>
          <a:bodyPr/>
          <a:lstStyle/>
          <a:p>
            <a:r>
              <a:rPr lang="en-US" dirty="0" smtClean="0"/>
              <a:t>This is the definition of healthy housing that the National Center for Healthy Housing uses.  There is not statutory or regulatory definition.  Note that the definition brings in occupant health – starting with people.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solidFill>
                  <a:schemeClr val="accent4">
                    <a:lumMod val="75000"/>
                  </a:schemeClr>
                </a:solidFill>
              </a:rPr>
              <a:t>Very Important to mention the guiding principle</a:t>
            </a:r>
            <a:r>
              <a:rPr lang="en-US" b="0" i="0" u="none" baseline="0" dirty="0" smtClean="0">
                <a:solidFill>
                  <a:schemeClr val="accent4">
                    <a:lumMod val="75000"/>
                  </a:schemeClr>
                </a:solidFill>
              </a:rPr>
              <a:t> (purpose) of codes…to preserve health, safety and sanitation of buildings.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u="sng" baseline="0" dirty="0" smtClean="0">
              <a:solidFill>
                <a:schemeClr val="accent4">
                  <a:lumMod val="7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solidFill>
                  <a:srgbClr val="FF0000"/>
                </a:solidFill>
              </a:rPr>
              <a:t>Good time to connect the dots fort he students and have them discuss how the two guiding principles go hand-in-hand!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smtClean="0">
              <a:solidFill>
                <a:srgbClr val="FF0000"/>
              </a:solidFill>
            </a:endParaRPr>
          </a:p>
          <a:p>
            <a:endParaRPr lang="en-US" dirty="0" smtClean="0">
              <a:solidFill>
                <a:srgbClr val="FF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r>
              <a:rPr lang="en-US" dirty="0" smtClean="0"/>
              <a:t>How do</a:t>
            </a:r>
            <a:r>
              <a:rPr lang="en-US" baseline="0" dirty="0" smtClean="0"/>
              <a:t> the above ventilation codes </a:t>
            </a:r>
            <a:r>
              <a:rPr lang="en-US" dirty="0" smtClean="0"/>
              <a:t>relate specifically to the previous slide?</a:t>
            </a:r>
            <a:endParaRPr lang="en-US" baseline="0" dirty="0" smtClean="0"/>
          </a:p>
          <a:p>
            <a:endParaRPr lang="en-US" dirty="0" smtClean="0"/>
          </a:p>
          <a:p>
            <a:endParaRPr lang="en-US" dirty="0" smtClean="0"/>
          </a:p>
        </p:txBody>
      </p:sp>
      <p:sp>
        <p:nvSpPr>
          <p:cNvPr id="99332" name="Slide Number Placeholder 3"/>
          <p:cNvSpPr>
            <a:spLocks noGrp="1"/>
          </p:cNvSpPr>
          <p:nvPr>
            <p:ph type="sldNum" sz="quarter" idx="5"/>
          </p:nvPr>
        </p:nvSpPr>
        <p:spPr>
          <a:noFill/>
        </p:spPr>
        <p:txBody>
          <a:bodyPr/>
          <a:lstStyle/>
          <a:p>
            <a:fld id="{F8C145FD-7CD4-48EC-BC8C-BCFC403FBFBC}" type="slidenum">
              <a:rPr lang="en-US" smtClean="0"/>
              <a:pPr/>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does this</a:t>
            </a:r>
            <a:r>
              <a:rPr lang="en-US" baseline="0" dirty="0" smtClean="0"/>
              <a:t> violate codes and what code(s) are being violated? </a:t>
            </a:r>
          </a:p>
          <a:p>
            <a:endParaRPr lang="en-US" baseline="0" dirty="0" smtClean="0"/>
          </a:p>
          <a:p>
            <a:r>
              <a:rPr lang="en-US" baseline="0" dirty="0" smtClean="0"/>
              <a:t>Explain how and why the furnace exhaust (right) may overpower and prevent hot water heater exhaust from exiting the appliance/home. There may be a lot of discussion about this one. Both the water heater runs and furnace exhaust have flat runs (no rise to run ratio which should be 1 inch rise per 12 inch run). </a:t>
            </a:r>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does this violate</a:t>
            </a:r>
            <a:r>
              <a:rPr lang="en-US" baseline="0" dirty="0" smtClean="0"/>
              <a:t> codes and what codes are violated? </a:t>
            </a:r>
          </a:p>
          <a:p>
            <a:endParaRPr lang="en-US" baseline="0" dirty="0" smtClean="0"/>
          </a:p>
          <a:p>
            <a:r>
              <a:rPr lang="en-US" dirty="0" smtClean="0"/>
              <a:t>What</a:t>
            </a:r>
            <a:r>
              <a:rPr lang="en-US" baseline="0" dirty="0" smtClean="0"/>
              <a:t> could this homeowner/landlord be cited for?</a:t>
            </a:r>
          </a:p>
          <a:p>
            <a:endParaRPr lang="en-US" baseline="0" dirty="0" smtClean="0"/>
          </a:p>
          <a:p>
            <a:r>
              <a:rPr lang="en-US" dirty="0" smtClean="0"/>
              <a:t>Gas water heater is starved</a:t>
            </a:r>
            <a:r>
              <a:rPr lang="en-US" baseline="0" dirty="0" smtClean="0"/>
              <a:t> for combustion air, and when this make-up air is unavailable, it tries to pull air down the exhaust vent, which is called back-drafting or flameout.</a:t>
            </a:r>
          </a:p>
          <a:p>
            <a:r>
              <a:rPr lang="en-US" baseline="0" dirty="0" smtClean="0"/>
              <a:t>     Two primary causes why hot water heater is starved for air: closet doors are closed and or dryer being located in the same closet</a:t>
            </a:r>
          </a:p>
          <a:p>
            <a:r>
              <a:rPr lang="en-US" baseline="0" dirty="0" smtClean="0"/>
              <a:t>Could relocate washer and dryer</a:t>
            </a:r>
          </a:p>
          <a:p>
            <a:r>
              <a:rPr lang="en-US" baseline="0" dirty="0" smtClean="0"/>
              <a:t>Could added vents or louvers to closet doors or could always leave doors open</a:t>
            </a:r>
          </a:p>
          <a:p>
            <a:r>
              <a:rPr lang="en-US" baseline="0" dirty="0" smtClean="0"/>
              <a:t>Could install an electric water heater as it does not need air for combustion.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r>
              <a:rPr lang="en-US" dirty="0" smtClean="0"/>
              <a:t>Certainly applies to the prior slide, the</a:t>
            </a:r>
            <a:r>
              <a:rPr lang="en-US" baseline="0" dirty="0" smtClean="0"/>
              <a:t> water heater and dryer are located in a place that does not have adequate combustion air when the door is closed.</a:t>
            </a:r>
            <a:endParaRPr lang="en-US" dirty="0" smtClean="0"/>
          </a:p>
        </p:txBody>
      </p:sp>
      <p:sp>
        <p:nvSpPr>
          <p:cNvPr id="101380" name="Slide Number Placeholder 3"/>
          <p:cNvSpPr>
            <a:spLocks noGrp="1"/>
          </p:cNvSpPr>
          <p:nvPr>
            <p:ph type="sldNum" sz="quarter" idx="5"/>
          </p:nvPr>
        </p:nvSpPr>
        <p:spPr>
          <a:noFill/>
        </p:spPr>
        <p:txBody>
          <a:bodyPr/>
          <a:lstStyle/>
          <a:p>
            <a:fld id="{E6D1E776-77C7-433B-A2E9-50035AA8A16A}" type="slidenum">
              <a:rPr lang="en-US" smtClean="0"/>
              <a:pPr/>
              <a:t>53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Does this violate code and if so, what code is violated? Mention</a:t>
            </a:r>
            <a:r>
              <a:rPr lang="en-US" baseline="0" dirty="0" smtClean="0"/>
              <a:t> that you can see evidence of microbial/fungal growth on the concrete wall due to the lint from the dryer.</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a:t>
            </a:r>
            <a:r>
              <a:rPr lang="en-US" baseline="0" dirty="0" smtClean="0"/>
              <a:t> are some of the reasons why you may see this situation in home? Why may it be OK for this device to be installed and used in a property? What stipulations do the manufacturer state must be followed to ensure “safe” operation of the dryer?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these devices are in use, what conditions will routinely be observed in the area?</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do your local codes state</a:t>
            </a:r>
            <a:r>
              <a:rPr lang="en-US" baseline="0" dirty="0" smtClean="0"/>
              <a:t> about the situation exemplified in the prior example?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IPMC code 403.5 addresses clothes dryer exhaust,</a:t>
            </a:r>
            <a:r>
              <a:rPr lang="en-US" baseline="0" dirty="0" smtClean="0"/>
              <a:t> read 403.5 above.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IPMC code 403.4 refers to process ventilation and the next slide with the exhaust venting to the attic. </a:t>
            </a:r>
            <a:endParaRPr lang="en-US" dirty="0" smtClean="0"/>
          </a:p>
          <a:p>
            <a:endParaRPr lang="en-US" dirty="0" smtClean="0"/>
          </a:p>
        </p:txBody>
      </p:sp>
      <p:sp>
        <p:nvSpPr>
          <p:cNvPr id="100356" name="Slide Number Placeholder 3"/>
          <p:cNvSpPr>
            <a:spLocks noGrp="1"/>
          </p:cNvSpPr>
          <p:nvPr>
            <p:ph type="sldNum" sz="quarter" idx="5"/>
          </p:nvPr>
        </p:nvSpPr>
        <p:spPr>
          <a:noFill/>
        </p:spPr>
        <p:txBody>
          <a:bodyPr/>
          <a:lstStyle/>
          <a:p>
            <a:fld id="{447D7822-DDCF-4D87-99F5-471E3547D20D}" type="slidenum">
              <a:rPr lang="en-US" smtClean="0"/>
              <a:pPr/>
              <a:t>55</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a:t>
            </a:r>
            <a:r>
              <a:rPr lang="en-US" baseline="0" dirty="0" smtClean="0"/>
              <a:t> does that dark staining around the vent indicate? Is it mold? If it is, what is the mold growing on? (Remember that fiberglass is inorganic). Make sure they mention the dust on the insulation that would obviously be present, this is the mold food. </a:t>
            </a:r>
            <a:endParaRPr lang="en-US" dirty="0" smtClean="0"/>
          </a:p>
          <a:p>
            <a:endParaRPr lang="en-US"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r>
              <a:rPr lang="en-US" smtClean="0"/>
              <a:t>Page </a:t>
            </a:r>
            <a:fld id="{A31267BF-091B-4279-80F0-440EAAF5C498}" type="slidenum">
              <a:rPr lang="en-US" smtClean="0"/>
              <a:pPr/>
              <a:t>57</a:t>
            </a:fld>
            <a:endParaRPr lang="en-US" smtClean="0"/>
          </a:p>
        </p:txBody>
      </p:sp>
      <p:sp>
        <p:nvSpPr>
          <p:cNvPr id="114691" name="Rectangle 2"/>
          <p:cNvSpPr>
            <a:spLocks noGrp="1" noRot="1" noChangeAspect="1" noChangeArrowheads="1" noTextEdit="1"/>
          </p:cNvSpPr>
          <p:nvPr>
            <p:ph type="sldImg"/>
          </p:nvPr>
        </p:nvSpPr>
        <p:spPr>
          <a:xfrm>
            <a:off x="1187450" y="695325"/>
            <a:ext cx="4637088" cy="3476625"/>
          </a:xfrm>
          <a:ln/>
        </p:spPr>
      </p:sp>
      <p:sp>
        <p:nvSpPr>
          <p:cNvPr id="114692" name="Rectangle 3"/>
          <p:cNvSpPr>
            <a:spLocks noGrp="1" noChangeArrowheads="1"/>
          </p:cNvSpPr>
          <p:nvPr>
            <p:ph type="body" idx="1"/>
          </p:nvPr>
        </p:nvSpPr>
        <p:spPr>
          <a:noFill/>
          <a:ln/>
        </p:spPr>
        <p:txBody>
          <a:bodyPr/>
          <a:lstStyle/>
          <a:p>
            <a:r>
              <a:rPr lang="en-US" dirty="0" smtClean="0"/>
              <a:t>For</a:t>
            </a:r>
            <a:r>
              <a:rPr lang="en-US" baseline="0" dirty="0" smtClean="0"/>
              <a:t> this section, we are not specifically talking about how the hazard affects health, but rather what role the code inspector plays as far as addressing these issues. Once these issues are discussed, it would be good to mention that these issues lead, CO, radon, chemicals, clutter and hoarding are examples of the core healthy home principles discussed early and in other healthy home courses.</a:t>
            </a:r>
          </a:p>
          <a:p>
            <a:endParaRPr lang="en-US" baseline="0" dirty="0" smtClean="0"/>
          </a:p>
          <a:p>
            <a:r>
              <a:rPr lang="en-US" sz="1000" b="0" i="0" baseline="0" dirty="0" smtClean="0"/>
              <a:t>What are considered special issues in the area that the training is being delivered in?  For example…are chemical contaminants  a “special issue”? </a:t>
            </a:r>
            <a:endParaRPr lang="en-US" sz="1000" b="0" i="0" dirty="0" smtClean="0"/>
          </a:p>
          <a:p>
            <a:endParaRPr lang="en-US" sz="1000" b="0" i="0" baseline="0" dirty="0" smtClean="0"/>
          </a:p>
          <a:p>
            <a:endParaRPr lang="en-US" sz="1000" b="1" i="1" baseline="0"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r>
              <a:rPr lang="en-US" smtClean="0"/>
              <a:t>Page </a:t>
            </a:r>
            <a:fld id="{A31267BF-091B-4279-80F0-440EAAF5C498}" type="slidenum">
              <a:rPr lang="en-US" smtClean="0"/>
              <a:pPr/>
              <a:t>58</a:t>
            </a:fld>
            <a:endParaRPr lang="en-US" smtClean="0"/>
          </a:p>
        </p:txBody>
      </p:sp>
      <p:sp>
        <p:nvSpPr>
          <p:cNvPr id="114691" name="Rectangle 2"/>
          <p:cNvSpPr>
            <a:spLocks noGrp="1" noRot="1" noChangeAspect="1" noChangeArrowheads="1" noTextEdit="1"/>
          </p:cNvSpPr>
          <p:nvPr>
            <p:ph type="sldImg"/>
          </p:nvPr>
        </p:nvSpPr>
        <p:spPr>
          <a:xfrm>
            <a:off x="1187450" y="695325"/>
            <a:ext cx="4637088" cy="3476625"/>
          </a:xfrm>
          <a:ln/>
        </p:spPr>
      </p:sp>
      <p:sp>
        <p:nvSpPr>
          <p:cNvPr id="114692" name="Rectangle 3"/>
          <p:cNvSpPr>
            <a:spLocks noGrp="1" noChangeArrowheads="1"/>
          </p:cNvSpPr>
          <p:nvPr>
            <p:ph type="body" idx="1"/>
          </p:nvPr>
        </p:nvSpPr>
        <p:spPr>
          <a:noFill/>
          <a:ln/>
        </p:spPr>
        <p:txBody>
          <a:bodyPr/>
          <a:lstStyle/>
          <a:p>
            <a:r>
              <a:rPr lang="en-US" b="0" i="0" u="none" baseline="0" dirty="0" smtClean="0"/>
              <a:t>Mention why flaking and peeling paint is a code violation: 1) allows rot of siding materials, 2) allows water penetration into structure, 3) allows vermin an access point into building.</a:t>
            </a:r>
          </a:p>
          <a:p>
            <a:r>
              <a:rPr lang="en-US" b="0" i="0" u="none" baseline="0" dirty="0" smtClean="0"/>
              <a:t>If children are in the home, what moral responsibility does the CEO have to refer the family to the local health department who could follow up for case management?</a:t>
            </a:r>
          </a:p>
          <a:p>
            <a:endParaRPr lang="en-US" b="1" i="1" u="sng" baseline="0" dirty="0" smtClean="0"/>
          </a:p>
          <a:p>
            <a:r>
              <a:rPr lang="en-US" b="0" i="0" u="sng" baseline="0" dirty="0" smtClean="0"/>
              <a:t>RRP:  </a:t>
            </a:r>
            <a:r>
              <a:rPr lang="en-US" b="0" i="0" u="none" baseline="0" dirty="0" smtClean="0">
                <a:solidFill>
                  <a:srgbClr val="FF0000"/>
                </a:solidFill>
              </a:rPr>
              <a:t> Have local code inspectors been asked to enforce EPA’s RRP rule? </a:t>
            </a:r>
            <a:r>
              <a:rPr lang="en-US" dirty="0" smtClean="0">
                <a:solidFill>
                  <a:srgbClr val="FF0000"/>
                </a:solidFill>
              </a:rPr>
              <a:t>The answer to this is, “No”. Local jurisdictions do not enforce federal rules unless specifically adopted. I would NOT introduce this as one of their required tasks.&gt;</a:t>
            </a:r>
          </a:p>
          <a:p>
            <a:endParaRPr lang="en-US" b="1" i="1" dirty="0" smtClean="0">
              <a:solidFill>
                <a:srgbClr val="FF0000"/>
              </a:solidFill>
            </a:endParaRPr>
          </a:p>
          <a:p>
            <a:r>
              <a:rPr lang="en-US" b="0" i="0" dirty="0" smtClean="0">
                <a:solidFill>
                  <a:srgbClr val="FF0000"/>
                </a:solidFill>
              </a:rPr>
              <a:t>Those enforcing the rule may be the state  health</a:t>
            </a:r>
            <a:r>
              <a:rPr lang="en-US" b="0" i="0" baseline="0" dirty="0" smtClean="0">
                <a:solidFill>
                  <a:srgbClr val="FF0000"/>
                </a:solidFill>
              </a:rPr>
              <a:t> department</a:t>
            </a:r>
            <a:endParaRPr lang="en-US" b="0" i="0"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normAutofit fontScale="92500" lnSpcReduction="20000"/>
          </a:bodyPr>
          <a:lstStyle/>
          <a:p>
            <a:pPr eaLnBrk="1" hangingPunct="1">
              <a:lnSpc>
                <a:spcPct val="90000"/>
              </a:lnSpc>
            </a:pPr>
            <a:r>
              <a:rPr lang="en-US" sz="2300" dirty="0" smtClean="0"/>
              <a:t>“Certified Renovation Firm” Disturbs Paint</a:t>
            </a:r>
          </a:p>
          <a:p>
            <a:pPr lvl="1" eaLnBrk="1" hangingPunct="1">
              <a:lnSpc>
                <a:spcPct val="90000"/>
              </a:lnSpc>
            </a:pPr>
            <a:r>
              <a:rPr lang="en-US" sz="1900" dirty="0" smtClean="0"/>
              <a:t>- EPA or State Certification </a:t>
            </a:r>
          </a:p>
          <a:p>
            <a:pPr lvl="1" eaLnBrk="1" hangingPunct="1">
              <a:lnSpc>
                <a:spcPct val="90000"/>
              </a:lnSpc>
            </a:pPr>
            <a:r>
              <a:rPr lang="en-US" sz="1900" dirty="0" smtClean="0"/>
              <a:t>- Fees and five-year renewal (1-3 years in some authorized states)</a:t>
            </a:r>
          </a:p>
          <a:p>
            <a:pPr eaLnBrk="1" hangingPunct="1">
              <a:lnSpc>
                <a:spcPct val="90000"/>
              </a:lnSpc>
            </a:pPr>
            <a:endParaRPr lang="en-US" sz="2300" dirty="0" smtClean="0"/>
          </a:p>
          <a:p>
            <a:pPr eaLnBrk="1" hangingPunct="1">
              <a:lnSpc>
                <a:spcPct val="90000"/>
              </a:lnSpc>
            </a:pPr>
            <a:r>
              <a:rPr lang="en-US" sz="2300" dirty="0" smtClean="0"/>
              <a:t>“Certified Renovators” Supervise Work</a:t>
            </a:r>
          </a:p>
          <a:p>
            <a:pPr lvl="1" eaLnBrk="1" hangingPunct="1">
              <a:lnSpc>
                <a:spcPct val="90000"/>
              </a:lnSpc>
            </a:pPr>
            <a:r>
              <a:rPr lang="en-US" sz="1900" dirty="0" smtClean="0"/>
              <a:t>- One-day training </a:t>
            </a:r>
            <a:r>
              <a:rPr lang="en-US" sz="1900" baseline="0" dirty="0" smtClean="0"/>
              <a:t> by certified training provider</a:t>
            </a:r>
            <a:endParaRPr lang="en-US" sz="1900" b="1" i="1" u="sng" dirty="0" smtClean="0">
              <a:solidFill>
                <a:srgbClr val="FF0000"/>
              </a:solidFill>
            </a:endParaRPr>
          </a:p>
          <a:p>
            <a:pPr lvl="1" eaLnBrk="1" hangingPunct="1">
              <a:lnSpc>
                <a:spcPct val="90000"/>
              </a:lnSpc>
              <a:buFontTx/>
              <a:buChar char="-"/>
            </a:pPr>
            <a:r>
              <a:rPr lang="en-US" sz="1900" dirty="0" smtClean="0"/>
              <a:t>Five-year renewal (three years in some authorized states)</a:t>
            </a:r>
            <a:r>
              <a:rPr lang="en-US" sz="1900" b="1" i="1" u="sng" baseline="0" dirty="0" smtClean="0"/>
              <a:t> </a:t>
            </a:r>
            <a:endParaRPr lang="en-US" sz="1900" b="1" i="1" u="sng" dirty="0" smtClean="0"/>
          </a:p>
          <a:p>
            <a:pPr eaLnBrk="1" hangingPunct="1">
              <a:lnSpc>
                <a:spcPct val="90000"/>
              </a:lnSpc>
            </a:pPr>
            <a:endParaRPr lang="en-US" sz="2300" dirty="0" smtClean="0"/>
          </a:p>
          <a:p>
            <a:pPr eaLnBrk="1" hangingPunct="1">
              <a:lnSpc>
                <a:spcPct val="90000"/>
              </a:lnSpc>
            </a:pPr>
            <a:r>
              <a:rPr lang="en-US" sz="2300" dirty="0" smtClean="0"/>
              <a:t>Mandatory Work Practices</a:t>
            </a:r>
          </a:p>
          <a:p>
            <a:pPr lvl="1" eaLnBrk="1" hangingPunct="1">
              <a:lnSpc>
                <a:spcPct val="90000"/>
              </a:lnSpc>
            </a:pPr>
            <a:r>
              <a:rPr lang="en-US" sz="1900" dirty="0" smtClean="0"/>
              <a:t>- Isolate work area</a:t>
            </a:r>
          </a:p>
          <a:p>
            <a:pPr lvl="1" eaLnBrk="1" hangingPunct="1">
              <a:lnSpc>
                <a:spcPct val="90000"/>
              </a:lnSpc>
            </a:pPr>
            <a:r>
              <a:rPr lang="en-US" sz="1900" dirty="0" smtClean="0"/>
              <a:t>- Contain dust</a:t>
            </a:r>
          </a:p>
          <a:p>
            <a:pPr lvl="1" eaLnBrk="1" hangingPunct="1">
              <a:lnSpc>
                <a:spcPct val="90000"/>
              </a:lnSpc>
            </a:pPr>
            <a:r>
              <a:rPr lang="en-US" sz="1900" dirty="0" smtClean="0"/>
              <a:t>- Thoroughly clean-up work area for debris and dust</a:t>
            </a:r>
          </a:p>
          <a:p>
            <a:pPr eaLnBrk="1" hangingPunct="1">
              <a:lnSpc>
                <a:spcPct val="90000"/>
              </a:lnSpc>
            </a:pPr>
            <a:endParaRPr lang="en-US" sz="2300" dirty="0" smtClean="0"/>
          </a:p>
          <a:p>
            <a:pPr eaLnBrk="1" hangingPunct="1">
              <a:lnSpc>
                <a:spcPct val="90000"/>
              </a:lnSpc>
            </a:pPr>
            <a:r>
              <a:rPr lang="en-US" sz="2300" dirty="0" smtClean="0"/>
              <a:t>Post-renovation Cleaning Verification </a:t>
            </a:r>
            <a:r>
              <a:rPr lang="en-US" sz="2300" b="0" i="0" u="none" dirty="0" smtClean="0"/>
              <a:t>Discuss who does the verification…what</a:t>
            </a:r>
            <a:r>
              <a:rPr lang="en-US" sz="2300" b="0" i="0" u="none" baseline="0" dirty="0" smtClean="0"/>
              <a:t> type of credentials? What type of equipment?  What are the flaws/weaknesses to this rule?</a:t>
            </a:r>
            <a:endParaRPr lang="en-US" sz="2300" b="0" i="0" u="none" dirty="0" smtClean="0"/>
          </a:p>
          <a:p>
            <a:pPr eaLnBrk="1" hangingPunct="1">
              <a:lnSpc>
                <a:spcPct val="90000"/>
              </a:lnSpc>
            </a:pPr>
            <a:endParaRPr lang="en-US" sz="2300" dirty="0" smtClean="0"/>
          </a:p>
          <a:p>
            <a:pPr eaLnBrk="1" hangingPunct="1">
              <a:lnSpc>
                <a:spcPct val="90000"/>
              </a:lnSpc>
            </a:pPr>
            <a:r>
              <a:rPr lang="en-US" sz="2300" dirty="0" smtClean="0"/>
              <a:t>Documentation!</a:t>
            </a:r>
          </a:p>
          <a:p>
            <a:endParaRPr lang="en-US" dirty="0" smtClean="0">
              <a:latin typeface="Arial" pitchFamily="34" charset="0"/>
            </a:endParaRPr>
          </a:p>
        </p:txBody>
      </p:sp>
      <p:sp>
        <p:nvSpPr>
          <p:cNvPr id="89092" name="Slide Number Placeholder 3"/>
          <p:cNvSpPr>
            <a:spLocks noGrp="1"/>
          </p:cNvSpPr>
          <p:nvPr>
            <p:ph type="sldNum" sz="quarter" idx="5"/>
          </p:nvPr>
        </p:nvSpPr>
        <p:spPr/>
        <p:txBody>
          <a:bodyPr/>
          <a:lstStyle/>
          <a:p>
            <a:pPr>
              <a:defRPr/>
            </a:pPr>
            <a:fld id="{B1A3E991-8F7F-4768-81CD-35AD731E1D98}" type="slidenum">
              <a:rPr lang="en-US" smtClean="0">
                <a:latin typeface="Arial" pitchFamily="34" charset="0"/>
              </a:rPr>
              <a:pPr>
                <a:defRPr/>
              </a:pPr>
              <a:t>59</a:t>
            </a:fld>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Engage them here by tying the definition of healthy housing back to the guiding principle of code enforcement </a:t>
            </a:r>
          </a:p>
          <a:p>
            <a:endParaRPr lang="en-US"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t>Add that</a:t>
            </a:r>
            <a:r>
              <a:rPr lang="en-US" b="0" i="0" u="none" baseline="0" dirty="0" smtClean="0"/>
              <a:t> condition issues such as these are precursors to the inevitable decline in health, safety and sanitation for the overall building. Lack of maintenance such as this may be indicative of lack of maintenance overall throughout the building…especially those things you cannot see such as roof, siding, equipment, cleanliness, etc. </a:t>
            </a:r>
            <a:endParaRPr lang="en-US" b="0" i="0" u="none" dirty="0" smtClean="0"/>
          </a:p>
          <a:p>
            <a:endParaRPr lang="en-US" b="0" i="0" u="none"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9D13D78-E6E9-4EB4-80E7-E4DED6D5282C}" type="slidenum">
              <a:rPr lang="en-US"/>
              <a:pPr/>
              <a:t>61</a:t>
            </a:fld>
            <a:endParaRPr lang="en-US"/>
          </a:p>
        </p:txBody>
      </p:sp>
      <p:sp>
        <p:nvSpPr>
          <p:cNvPr id="777218" name="Rectangle 2"/>
          <p:cNvSpPr>
            <a:spLocks noGrp="1" noRot="1" noChangeAspect="1" noChangeArrowheads="1" noTextEdit="1"/>
          </p:cNvSpPr>
          <p:nvPr>
            <p:ph type="sldImg"/>
          </p:nvPr>
        </p:nvSpPr>
        <p:spPr>
          <a:xfrm>
            <a:off x="1187450" y="693738"/>
            <a:ext cx="4637088" cy="3478212"/>
          </a:xfrm>
          <a:ln/>
        </p:spPr>
      </p:sp>
      <p:sp>
        <p:nvSpPr>
          <p:cNvPr id="777219" name="Rectangle 3"/>
          <p:cNvSpPr>
            <a:spLocks noGrp="1" noChangeArrowheads="1"/>
          </p:cNvSpPr>
          <p:nvPr>
            <p:ph type="body" idx="1"/>
          </p:nvPr>
        </p:nvSpPr>
        <p:spPr>
          <a:xfrm>
            <a:off x="934112" y="4404033"/>
            <a:ext cx="5142177" cy="4172563"/>
          </a:xfrm>
          <a:ln/>
        </p:spPr>
        <p:txBody>
          <a:bodyPr/>
          <a:lstStyle/>
          <a:p>
            <a:r>
              <a:rPr lang="en-US" dirty="0" smtClean="0"/>
              <a:t>We </a:t>
            </a:r>
            <a:r>
              <a:rPr lang="en-US" dirty="0"/>
              <a:t>can see deteriorated paint.  It can be peeling, flaking, chipping or chalking.</a:t>
            </a:r>
          </a:p>
          <a:p>
            <a:r>
              <a:rPr lang="en-US" dirty="0"/>
              <a:t>Chalking is when paint leaves a whitish film.  You may have walked alongside a building and then noticed a white film on your clothing. This is chalking.  The paint </a:t>
            </a:r>
            <a:r>
              <a:rPr lang="en-US" dirty="0" smtClean="0"/>
              <a:t>was </a:t>
            </a:r>
            <a:r>
              <a:rPr lang="en-US" dirty="0"/>
              <a:t>designed to do this and help keep the exterior </a:t>
            </a:r>
            <a:r>
              <a:rPr lang="en-US" dirty="0" smtClean="0"/>
              <a:t>surfaces clean</a:t>
            </a:r>
            <a:r>
              <a:rPr lang="en-US" dirty="0"/>
              <a:t>. </a:t>
            </a:r>
            <a:r>
              <a:rPr lang="en-US" dirty="0" smtClean="0"/>
              <a:t>Unfortunately</a:t>
            </a:r>
            <a:r>
              <a:rPr lang="en-US" dirty="0"/>
              <a:t>, the chalking can contain </a:t>
            </a:r>
            <a:r>
              <a:rPr lang="en-US" dirty="0" smtClean="0"/>
              <a:t>lead</a:t>
            </a:r>
            <a:r>
              <a:rPr lang="en-US" baseline="0" dirty="0" smtClean="0"/>
              <a:t> and may be present in areas where children are playing.</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t>Again, stress that while it is a relatively minor code violation,</a:t>
            </a:r>
            <a:r>
              <a:rPr lang="en-US" b="0" i="0" u="none" baseline="0" dirty="0" smtClean="0"/>
              <a:t> it can indicate the interior and hidden conditions overall. How often is lead based paint cited? So, if you can only cite for exterior code violations and don’t have the ability to get into the building, what you see outside will help you to determine what may be going on inside the home.</a:t>
            </a:r>
            <a:endParaRPr lang="en-US" b="0" i="0" u="none" dirty="0" smtClean="0"/>
          </a:p>
          <a:p>
            <a:endParaRPr lang="en-US" u="none"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r>
              <a:rPr lang="en-US" smtClean="0"/>
              <a:t>Page </a:t>
            </a:r>
            <a:fld id="{A31267BF-091B-4279-80F0-440EAAF5C498}" type="slidenum">
              <a:rPr lang="en-US" smtClean="0"/>
              <a:pPr/>
              <a:t>62</a:t>
            </a:fld>
            <a:endParaRPr lang="en-US" smtClean="0"/>
          </a:p>
        </p:txBody>
      </p:sp>
      <p:sp>
        <p:nvSpPr>
          <p:cNvPr id="114691" name="Rectangle 2"/>
          <p:cNvSpPr>
            <a:spLocks noGrp="1" noRot="1" noChangeAspect="1" noChangeArrowheads="1" noTextEdit="1"/>
          </p:cNvSpPr>
          <p:nvPr>
            <p:ph type="sldImg"/>
          </p:nvPr>
        </p:nvSpPr>
        <p:spPr>
          <a:xfrm>
            <a:off x="1187450" y="695325"/>
            <a:ext cx="4637088" cy="3476625"/>
          </a:xfrm>
          <a:ln/>
        </p:spPr>
      </p:sp>
      <p:sp>
        <p:nvSpPr>
          <p:cNvPr id="114692" name="Rectangle 3"/>
          <p:cNvSpPr>
            <a:spLocks noGrp="1" noChangeArrowheads="1"/>
          </p:cNvSpPr>
          <p:nvPr>
            <p:ph type="body" idx="1"/>
          </p:nvPr>
        </p:nvSpPr>
        <p:spPr>
          <a:noFill/>
          <a:ln/>
        </p:spPr>
        <p:txBody>
          <a:bodyPr/>
          <a:lstStyle/>
          <a:p>
            <a:r>
              <a:rPr lang="en-US" dirty="0" smtClean="0"/>
              <a:t>This slide</a:t>
            </a:r>
            <a:r>
              <a:rPr lang="en-US" baseline="0" dirty="0" smtClean="0"/>
              <a:t> would always reference the city that the training is being provided in. </a:t>
            </a:r>
          </a:p>
          <a:p>
            <a:endParaRPr lang="en-US" baseline="0" dirty="0" smtClean="0"/>
          </a:p>
          <a:p>
            <a:r>
              <a:rPr lang="en-US" baseline="0" dirty="0" smtClean="0"/>
              <a:t>Make sure students are aware of the lead disclosure laws</a:t>
            </a:r>
          </a:p>
          <a:p>
            <a:endParaRPr lang="en-US" dirty="0" smtClean="0"/>
          </a:p>
          <a:p>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r>
              <a:rPr lang="en-US" smtClean="0"/>
              <a:t>Page </a:t>
            </a:r>
            <a:fld id="{A31267BF-091B-4279-80F0-440EAAF5C498}" type="slidenum">
              <a:rPr lang="en-US" smtClean="0"/>
              <a:pPr/>
              <a:t>63</a:t>
            </a:fld>
            <a:endParaRPr lang="en-US" smtClean="0"/>
          </a:p>
        </p:txBody>
      </p:sp>
      <p:sp>
        <p:nvSpPr>
          <p:cNvPr id="114691" name="Rectangle 2"/>
          <p:cNvSpPr>
            <a:spLocks noGrp="1" noRot="1" noChangeAspect="1" noChangeArrowheads="1" noTextEdit="1"/>
          </p:cNvSpPr>
          <p:nvPr>
            <p:ph type="sldImg"/>
          </p:nvPr>
        </p:nvSpPr>
        <p:spPr>
          <a:xfrm>
            <a:off x="1187450" y="695325"/>
            <a:ext cx="4637088" cy="3476625"/>
          </a:xfrm>
          <a:ln/>
        </p:spPr>
      </p:sp>
      <p:sp>
        <p:nvSpPr>
          <p:cNvPr id="114692" name="Rectangle 3"/>
          <p:cNvSpPr>
            <a:spLocks noGrp="1" noChangeArrowheads="1"/>
          </p:cNvSpPr>
          <p:nvPr>
            <p:ph type="body" idx="1"/>
          </p:nvPr>
        </p:nvSpPr>
        <p:spPr>
          <a:noFill/>
          <a:ln/>
        </p:spPr>
        <p:txBody>
          <a:bodyPr/>
          <a:lstStyle/>
          <a:p>
            <a:r>
              <a:rPr lang="en-US" dirty="0" smtClean="0"/>
              <a:t>The severe</a:t>
            </a:r>
            <a:r>
              <a:rPr lang="en-US" baseline="0" dirty="0" smtClean="0"/>
              <a:t> health issues include </a:t>
            </a:r>
            <a:r>
              <a:rPr lang="en-US" baseline="0" dirty="0" err="1" smtClean="0"/>
              <a:t>mesothelioma</a:t>
            </a:r>
            <a:r>
              <a:rPr lang="en-US" baseline="0" dirty="0" smtClean="0"/>
              <a:t>, asbestosis, respiratory/breathing problems, lung cancer, etc.</a:t>
            </a:r>
            <a:endParaRPr lang="en-US" dirty="0" smtClean="0"/>
          </a:p>
          <a:p>
            <a:endParaRPr lang="en-US" dirty="0" smtClean="0"/>
          </a:p>
          <a:p>
            <a:r>
              <a:rPr lang="en-US" dirty="0" smtClean="0"/>
              <a:t>What</a:t>
            </a:r>
            <a:r>
              <a:rPr lang="en-US" baseline="0" dirty="0" smtClean="0"/>
              <a:t> experiences have you had in dealing with asbestos?</a:t>
            </a:r>
          </a:p>
          <a:p>
            <a:r>
              <a:rPr lang="en-US" baseline="0" dirty="0" smtClean="0"/>
              <a:t>Are there code requirements related to asbestos and if so, how often are they cited?</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While a health issue for long term exposure, asbestos is largely exempted by the Federal rules for a single family home. There would be no code violation in finding friable asbestos. In fact, even disposal of friable asbestos is exempted from the CFRs for single family homes.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Codes Inspectors inspect single family homes  as well as multi-family dwellings? Is their responsibility different when it comes to multi-family dwellings? What is the law?</a:t>
            </a:r>
            <a:endParaRPr lang="en-US" b="0" i="0" u="none" dirty="0" smtClean="0"/>
          </a:p>
          <a:p>
            <a:endParaRPr lang="en-US" b="0" i="0" u="non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dirty="0" smtClean="0"/>
          </a:p>
          <a:p>
            <a:endParaRPr lang="en-US" b="0" i="0" u="none"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1200" b="0" i="0" u="none" dirty="0" smtClean="0">
                <a:solidFill>
                  <a:srgbClr val="FF0000"/>
                </a:solidFill>
              </a:rPr>
              <a:t>This slide</a:t>
            </a:r>
            <a:r>
              <a:rPr lang="en-US" sz="1200" b="0" i="0" u="none" baseline="0" dirty="0" smtClean="0">
                <a:solidFill>
                  <a:srgbClr val="FF0000"/>
                </a:solidFill>
              </a:rPr>
              <a:t> illustrate s the potential areas on the exterior of the home where asbestos may exist such as the siding of the home and the shingles. </a:t>
            </a:r>
            <a:endParaRPr lang="en-US" b="0" i="0" u="none" dirty="0" smtClean="0"/>
          </a:p>
          <a:p>
            <a:pPr eaLnBrk="1" hangingPunct="1"/>
            <a:endParaRPr lang="en-US" b="0" i="0" u="none"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t>Tell everyone what this is.  The first picture</a:t>
            </a:r>
            <a:r>
              <a:rPr lang="en-US" b="0" i="0" u="none" baseline="0" dirty="0" smtClean="0"/>
              <a:t> is asbestos insulation for pipes, the next picture is 8x8 or 9x9 vinyl floor tiles where there is a high likelihood that asbestos may exist. Asbestos may also be found in mastic and adhesives. </a:t>
            </a:r>
            <a:r>
              <a:rPr lang="en-US" b="0" i="0" u="none"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t>Asbestos becomes a concern in single</a:t>
            </a:r>
            <a:r>
              <a:rPr lang="en-US" b="0" i="0" u="none" baseline="0" dirty="0" smtClean="0"/>
              <a:t> and multi-family dwellings when the materials containing asbestos are damaged and become friable, which the release  of the fibers can be inhaled which creates the health threat.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CEOs should be able to notify the occupants and or landlords of the suspect material that may contain asbestos and  provide educational materials and recommend a professional to inspect the material.</a:t>
            </a:r>
            <a:endParaRPr lang="en-US" b="0" i="0" u="none" dirty="0" smtClean="0"/>
          </a:p>
          <a:p>
            <a:endParaRPr lang="en-US" b="0" i="0" u="non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dirty="0" smtClean="0"/>
          </a:p>
          <a:p>
            <a:endParaRPr lang="en-US" b="0" i="0" u="none"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r>
              <a:rPr lang="en-US" smtClean="0"/>
              <a:t>Page </a:t>
            </a:r>
            <a:fld id="{A31267BF-091B-4279-80F0-440EAAF5C498}" type="slidenum">
              <a:rPr lang="en-US" smtClean="0"/>
              <a:pPr/>
              <a:t>66</a:t>
            </a:fld>
            <a:endParaRPr lang="en-US" smtClean="0"/>
          </a:p>
        </p:txBody>
      </p:sp>
      <p:sp>
        <p:nvSpPr>
          <p:cNvPr id="114691" name="Rectangle 2"/>
          <p:cNvSpPr>
            <a:spLocks noGrp="1" noRot="1" noChangeAspect="1" noChangeArrowheads="1" noTextEdit="1"/>
          </p:cNvSpPr>
          <p:nvPr>
            <p:ph type="sldImg"/>
          </p:nvPr>
        </p:nvSpPr>
        <p:spPr>
          <a:xfrm>
            <a:off x="1187450" y="695325"/>
            <a:ext cx="4637088" cy="3476625"/>
          </a:xfrm>
          <a:ln/>
        </p:spPr>
      </p:sp>
      <p:sp>
        <p:nvSpPr>
          <p:cNvPr id="114692"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Known as "the silent killer," Carbon Monoxide (CO) is a colorless, tasteless, odorless gas that comes from the incomplete burning of fuel. Just about anything you might burn in or around your home -- whether it's gasoline, wood, coal, propane, natural gas or oil -- can produce carbon monoxide in the right conditions. Without enough ventilation, the gas can build up to deadly levels. And it doesn't take much fuel to be dangerous: Even small tools like chainsaws can release enough CO to make you sick.</a:t>
            </a:r>
          </a:p>
          <a:p>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t>Trainers should always verify if the state they are teaching in</a:t>
            </a:r>
            <a:r>
              <a:rPr lang="en-US" b="0" i="0" u="none" baseline="0" dirty="0" smtClean="0"/>
              <a:t> requires CO alarms to be installed. If it is the state law, is the law retroactive for existing homes or does it apply to new homes only?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solidFill>
                  <a:srgbClr val="FF0000"/>
                </a:solidFill>
              </a:rPr>
              <a:t>Make sure map is updated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smtClean="0">
              <a:solidFill>
                <a:srgbClr val="FF0000"/>
              </a:solidFill>
            </a:endParaRPr>
          </a:p>
        </p:txBody>
      </p:sp>
      <p:sp>
        <p:nvSpPr>
          <p:cNvPr id="4" name="Slide Number Placeholder 3"/>
          <p:cNvSpPr>
            <a:spLocks noGrp="1"/>
          </p:cNvSpPr>
          <p:nvPr>
            <p:ph type="sldNum" sz="quarter" idx="10"/>
          </p:nvPr>
        </p:nvSpPr>
        <p:spPr/>
        <p:txBody>
          <a:bodyPr/>
          <a:lstStyle/>
          <a:p>
            <a:fld id="{1F107157-D0D0-4340-A439-23AA1E32A8A6}"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Diagram illustrates</a:t>
            </a:r>
            <a:r>
              <a:rPr lang="en-US" baseline="0" dirty="0" smtClean="0"/>
              <a:t> the variety of potential sources for carbon monoxide in the home.</a:t>
            </a:r>
            <a:endParaRPr lang="en-US"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t>This</a:t>
            </a:r>
            <a:r>
              <a:rPr lang="en-US" b="0" i="0" u="none" baseline="0" dirty="0" smtClean="0"/>
              <a:t> is an example of a range hood with a re-circulating fan rather than exhausting to the outside. The inspector should open the cabinet to verify there is not a duct venting to the outside. Also, the range hood does not extend over all the burners, which may present a problem in exhausting gases from this gas stove if an exhaust to the outside was installed.</a:t>
            </a:r>
            <a:endParaRPr lang="en-US" b="0" i="0" u="none" dirty="0" smtClean="0"/>
          </a:p>
        </p:txBody>
      </p:sp>
      <p:sp>
        <p:nvSpPr>
          <p:cNvPr id="4" name="Slide Number Placeholder 3"/>
          <p:cNvSpPr>
            <a:spLocks noGrp="1"/>
          </p:cNvSpPr>
          <p:nvPr>
            <p:ph type="sldNum" sz="quarter" idx="10"/>
          </p:nvPr>
        </p:nvSpPr>
        <p:spPr/>
        <p:txBody>
          <a:bodyPr/>
          <a:lstStyle/>
          <a:p>
            <a:fld id="{1F107157-D0D0-4340-A439-23AA1E32A8A6}"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solidFill>
                  <a:srgbClr val="FF0000"/>
                </a:solidFill>
                <a:latin typeface="Arial" pitchFamily="34" charset="0"/>
              </a:rPr>
              <a:t>Susan, please add different approaches to healthier</a:t>
            </a:r>
            <a:r>
              <a:rPr lang="en-US" b="1" baseline="0" dirty="0" smtClean="0">
                <a:solidFill>
                  <a:srgbClr val="FF0000"/>
                </a:solidFill>
                <a:latin typeface="Arial" pitchFamily="34" charset="0"/>
              </a:rPr>
              <a:t> housing as we are unable to do this because of the formatting.</a:t>
            </a:r>
            <a:endParaRPr lang="en-US" b="1" dirty="0" smtClean="0">
              <a:solidFill>
                <a:srgbClr val="FF0000"/>
              </a:solidFill>
              <a:latin typeface="Arial" pitchFamily="34" charset="0"/>
            </a:endParaRPr>
          </a:p>
          <a:p>
            <a:endParaRPr lang="en-US" dirty="0" smtClean="0">
              <a:latin typeface="Arial" pitchFamily="34" charset="0"/>
            </a:endParaRPr>
          </a:p>
          <a:p>
            <a:r>
              <a:rPr lang="en-US" dirty="0" smtClean="0">
                <a:latin typeface="Arial" pitchFamily="34" charset="0"/>
              </a:rPr>
              <a:t>Health and housing - why is it together?  This slide shows the amount of overlap between health and housing, illustrating why bringing the two disciplines together is essential. Understanding the landscape can help you navigate your public agencies providing health and housing services.</a:t>
            </a:r>
          </a:p>
          <a:p>
            <a:endParaRPr lang="en-US" dirty="0" smtClean="0">
              <a:latin typeface="Arial" pitchFamily="34" charset="0"/>
            </a:endParaRPr>
          </a:p>
          <a:p>
            <a:r>
              <a:rPr lang="en-US" dirty="0" smtClean="0">
                <a:latin typeface="Arial" pitchFamily="34" charset="0"/>
              </a:rPr>
              <a:t>Health in this slide refers to public health, as well as environmental health. Often environmental health is a department within the department of  public health.  However, it may also be a stand-alone department.  </a:t>
            </a:r>
          </a:p>
          <a:p>
            <a:endParaRPr lang="en-US" dirty="0" smtClean="0">
              <a:latin typeface="Arial" pitchFamily="34" charset="0"/>
            </a:endParaRPr>
          </a:p>
          <a:p>
            <a:r>
              <a:rPr lang="en-US" dirty="0" smtClean="0">
                <a:latin typeface="Arial" pitchFamily="34" charset="0"/>
              </a:rPr>
              <a:t>We have epidemiologic triangle under health, so this would be a good time to bring in</a:t>
            </a:r>
            <a:r>
              <a:rPr lang="en-US" baseline="0" dirty="0" smtClean="0">
                <a:latin typeface="Arial" pitchFamily="34" charset="0"/>
              </a:rPr>
              <a:t> the concepts of the triangle to make it more applicable and not so abstract. Instructors can use the example of the person who is allergic to animals including mice from exercise #4 in the Essentials course. </a:t>
            </a:r>
          </a:p>
          <a:p>
            <a:endParaRPr lang="en-US" baseline="0" dirty="0" smtClean="0">
              <a:latin typeface="Arial" pitchFamily="34" charset="0"/>
            </a:endParaRPr>
          </a:p>
          <a:p>
            <a:endParaRPr lang="en-US" dirty="0" smtClean="0">
              <a:latin typeface="Arial" pitchFamily="34" charset="0"/>
            </a:endParaRPr>
          </a:p>
          <a:p>
            <a:endParaRPr lang="en-US" dirty="0" smtClean="0">
              <a:latin typeface="Arial" pitchFamily="34" charset="0"/>
            </a:endParaRPr>
          </a:p>
          <a:p>
            <a:endParaRPr lang="en-US" dirty="0" smtClean="0">
              <a:latin typeface="Arial" pitchFamily="34"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u="none" dirty="0" smtClean="0"/>
              <a:t>This could be a good time to mention several things in addition to the possibility</a:t>
            </a:r>
            <a:r>
              <a:rPr lang="en-US" b="0" i="0" u="none" baseline="0" dirty="0" smtClean="0"/>
              <a:t> of CO…lack of ventilation and draft for incomplete combustion of gas fuel exhaust, faulty equipment, build up of rust in water heater that is transferred to domestic water supply, etc. I see several code violations hare that could be fairly serious: </a:t>
            </a:r>
          </a:p>
          <a:p>
            <a:endParaRPr lang="en-US" b="0" i="0" u="none" baseline="0" dirty="0" smtClean="0"/>
          </a:p>
          <a:p>
            <a:pPr marL="228600" indent="-228600">
              <a:buNone/>
            </a:pPr>
            <a:r>
              <a:rPr lang="en-US" b="0" i="0" u="none" baseline="0" dirty="0" smtClean="0"/>
              <a:t>Does the local jurisdiction require:  1. Gas shut off valves for one or both pieces of equipment 2) A method of collecting and draining  water that would come from discharge of the Temperature/Pressure relief valve?</a:t>
            </a:r>
          </a:p>
          <a:p>
            <a:pPr marL="228600" indent="-228600">
              <a:buNone/>
            </a:pPr>
            <a:endParaRPr lang="en-US" b="0" i="0" u="none" baseline="0" dirty="0" smtClean="0"/>
          </a:p>
          <a:p>
            <a:pPr marL="228600" indent="-228600">
              <a:buNone/>
            </a:pPr>
            <a:endParaRPr lang="en-US" b="0" i="0" u="none" baseline="0" dirty="0" smtClean="0"/>
          </a:p>
          <a:p>
            <a:pPr marL="228600" indent="-228600">
              <a:buAutoNum type="arabicParenR"/>
            </a:pPr>
            <a:endParaRPr lang="en-US" b="0" i="0" u="none" dirty="0" smtClean="0"/>
          </a:p>
          <a:p>
            <a:endParaRPr lang="en-US" b="0" i="0" u="none"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defTabSz="929617"/>
            <a:fld id="{85B2729C-3218-42B4-8166-ACB70AB23264}" type="slidenum">
              <a:rPr lang="en-US" smtClean="0">
                <a:ea typeface="MS PGothic" pitchFamily="34" charset="-128"/>
              </a:rPr>
              <a:pPr defTabSz="929617"/>
              <a:t>71</a:t>
            </a:fld>
            <a:endParaRPr lang="en-US" dirty="0" smtClean="0">
              <a:ea typeface="MS PGothic" pitchFamily="34" charset="-128"/>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730251" y="4404358"/>
            <a:ext cx="5141913" cy="4170050"/>
          </a:xfrm>
          <a:noFill/>
          <a:ln/>
        </p:spPr>
        <p:txBody>
          <a:bodyPr>
            <a:normAutofit fontScale="92500" lnSpcReduction="10000"/>
          </a:bodyPr>
          <a:lstStyle/>
          <a:p>
            <a:pPr lvl="1" eaLnBrk="1" hangingPunct="1"/>
            <a:r>
              <a:rPr lang="en-US" dirty="0" smtClean="0"/>
              <a:t>Proper placement of a carbon monoxide detector is important. If you are installing only one carbon monoxide detector, the Consumer Product Safety Commission (CPSC) recommends it be located near the sleeping area, where it can wake you if you are asleep. CO alarms</a:t>
            </a:r>
            <a:r>
              <a:rPr lang="en-US" baseline="0" dirty="0" smtClean="0"/>
              <a:t> should be placed on every level of the home </a:t>
            </a:r>
            <a:r>
              <a:rPr lang="en-US" dirty="0" smtClean="0"/>
              <a:t>and in every bedroom of a home to provide</a:t>
            </a:r>
            <a:r>
              <a:rPr lang="en-US" baseline="0" dirty="0" smtClean="0"/>
              <a:t> </a:t>
            </a:r>
            <a:r>
              <a:rPr lang="en-US" dirty="0" smtClean="0"/>
              <a:t>extra protection. </a:t>
            </a:r>
          </a:p>
          <a:p>
            <a:pPr lvl="1" eaLnBrk="1" hangingPunct="1"/>
            <a:endParaRPr lang="en-US" dirty="0" smtClean="0"/>
          </a:p>
          <a:p>
            <a:pPr lvl="1" eaLnBrk="1" hangingPunct="1"/>
            <a:r>
              <a:rPr lang="en-US" dirty="0" smtClean="0"/>
              <a:t>Install a battery-operated CO detector in your home and check or replace the battery when you change the time on your clocks each spring and fall. </a:t>
            </a:r>
            <a:r>
              <a:rPr lang="en-US" b="0" i="0" u="none" dirty="0" smtClean="0"/>
              <a:t>Many CO detectors are plug-ins</a:t>
            </a:r>
            <a:r>
              <a:rPr lang="en-US" b="0" i="0" u="none" baseline="0" dirty="0" smtClean="0"/>
              <a:t> with battery backup.</a:t>
            </a:r>
            <a:endParaRPr lang="en-US" b="0" i="0" u="none" dirty="0" smtClean="0"/>
          </a:p>
          <a:p>
            <a:pPr lvl="1" eaLnBrk="1" hangingPunct="1"/>
            <a:endParaRPr lang="en-US" dirty="0" smtClean="0"/>
          </a:p>
          <a:p>
            <a:pPr lvl="1" eaLnBrk="1" hangingPunct="1"/>
            <a:r>
              <a:rPr lang="en-US" dirty="0" smtClean="0"/>
              <a:t>Homeowners should remember not to install carbon monoxide detectors directly above or beside fuel-burning appliances, as appliances may emit a small amount of carbon monoxide upon start-up. A detector should not be placed within fifteen feet of heating or cooking appliances or in or near very humid areas such as bathrooms. </a:t>
            </a:r>
          </a:p>
          <a:p>
            <a:pPr lvl="1" eaLnBrk="1" hangingPunct="1"/>
            <a:endParaRPr lang="en-US" dirty="0" smtClean="0"/>
          </a:p>
          <a:p>
            <a:pPr lvl="1" eaLnBrk="1" hangingPunct="1"/>
            <a:r>
              <a:rPr lang="en-US" dirty="0" smtClean="0"/>
              <a:t>Carbon Monoxide Detectors should not be thought of as</a:t>
            </a:r>
            <a:r>
              <a:rPr lang="en-US" i="1" dirty="0" smtClean="0"/>
              <a:t> a REPLACEMENT </a:t>
            </a:r>
            <a:r>
              <a:rPr lang="en-US" dirty="0" smtClean="0"/>
              <a:t>for proper use and maintenance of fuel-burning appliances. It is important for students to know that the technology of CO detectors is still developing, that there are several types on the market, and that they are not generally considered to be as reliable as the smoke detectors found in homes today. Some CO detectors have been laboratory-tested, and their performance varied. CO detectors are designed to alarm</a:t>
            </a:r>
            <a:r>
              <a:rPr lang="en-US" baseline="0" dirty="0" smtClean="0"/>
              <a:t> at 70ppm to alert occupants to get to fresh air to avoid life-threatening exposure. </a:t>
            </a:r>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r>
              <a:rPr lang="en-US" smtClean="0"/>
              <a:t>Page </a:t>
            </a:r>
            <a:fld id="{A31267BF-091B-4279-80F0-440EAAF5C498}" type="slidenum">
              <a:rPr lang="en-US" smtClean="0"/>
              <a:pPr/>
              <a:t>72</a:t>
            </a:fld>
            <a:endParaRPr lang="en-US" smtClean="0"/>
          </a:p>
        </p:txBody>
      </p:sp>
      <p:sp>
        <p:nvSpPr>
          <p:cNvPr id="114691" name="Rectangle 2"/>
          <p:cNvSpPr>
            <a:spLocks noGrp="1" noRot="1" noChangeAspect="1" noChangeArrowheads="1" noTextEdit="1"/>
          </p:cNvSpPr>
          <p:nvPr>
            <p:ph type="sldImg"/>
          </p:nvPr>
        </p:nvSpPr>
        <p:spPr>
          <a:xfrm>
            <a:off x="1187450" y="695325"/>
            <a:ext cx="4637088" cy="3476625"/>
          </a:xfrm>
          <a:ln/>
        </p:spPr>
      </p:sp>
      <p:sp>
        <p:nvSpPr>
          <p:cNvPr id="114692"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Although it is a building code rather than property maintenance code, the CEO has a moral responsibility to handle radon issues.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This illustration  is useful to an inspector to help he/she understand  the mitigation  process rather than focus on legal issues.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p>
            <a:pPr>
              <a:defRPr/>
            </a:pPr>
            <a:fld id="{C032655C-D1B3-48A5-9D8B-78ECEA24AB9A}" type="slidenum">
              <a:rPr lang="en-US" smtClean="0">
                <a:latin typeface="Arial" pitchFamily="34" charset="0"/>
              </a:rPr>
              <a:pPr>
                <a:defRPr/>
              </a:pPr>
              <a:t>73</a:t>
            </a:fld>
            <a:endParaRPr lang="en-US" smtClean="0">
              <a:latin typeface="Arial" pitchFamily="34" charset="0"/>
            </a:endParaRPr>
          </a:p>
        </p:txBody>
      </p:sp>
      <p:sp>
        <p:nvSpPr>
          <p:cNvPr id="110595" name="Rectangle 2"/>
          <p:cNvSpPr>
            <a:spLocks noGrp="1" noRot="1" noChangeAspect="1" noChangeArrowheads="1" noTextEdit="1"/>
          </p:cNvSpPr>
          <p:nvPr>
            <p:ph type="sldImg"/>
          </p:nvPr>
        </p:nvSpPr>
        <p:spPr>
          <a:xfrm>
            <a:off x="1187450" y="695325"/>
            <a:ext cx="4637088" cy="3476625"/>
          </a:xfrm>
          <a:ln/>
        </p:spPr>
      </p:sp>
      <p:sp>
        <p:nvSpPr>
          <p:cNvPr id="110596" name="Rectangle 3"/>
          <p:cNvSpPr>
            <a:spLocks noGrp="1" noChangeArrowheads="1"/>
          </p:cNvSpPr>
          <p:nvPr>
            <p:ph type="body" idx="1"/>
          </p:nvPr>
        </p:nvSpPr>
        <p:spPr>
          <a:xfrm>
            <a:off x="701345" y="4255341"/>
            <a:ext cx="5685301" cy="4712145"/>
          </a:xfrm>
          <a:noFill/>
          <a:ln/>
        </p:spPr>
        <p:txBody>
          <a:bodyPr>
            <a:normAutofit lnSpcReduction="10000"/>
          </a:bodyPr>
          <a:lstStyle/>
          <a:p>
            <a:pPr marL="183185" indent="-183185">
              <a:lnSpc>
                <a:spcPct val="90000"/>
              </a:lnSpc>
            </a:pPr>
            <a:r>
              <a:rPr lang="en-US" dirty="0" smtClean="0">
                <a:latin typeface="Arial" pitchFamily="34" charset="0"/>
              </a:rPr>
              <a:t>This slide is taken from EPA’s webpage at www.epa.gov/radon/construc.html</a:t>
            </a:r>
            <a:r>
              <a:rPr lang="en-US" baseline="30000" dirty="0" smtClean="0">
                <a:latin typeface="Arial" pitchFamily="34" charset="0"/>
              </a:rPr>
              <a:t>18</a:t>
            </a:r>
            <a:endParaRPr lang="en-US" dirty="0" smtClean="0">
              <a:latin typeface="Arial" pitchFamily="34" charset="0"/>
            </a:endParaRPr>
          </a:p>
          <a:p>
            <a:pPr marL="183185" indent="-183185">
              <a:lnSpc>
                <a:spcPct val="90000"/>
              </a:lnSpc>
            </a:pPr>
            <a:endParaRPr lang="en-US" dirty="0" smtClean="0">
              <a:latin typeface="Arial" pitchFamily="34" charset="0"/>
            </a:endParaRPr>
          </a:p>
          <a:p>
            <a:pPr marL="183185" indent="-183185">
              <a:lnSpc>
                <a:spcPct val="90000"/>
              </a:lnSpc>
            </a:pPr>
            <a:r>
              <a:rPr lang="en-US" dirty="0" smtClean="0">
                <a:latin typeface="Arial" pitchFamily="34" charset="0"/>
              </a:rPr>
              <a:t>This system should be used for new construction.  EPA does not recommend a passive system for existing sub-slab construction.</a:t>
            </a:r>
          </a:p>
          <a:p>
            <a:pPr marL="183185" indent="-183185">
              <a:lnSpc>
                <a:spcPct val="90000"/>
              </a:lnSpc>
            </a:pPr>
            <a:endParaRPr lang="en-US" dirty="0" smtClean="0">
              <a:latin typeface="Arial" pitchFamily="34" charset="0"/>
            </a:endParaRPr>
          </a:p>
          <a:p>
            <a:pPr marL="183185" indent="-183185">
              <a:lnSpc>
                <a:spcPct val="90000"/>
              </a:lnSpc>
            </a:pPr>
            <a:r>
              <a:rPr lang="en-US" dirty="0" smtClean="0">
                <a:latin typeface="Arial" pitchFamily="34" charset="0"/>
              </a:rPr>
              <a:t>Five important steps in a passive system:</a:t>
            </a:r>
          </a:p>
          <a:p>
            <a:pPr marL="183185" indent="-183185">
              <a:lnSpc>
                <a:spcPct val="90000"/>
              </a:lnSpc>
              <a:buFontTx/>
              <a:buAutoNum type="alphaUcPeriod"/>
            </a:pPr>
            <a:r>
              <a:rPr lang="en-US" dirty="0" smtClean="0">
                <a:latin typeface="Arial" pitchFamily="34" charset="0"/>
              </a:rPr>
              <a:t>Put a gas permeable layer beneath the slab or flooring system to allow soil gas to move freely underneath the house.</a:t>
            </a:r>
          </a:p>
          <a:p>
            <a:pPr marL="183185" indent="-183185">
              <a:lnSpc>
                <a:spcPct val="90000"/>
              </a:lnSpc>
              <a:buFontTx/>
              <a:buAutoNum type="alphaUcPeriod"/>
            </a:pPr>
            <a:r>
              <a:rPr lang="en-US" dirty="0" smtClean="0">
                <a:latin typeface="Arial" pitchFamily="34" charset="0"/>
              </a:rPr>
              <a:t>On top of the gas permeable layer, put plastic sheeting to help prevent the soil gas from entering the home.</a:t>
            </a:r>
          </a:p>
          <a:p>
            <a:pPr marL="183185" indent="-183185">
              <a:lnSpc>
                <a:spcPct val="90000"/>
              </a:lnSpc>
              <a:buFontTx/>
              <a:buAutoNum type="alphaUcPeriod"/>
            </a:pPr>
            <a:r>
              <a:rPr lang="en-US" dirty="0" smtClean="0">
                <a:latin typeface="Arial" pitchFamily="34" charset="0"/>
              </a:rPr>
              <a:t>Seal and caulk all below grade openings in the foundation and walls to reduce soil gas entry into the home.</a:t>
            </a:r>
          </a:p>
          <a:p>
            <a:pPr marL="183185" indent="-183185">
              <a:lnSpc>
                <a:spcPct val="90000"/>
              </a:lnSpc>
              <a:buFontTx/>
              <a:buAutoNum type="alphaUcPeriod"/>
            </a:pPr>
            <a:r>
              <a:rPr lang="en-US" dirty="0" smtClean="0">
                <a:latin typeface="Arial" pitchFamily="34" charset="0"/>
              </a:rPr>
              <a:t>Install vent pipe – 4 inches preferred – from gas permeable layer to roof to safely vent radon and other soil gases to the outside.</a:t>
            </a:r>
          </a:p>
          <a:p>
            <a:pPr marL="183185" indent="-183185">
              <a:lnSpc>
                <a:spcPct val="90000"/>
              </a:lnSpc>
              <a:buFontTx/>
              <a:buAutoNum type="alphaUcPeriod"/>
            </a:pPr>
            <a:r>
              <a:rPr lang="en-US" dirty="0" smtClean="0">
                <a:latin typeface="Arial" pitchFamily="34" charset="0"/>
              </a:rPr>
              <a:t>Install junction boxes to make wiring and installation of a vent fan for an active system easier.  Active systems are recommended for existing homes.</a:t>
            </a:r>
          </a:p>
          <a:p>
            <a:pPr marL="183185" indent="-183185">
              <a:lnSpc>
                <a:spcPct val="90000"/>
              </a:lnSpc>
            </a:pPr>
            <a:endParaRPr lang="en-US" dirty="0" smtClean="0">
              <a:latin typeface="Arial" pitchFamily="34" charset="0"/>
            </a:endParaRPr>
          </a:p>
          <a:p>
            <a:pPr marL="183185" indent="-183185">
              <a:lnSpc>
                <a:spcPct val="90000"/>
              </a:lnSpc>
            </a:pPr>
            <a:r>
              <a:rPr lang="en-US" dirty="0" smtClean="0">
                <a:latin typeface="Arial" pitchFamily="34" charset="0"/>
              </a:rPr>
              <a:t>For systems in crawl spaces, cover the floor with poly sheeting, lay a perforated collection pipe below the poly sheeting and connect the pipe to a radon vent riser. It is also important to close openings between the crawl space and basement or crawl space and the living areas. The recommended installation is a T- joint at the bottom of the stack with corrugated pipe running in both directions. </a:t>
            </a:r>
          </a:p>
          <a:p>
            <a:pPr marL="183185" indent="-183185">
              <a:lnSpc>
                <a:spcPct val="90000"/>
              </a:lnSpc>
            </a:pPr>
            <a:endParaRPr lang="en-US" dirty="0" smtClean="0">
              <a:latin typeface="Arial" pitchFamily="34" charset="0"/>
            </a:endParaRPr>
          </a:p>
          <a:p>
            <a:pPr marL="183185" indent="-183185">
              <a:lnSpc>
                <a:spcPct val="90000"/>
              </a:lnSpc>
            </a:pPr>
            <a:r>
              <a:rPr lang="en-US" dirty="0" smtClean="0">
                <a:latin typeface="Arial" pitchFamily="34" charset="0"/>
              </a:rPr>
              <a:t>Please note that the pipe (stub up) must be connected to a vent pipe that goes through the interior of the house and vents to the outside.  Otherwise, it is not a passive system and radon is vented in the house instead of outside or creating a situation where the pipe (stub up) could be misused for something else such as a commode.  Vent pipes passing through the house are required to be labeled. </a:t>
            </a:r>
          </a:p>
          <a:p>
            <a:pPr marL="183185" indent="-183185">
              <a:lnSpc>
                <a:spcPct val="90000"/>
              </a:lnSpc>
            </a:pPr>
            <a:endParaRPr lang="en-US" dirty="0" smtClean="0">
              <a:latin typeface="Arial" pitchFamily="34" charset="0"/>
            </a:endParaRPr>
          </a:p>
          <a:p>
            <a:pPr marL="183185" indent="-183185">
              <a:lnSpc>
                <a:spcPct val="90000"/>
              </a:lnSpc>
            </a:pPr>
            <a:endParaRPr lang="en-US" b="0" i="0" u="none" dirty="0" smtClean="0">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t>Radon pipes must be identified so they are not mistaken for drainage or vent</a:t>
            </a:r>
            <a:r>
              <a:rPr lang="en-US" b="0" i="0" u="none" baseline="0" dirty="0" smtClean="0"/>
              <a:t> pipes.  Make sure occupants are aware of the ‘U’ gauge so they understand the pressure inside the radon pipe is different than the pressure in the room and it let’s the occupants/landlords know the system is still operational. </a:t>
            </a:r>
            <a:endParaRPr lang="en-US" b="0" i="0" u="none" dirty="0" smtClean="0"/>
          </a:p>
          <a:p>
            <a:endParaRPr lang="en-US" u="none"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t>Talk about this as the pipe that exhausts Radon from under the home to the atmosphere. Then ask why…if it so dangerous… it</a:t>
            </a:r>
            <a:r>
              <a:rPr lang="en-US" b="0" i="0" u="none" baseline="0" dirty="0" smtClean="0"/>
              <a:t> is safe to allow Radon into the atmosphere? The answer is that it is all around us right now. It is more harmful when trapped within the home (since our modern homes are very tight due to energy efficiency measures.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u="none" baseline="0" dirty="0" smtClean="0"/>
          </a:p>
          <a:p>
            <a:r>
              <a:rPr lang="en-US" b="1" dirty="0" smtClean="0"/>
              <a:t>Methods of Monitoring Radon-222 in the Environment</a:t>
            </a:r>
            <a:r>
              <a:rPr lang="en-US" dirty="0" smtClean="0"/>
              <a:t> (from http://enhs.umn.edu/hazards/hazardssite/radon/radonmonitor.html)</a:t>
            </a:r>
          </a:p>
          <a:p>
            <a:r>
              <a:rPr lang="en-US" b="1" dirty="0" smtClean="0"/>
              <a:t>OUTDOOR AIR</a:t>
            </a:r>
            <a:br>
              <a:rPr lang="en-US" b="1" dirty="0" smtClean="0"/>
            </a:br>
            <a:r>
              <a:rPr lang="en-US" dirty="0" smtClean="0"/>
              <a:t/>
            </a:r>
            <a:br>
              <a:rPr lang="en-US" dirty="0" smtClean="0"/>
            </a:br>
            <a:r>
              <a:rPr lang="en-US" dirty="0" smtClean="0"/>
              <a:t>- concentrations vary with soil type, </a:t>
            </a:r>
            <a:r>
              <a:rPr lang="en-US" dirty="0" err="1" smtClean="0"/>
              <a:t>meteorologic</a:t>
            </a:r>
            <a:r>
              <a:rPr lang="en-US" dirty="0" smtClean="0"/>
              <a:t> conditions and diurnally</a:t>
            </a:r>
            <a:br>
              <a:rPr lang="en-US" dirty="0" smtClean="0"/>
            </a:br>
            <a:r>
              <a:rPr lang="en-US" dirty="0" smtClean="0"/>
              <a:t>- average ambient outdoor radon levels are about 0.2 - 0.7 </a:t>
            </a:r>
            <a:r>
              <a:rPr lang="en-US" dirty="0" err="1" smtClean="0"/>
              <a:t>pCi</a:t>
            </a:r>
            <a:r>
              <a:rPr lang="en-US" dirty="0" smtClean="0"/>
              <a:t>/L</a:t>
            </a:r>
            <a:br>
              <a:rPr lang="en-US" dirty="0" smtClean="0"/>
            </a:br>
            <a:r>
              <a:rPr lang="en-US" dirty="0" smtClean="0"/>
              <a:t>- outdoor radon is a small health hazard (700 lung cancer deaths/year, US)</a:t>
            </a:r>
          </a:p>
          <a:p>
            <a:r>
              <a:rPr lang="en-US" dirty="0" smtClean="0"/>
              <a:t>-</a:t>
            </a:r>
            <a:r>
              <a:rPr lang="en-US" dirty="0" smtClean="0">
                <a:solidFill>
                  <a:srgbClr val="FF0000"/>
                </a:solidFill>
              </a:rPr>
              <a:t>21,000</a:t>
            </a:r>
            <a:r>
              <a:rPr lang="en-US" baseline="0" dirty="0" smtClean="0">
                <a:solidFill>
                  <a:srgbClr val="FF0000"/>
                </a:solidFill>
              </a:rPr>
              <a:t> lung cancer deaths/year overall according to EPA</a:t>
            </a:r>
            <a:r>
              <a:rPr lang="en-US" dirty="0" smtClean="0"/>
              <a:t/>
            </a:r>
            <a:br>
              <a:rPr lang="en-US" dirty="0" smtClean="0"/>
            </a:br>
            <a:endParaRPr lang="en-US" dirty="0" smtClean="0"/>
          </a:p>
          <a:p>
            <a:r>
              <a:rPr lang="en-US" b="1" dirty="0" smtClean="0"/>
              <a:t>WATER</a:t>
            </a:r>
            <a:br>
              <a:rPr lang="en-US" b="1" dirty="0" smtClean="0"/>
            </a:br>
            <a:r>
              <a:rPr lang="en-US" dirty="0" smtClean="0"/>
              <a:t/>
            </a:r>
            <a:br>
              <a:rPr lang="en-US" dirty="0" smtClean="0"/>
            </a:br>
            <a:r>
              <a:rPr lang="en-US" dirty="0" smtClean="0"/>
              <a:t>- highest concentrations in ground water compared to surface water</a:t>
            </a:r>
            <a:br>
              <a:rPr lang="en-US" dirty="0" smtClean="0"/>
            </a:br>
            <a:r>
              <a:rPr lang="en-US" dirty="0" smtClean="0"/>
              <a:t>- radon gas emanating from a residential water source produces radon progeny</a:t>
            </a:r>
            <a:br>
              <a:rPr lang="en-US" dirty="0" smtClean="0"/>
            </a:br>
            <a:r>
              <a:rPr lang="en-US" dirty="0" smtClean="0"/>
              <a:t>- inhaling/ingesting waterborne radon progeny is a very small health hazard</a:t>
            </a:r>
            <a:br>
              <a:rPr lang="en-US" dirty="0" smtClean="0"/>
            </a:br>
            <a:endParaRPr lang="en-US" dirty="0" smtClean="0"/>
          </a:p>
          <a:p>
            <a:r>
              <a:rPr lang="en-US" b="1" dirty="0" smtClean="0"/>
              <a:t>INDOOR AIR – RESIDENTIAL AND OCCUPATIONAL</a:t>
            </a:r>
            <a:br>
              <a:rPr lang="en-US" b="1" dirty="0" smtClean="0"/>
            </a:br>
            <a:r>
              <a:rPr lang="en-US" dirty="0" smtClean="0"/>
              <a:t/>
            </a:r>
            <a:br>
              <a:rPr lang="en-US" dirty="0" smtClean="0"/>
            </a:br>
            <a:r>
              <a:rPr lang="en-US" dirty="0" smtClean="0"/>
              <a:t>- concentrations vary with underlying or surrounding rock or soil type</a:t>
            </a:r>
            <a:br>
              <a:rPr lang="en-US" dirty="0" smtClean="0"/>
            </a:br>
            <a:r>
              <a:rPr lang="en-US" dirty="0" smtClean="0"/>
              <a:t>- occupational radon levels are highest for miners(uranium, iron and </a:t>
            </a:r>
            <a:r>
              <a:rPr lang="en-US" dirty="0" err="1" smtClean="0"/>
              <a:t>fluorospar</a:t>
            </a:r>
            <a:r>
              <a:rPr lang="en-US" dirty="0" smtClean="0"/>
              <a:t>) </a:t>
            </a:r>
            <a:br>
              <a:rPr lang="en-US" dirty="0" smtClean="0"/>
            </a:br>
            <a:r>
              <a:rPr lang="en-US" dirty="0" smtClean="0"/>
              <a:t>- residential radon levels are highest in basements and ground floor rooms</a:t>
            </a:r>
            <a:br>
              <a:rPr lang="en-US" dirty="0" smtClean="0"/>
            </a:br>
            <a:r>
              <a:rPr lang="en-US" dirty="0" smtClean="0"/>
              <a:t>- building type, construction, level of repair and ventilation effect levels</a:t>
            </a:r>
            <a:br>
              <a:rPr lang="en-US" dirty="0" smtClean="0"/>
            </a:br>
            <a:r>
              <a:rPr lang="en-US" dirty="0" smtClean="0"/>
              <a:t>- average radon level in homes is about 1.25 </a:t>
            </a:r>
            <a:r>
              <a:rPr lang="en-US" dirty="0" err="1" smtClean="0"/>
              <a:t>pCi</a:t>
            </a:r>
            <a:r>
              <a:rPr lang="en-US" dirty="0" smtClean="0"/>
              <a:t>/L</a:t>
            </a:r>
            <a:br>
              <a:rPr lang="en-US" dirty="0" smtClean="0"/>
            </a:br>
            <a:r>
              <a:rPr lang="en-US" dirty="0" smtClean="0"/>
              <a:t>- radon remediation recommended at residential levels above 4.0 </a:t>
            </a:r>
            <a:r>
              <a:rPr lang="en-US" dirty="0" err="1" smtClean="0"/>
              <a:t>pCi</a:t>
            </a:r>
            <a:r>
              <a:rPr lang="en-US" dirty="0" smtClean="0"/>
              <a:t>/L</a:t>
            </a:r>
            <a:br>
              <a:rPr lang="en-US" dirty="0" smtClean="0"/>
            </a:br>
            <a:r>
              <a:rPr lang="en-US" dirty="0" smtClean="0"/>
              <a:t>- indoor radon is a significant health hazard(3 - 32,00 lung cancer deaths/ year)</a:t>
            </a:r>
            <a:br>
              <a:rPr lang="en-US" dirty="0" smtClean="0"/>
            </a:b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i="1" u="none" dirty="0" smtClean="0"/>
          </a:p>
          <a:p>
            <a:endParaRPr lang="en-US"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following slides are primarily based on the Uniform Residential Landlord and Tenant Act (URLTA). </a:t>
            </a:r>
          </a:p>
          <a:p>
            <a:endParaRPr lang="en-US" smtClean="0"/>
          </a:p>
          <a:p>
            <a:r>
              <a:rPr lang="en-US" smtClean="0"/>
              <a:t>URLTA was completed by the Uniform Law Commission (ULC) in 1972.   </a:t>
            </a:r>
          </a:p>
          <a:p>
            <a:endParaRPr lang="en-US" smtClean="0"/>
          </a:p>
          <a:p>
            <a:r>
              <a:rPr lang="en-US" smtClean="0"/>
              <a:t>The complete text of the Uniform Residential Landlord and Tenant Act can be found here: </a:t>
            </a:r>
            <a:r>
              <a:rPr lang="en-US" u="sng" smtClean="0">
                <a:hlinkClick r:id="rId3"/>
              </a:rPr>
              <a:t>http://www.uniformlaws.org/shared/docs/residential%20landlord%20and%20tenant/urlta%201974.pdf</a:t>
            </a:r>
            <a:endParaRPr lang="en-US" u="sng" smtClean="0"/>
          </a:p>
          <a:p>
            <a:r>
              <a:rPr lang="en-US" b="1" smtClean="0"/>
              <a:t> </a:t>
            </a:r>
            <a:endParaRPr lang="en-US" smtClean="0"/>
          </a:p>
          <a:p>
            <a:r>
              <a:rPr lang="en-US" smtClean="0"/>
              <a:t>Currently, URLTA has been adopted by 21 states; many other states have used URLTA for guidance in drafting their own landlord and tenant laws.  </a:t>
            </a:r>
          </a:p>
          <a:p>
            <a:r>
              <a:rPr lang="en-US" smtClean="0"/>
              <a:t>(See  http://www.nchh.org/Portals/0/Uniform%20Law%20Commission%20-%20URLTA.pdf)</a:t>
            </a:r>
          </a:p>
          <a:p>
            <a:endParaRPr lang="en-US" smtClean="0"/>
          </a:p>
          <a:p>
            <a:r>
              <a:rPr lang="en-US" smtClean="0"/>
              <a:t>However, it is important to be aware of the state and local laws that actually govern landlord-tenant practices in your city, because they may vary importantly from the URLTA and may provide additional protections.</a:t>
            </a:r>
          </a:p>
          <a:p>
            <a:pPr eaLnBrk="1" hangingPunct="1">
              <a:spcBef>
                <a:spcPct val="0"/>
              </a:spcBef>
            </a:pPr>
            <a:endParaRPr lang="en-US" smtClean="0"/>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0620" fontAlgn="base">
              <a:spcBef>
                <a:spcPct val="0"/>
              </a:spcBef>
              <a:spcAft>
                <a:spcPct val="0"/>
              </a:spcAft>
              <a:defRPr/>
            </a:pPr>
            <a:fld id="{2A468677-1F6F-4631-915F-A41D472AE64C}" type="slidenum">
              <a:rPr lang="en-US" smtClean="0"/>
              <a:pPr defTabSz="920620" fontAlgn="base">
                <a:spcBef>
                  <a:spcPct val="0"/>
                </a:spcBef>
                <a:spcAft>
                  <a:spcPct val="0"/>
                </a:spcAft>
                <a:defRPr/>
              </a:pPr>
              <a:t>76</a:t>
            </a:fld>
            <a:endParaRPr 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0620" fontAlgn="base">
              <a:spcBef>
                <a:spcPct val="0"/>
              </a:spcBef>
              <a:spcAft>
                <a:spcPct val="0"/>
              </a:spcAft>
              <a:defRPr/>
            </a:pPr>
            <a:fld id="{24BA4BFB-4646-4613-9415-3DAE07F7D932}" type="slidenum">
              <a:rPr lang="en-US" smtClean="0"/>
              <a:pPr defTabSz="920620" fontAlgn="base">
                <a:spcBef>
                  <a:spcPct val="0"/>
                </a:spcBef>
                <a:spcAft>
                  <a:spcPct val="0"/>
                </a:spcAft>
                <a:defRPr/>
              </a:pPr>
              <a:t>77</a:t>
            </a:fld>
            <a:endParaRPr lang="en-US"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0620" fontAlgn="base">
              <a:spcBef>
                <a:spcPct val="0"/>
              </a:spcBef>
              <a:spcAft>
                <a:spcPct val="0"/>
              </a:spcAft>
              <a:defRPr/>
            </a:pPr>
            <a:fld id="{F89F6484-60E4-4A46-A514-3E5ADCB1D2A6}" type="slidenum">
              <a:rPr lang="en-US" smtClean="0"/>
              <a:pPr defTabSz="920620" fontAlgn="base">
                <a:spcBef>
                  <a:spcPct val="0"/>
                </a:spcBef>
                <a:spcAft>
                  <a:spcPct val="0"/>
                </a:spcAft>
                <a:defRPr/>
              </a:pPr>
              <a:t>78</a:t>
            </a:fld>
            <a:endParaRPr lang="en-US" dirty="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It is important to be aware of the laws governing landlord entry in your state/city.  </a:t>
            </a:r>
          </a:p>
          <a:p>
            <a:endParaRPr lang="en-US" smtClean="0"/>
          </a:p>
          <a:p>
            <a:r>
              <a:rPr lang="en-US" smtClean="0"/>
              <a:t>These laws typically govern for what reasons a landlord may enter, as well as how much and what type of notice is required to enter.  In some states, inspecting the property is not among those permissible reasons for a landlord to enter, even with notice.  </a:t>
            </a:r>
          </a:p>
          <a:p>
            <a:endParaRPr lang="en-US" smtClean="0"/>
          </a:p>
          <a:p>
            <a:r>
              <a:rPr lang="en-US" smtClean="0"/>
              <a:t>Disputes may arise between landlords and tenants as to whether the landlord may enter with the code enforcement officer, and it may be useful for officers to be aware of the relevant law.</a:t>
            </a:r>
          </a:p>
          <a:p>
            <a:endParaRPr lang="en-US" smtClean="0"/>
          </a:p>
          <a:p>
            <a:r>
              <a:rPr lang="en-US" smtClean="0"/>
              <a:t>Worth noting: A tenant’s willingness to discuss substandard conditions openly may change radically depending on whether the landlord is present.  </a:t>
            </a:r>
          </a:p>
          <a:p>
            <a:pPr eaLnBrk="1" hangingPunct="1">
              <a:spcBef>
                <a:spcPct val="0"/>
              </a:spcBef>
            </a:pPr>
            <a:endParaRPr lang="en-US" smtClean="0"/>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0620" fontAlgn="base">
              <a:spcBef>
                <a:spcPct val="0"/>
              </a:spcBef>
              <a:spcAft>
                <a:spcPct val="0"/>
              </a:spcAft>
              <a:defRPr/>
            </a:pPr>
            <a:fld id="{8084C923-F4A4-4C17-BB53-FD83D208FFE3}" type="slidenum">
              <a:rPr lang="en-US" smtClean="0"/>
              <a:pPr defTabSz="920620" fontAlgn="base">
                <a:spcBef>
                  <a:spcPct val="0"/>
                </a:spcBef>
                <a:spcAft>
                  <a:spcPct val="0"/>
                </a:spcAft>
                <a:defRPr/>
              </a:pPr>
              <a:t>79</a:t>
            </a:fld>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20114"/>
            <a:fld id="{CFC8E2CE-CCE2-464C-A522-3C059DBB5AAD}" type="slidenum">
              <a:rPr lang="en-US" smtClean="0"/>
              <a:pPr defTabSz="920114"/>
              <a:t>8</a:t>
            </a:fld>
            <a:endParaRPr lang="en-US" dirty="0"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en-US" sz="1000" dirty="0">
              <a:latin typeface="Arial" pitchFamily="34" charset="0"/>
            </a:endParaRPr>
          </a:p>
          <a:p>
            <a:r>
              <a:rPr lang="en-US" sz="1000" dirty="0">
                <a:latin typeface="Arial" pitchFamily="34" charset="0"/>
              </a:rPr>
              <a:t>Today we are introducing a different way of thinking about the home environment. We are proposing that instead of using a categorical approach, we should be using a holistic approach.  This is an integrated approach that considers the people living in the home, the structure, and the potential health hazards. Considering health and housing problems together in a coordinated way is more efficient and prevention-effective.</a:t>
            </a:r>
          </a:p>
          <a:p>
            <a:r>
              <a:rPr lang="en-US" sz="1000" dirty="0">
                <a:latin typeface="Arial" pitchFamily="34" charset="0"/>
              </a:rPr>
              <a:t> </a:t>
            </a:r>
          </a:p>
          <a:p>
            <a:r>
              <a:rPr lang="en-US" sz="1000" dirty="0">
                <a:latin typeface="Arial" pitchFamily="34" charset="0"/>
              </a:rPr>
              <a:t>Healthy Homes programs offer a comprehensive and coordinated approach by promoting interagency collaboration, community participation, and cross training</a:t>
            </a:r>
            <a:r>
              <a:rPr lang="en-US" sz="1000" dirty="0" smtClean="0">
                <a:latin typeface="Arial"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dirty="0" smtClean="0">
                <a:latin typeface="Arial" pitchFamily="34" charset="0"/>
              </a:rPr>
              <a:t>The holistic approach allows the CEOs as</a:t>
            </a:r>
            <a:r>
              <a:rPr lang="en-US" sz="1000" b="0" baseline="0" dirty="0" smtClean="0">
                <a:latin typeface="Arial" pitchFamily="34" charset="0"/>
              </a:rPr>
              <a:t> well as the occupants and landlords to be more proactive in improving building conditions, which will ultimately improve health of the occupants.</a:t>
            </a:r>
            <a:endParaRPr lang="en-US" sz="1000" b="0" dirty="0" smtClean="0">
              <a:latin typeface="Arial" pitchFamily="34" charset="0"/>
            </a:endParaRPr>
          </a:p>
          <a:p>
            <a:endParaRPr lang="en-US" sz="1000" dirty="0">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i="1" u="none" dirty="0" smtClean="0"/>
              <a:t>These remedies require certain specific preconditions and written notices under law so tenants aiming to avail themselves of these remedies should seek legal advice and be very careful to meet all legal requirements.</a:t>
            </a:r>
          </a:p>
          <a:p>
            <a:pPr eaLnBrk="1" hangingPunct="1">
              <a:spcBef>
                <a:spcPct val="0"/>
              </a:spcBef>
            </a:pPr>
            <a:endParaRPr lang="en-US" u="none" dirty="0" smtClean="0"/>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0620" fontAlgn="base">
              <a:spcBef>
                <a:spcPct val="0"/>
              </a:spcBef>
              <a:spcAft>
                <a:spcPct val="0"/>
              </a:spcAft>
              <a:defRPr/>
            </a:pPr>
            <a:fld id="{449AB734-1414-4C90-AC22-A54E263BE29B}" type="slidenum">
              <a:rPr lang="en-US" smtClean="0"/>
              <a:pPr defTabSz="920620" fontAlgn="base">
                <a:spcBef>
                  <a:spcPct val="0"/>
                </a:spcBef>
                <a:spcAft>
                  <a:spcPct val="0"/>
                </a:spcAft>
                <a:defRPr/>
              </a:pPr>
              <a:t>80</a:t>
            </a:fld>
            <a:endParaRPr lang="en-US"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If a landlord files an eviction lawsuit because the tenant did not pay rent, the tenant might be able to claim that they do not owe as much rent as is alleged if rental unit is in a poor, unsafe, or unhealthy condition. In this situation, the poor living conditions could reduce the rental value of the home and therefore lower the amount that the tenant actually owes the landlord. If the tenant is found not to owes the landlord money, the landlord will lose the non-payment eviction lawsuit and the tenant may remain in the rental unit. </a:t>
            </a:r>
          </a:p>
          <a:p>
            <a:endParaRPr lang="en-US" smtClean="0"/>
          </a:p>
          <a:p>
            <a:r>
              <a:rPr lang="en-US" smtClean="0"/>
              <a:t>A thorough inspection report may be useful evidence in court in these cases.</a:t>
            </a:r>
          </a:p>
          <a:p>
            <a:endParaRPr lang="en-US" smtClean="0"/>
          </a:p>
          <a:p>
            <a:endParaRPr lang="en-US" smtClean="0"/>
          </a:p>
          <a:p>
            <a:pPr eaLnBrk="1" hangingPunct="1">
              <a:spcBef>
                <a:spcPct val="0"/>
              </a:spcBef>
            </a:pPr>
            <a:endParaRPr lang="en-US"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0620" fontAlgn="base">
              <a:spcBef>
                <a:spcPct val="0"/>
              </a:spcBef>
              <a:spcAft>
                <a:spcPct val="0"/>
              </a:spcAft>
              <a:defRPr/>
            </a:pPr>
            <a:fld id="{366CE3FA-FCBC-4669-B6E3-6298250C9869}" type="slidenum">
              <a:rPr lang="en-US" smtClean="0"/>
              <a:pPr defTabSz="920620" fontAlgn="base">
                <a:spcBef>
                  <a:spcPct val="0"/>
                </a:spcBef>
                <a:spcAft>
                  <a:spcPct val="0"/>
                </a:spcAft>
                <a:defRPr/>
              </a:pPr>
              <a:t>81</a:t>
            </a:fld>
            <a:endParaRPr lang="en-US"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Code enforcement officers may encounter tenants who are fearful of retaliatory eviction or action by the landlord. This fear may keep tenants from making complaints to landlords or from contacting code enforcement and requesting inspection,  may prevents tenants from asserting the law pertaining to the landlord’s right to enter the rental unit, and keep tenants from talking freely with code enforcement officers, especially when the landlord is present.</a:t>
            </a:r>
          </a:p>
          <a:p>
            <a:endParaRPr lang="en-US" smtClean="0"/>
          </a:p>
          <a:p>
            <a:r>
              <a:rPr lang="en-US" smtClean="0"/>
              <a:t>This is a special problem for tenants who, owing to limited income or other reasons, don’t have many options for moving. </a:t>
            </a:r>
          </a:p>
          <a:p>
            <a:endParaRPr lang="en-US" smtClean="0"/>
          </a:p>
          <a:p>
            <a:r>
              <a:rPr lang="en-US" smtClean="0"/>
              <a:t>Fortunately, the law protects against this problem. However, tenants may need legal assistance or other support to effectively assert their rights against retaliation under the law.  Tenants who have concerns should be referred to local legal services.</a:t>
            </a:r>
          </a:p>
          <a:p>
            <a:pPr eaLnBrk="1" hangingPunct="1">
              <a:spcBef>
                <a:spcPct val="0"/>
              </a:spcBef>
            </a:pPr>
            <a:endParaRPr lang="en-US"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0620" fontAlgn="base">
              <a:spcBef>
                <a:spcPct val="0"/>
              </a:spcBef>
              <a:spcAft>
                <a:spcPct val="0"/>
              </a:spcAft>
              <a:defRPr/>
            </a:pPr>
            <a:fld id="{4E636776-33FC-4D51-AD8E-00FB29572984}" type="slidenum">
              <a:rPr lang="en-US" smtClean="0"/>
              <a:pPr defTabSz="920620" fontAlgn="base">
                <a:spcBef>
                  <a:spcPct val="0"/>
                </a:spcBef>
                <a:spcAft>
                  <a:spcPct val="0"/>
                </a:spcAft>
                <a:defRPr/>
              </a:pPr>
              <a:t>82</a:t>
            </a:fld>
            <a:endParaRPr 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 reasonable accommodation is a change in rules, policies, practices, or services so that a person with a disability will have an equal opportunity to use and enjoy a dwelling unit or common space. </a:t>
            </a:r>
          </a:p>
          <a:p>
            <a:endParaRPr lang="en-US" smtClean="0"/>
          </a:p>
          <a:p>
            <a:r>
              <a:rPr lang="en-US" smtClean="0"/>
              <a:t>While reasonable accommodations are required by law, a landlord is not required to make changes that would fundamentally alter the program or create an undue financial and administrative burden. </a:t>
            </a:r>
          </a:p>
          <a:p>
            <a:endParaRPr lang="en-US" smtClean="0"/>
          </a:p>
          <a:p>
            <a:r>
              <a:rPr lang="en-US" smtClean="0"/>
              <a:t>Reasonable accommodations may be necessary at all stages of the housing process, including application, during the tenancy, or to prevent eviction.</a:t>
            </a:r>
          </a:p>
          <a:p>
            <a:r>
              <a:rPr lang="en-US" smtClean="0"/>
              <a:t/>
            </a:r>
            <a:br>
              <a:rPr lang="en-US" smtClean="0"/>
            </a:br>
            <a:r>
              <a:rPr lang="en-US" smtClean="0"/>
              <a:t>For example, individuals who hoard may have a related disabling mental health condition that merits a reasonable accommodation, for example help cleaning or or extra time to find assistance to clean and dispose of belongings in order to come into compliance.  </a:t>
            </a:r>
          </a:p>
          <a:p>
            <a:endParaRPr lang="en-US" smtClean="0"/>
          </a:p>
          <a:p>
            <a:r>
              <a:rPr lang="en-US" smtClean="0"/>
              <a:t>Code enforcement may be able to facilitate improved outcomes by providing referrals to or coordination with local social, legal or health services.</a:t>
            </a:r>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0620" fontAlgn="base">
              <a:spcBef>
                <a:spcPct val="0"/>
              </a:spcBef>
              <a:spcAft>
                <a:spcPct val="0"/>
              </a:spcAft>
              <a:defRPr/>
            </a:pPr>
            <a:fld id="{3AC39D80-706A-4A64-8278-1E3A204C6B5B}" type="slidenum">
              <a:rPr lang="en-US" smtClean="0"/>
              <a:pPr defTabSz="920620" fontAlgn="base">
                <a:spcBef>
                  <a:spcPct val="0"/>
                </a:spcBef>
                <a:spcAft>
                  <a:spcPct val="0"/>
                </a:spcAft>
                <a:defRPr/>
              </a:pPr>
              <a:t>83</a:t>
            </a:fld>
            <a:endParaRPr lang="en-US"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r>
              <a:rPr lang="en-US" dirty="0" smtClean="0"/>
              <a:t>Code enforcement reports documenting substandard conditions serve as critical evidence well beyond the immediate code enforcement context, informing rent disputes, habitability lawsuits, and eviction cases. </a:t>
            </a:r>
          </a:p>
          <a:p>
            <a:endParaRPr lang="en-US" dirty="0" smtClean="0"/>
          </a:p>
          <a:p>
            <a:r>
              <a:rPr lang="en-US" dirty="0" smtClean="0"/>
              <a:t>These are some important functions of the inspection report:</a:t>
            </a:r>
            <a:endParaRPr lang="en-US" b="1" dirty="0" smtClean="0"/>
          </a:p>
          <a:p>
            <a:endParaRPr lang="en-US" b="1" dirty="0" smtClean="0"/>
          </a:p>
          <a:p>
            <a:r>
              <a:rPr lang="en-US" b="1" dirty="0" smtClean="0"/>
              <a:t>To require repairs to be made</a:t>
            </a:r>
          </a:p>
          <a:p>
            <a:r>
              <a:rPr lang="en-US" dirty="0" smtClean="0"/>
              <a:t>This is the most obvious function of the report. The most desirable outcome of the inspection is for quality repairs to be made promptly, before any more damage accrues to the heath and safety of the occupants and before the property deteriorates any further. When this doesn’t occur, the document itself is an important tool for at least two reasons:</a:t>
            </a:r>
          </a:p>
          <a:p>
            <a:endParaRPr lang="en-US" b="1" dirty="0" smtClean="0"/>
          </a:p>
          <a:p>
            <a:r>
              <a:rPr lang="en-US" b="1" dirty="0" smtClean="0"/>
              <a:t>To establish firmly that a landlord is on notice of substandard conditions. </a:t>
            </a:r>
          </a:p>
          <a:p>
            <a:r>
              <a:rPr lang="en-US" b="1" dirty="0" smtClean="0"/>
              <a:t> </a:t>
            </a:r>
            <a:endParaRPr lang="en-US" dirty="0" smtClean="0"/>
          </a:p>
          <a:p>
            <a:r>
              <a:rPr lang="en-US" b="1" dirty="0" smtClean="0"/>
              <a:t>To serve as objective evidence of substandard conditions</a:t>
            </a:r>
            <a:endParaRPr lang="en-US" dirty="0" smtClean="0"/>
          </a:p>
          <a:p>
            <a:r>
              <a:rPr lang="en-US" dirty="0" smtClean="0"/>
              <a:t>This need for evidence may arise when a tenant withholds rent in order to repair and deduct; during an affirmative habitability lawsuit or constructive eviction case; in security deposit disputes; or to defend against an unlawful detainer suit. [And in rent control jurisdictions, in rent adjustment cases]</a:t>
            </a:r>
          </a:p>
          <a:p>
            <a:r>
              <a:rPr lang="en-US" dirty="0" smtClean="0"/>
              <a:t> </a:t>
            </a:r>
          </a:p>
          <a:p>
            <a:r>
              <a:rPr lang="en-US" dirty="0" smtClean="0"/>
              <a:t>Some types of evidence are better than others. </a:t>
            </a:r>
          </a:p>
          <a:p>
            <a:endParaRPr lang="en-US" dirty="0" smtClean="0"/>
          </a:p>
          <a:p>
            <a:r>
              <a:rPr lang="en-US" dirty="0" smtClean="0"/>
              <a:t>The inspection report is particularly important because there is an assumption that he report gives the complete picture and provides objective information.</a:t>
            </a:r>
          </a:p>
          <a:p>
            <a:endParaRPr lang="en-US" dirty="0" smtClean="0"/>
          </a:p>
          <a:p>
            <a:r>
              <a:rPr lang="en-US" dirty="0" smtClean="0"/>
              <a:t>Where inspection reports do not clearly evidence code violations that are present, a tenant may find themselves in the undesirable position of explaining to a court or hearing officer why substandard conditions that they claim were present do not show up in the report.  </a:t>
            </a:r>
          </a:p>
          <a:p>
            <a:endParaRPr lang="en-US" dirty="0" smtClean="0"/>
          </a:p>
          <a:p>
            <a:r>
              <a:rPr lang="en-US" dirty="0" smtClean="0"/>
              <a:t>If the inspection is a limited scope inspection (i.e., only looking at a limited subset of housing conditions) then it is useful for the inspection report to indicate this clearly, to alleviate any confusion or apparent contradiction between the report and tenant complaints.</a:t>
            </a:r>
          </a:p>
          <a:p>
            <a:pPr eaLnBrk="1" hangingPunct="1">
              <a:spcBef>
                <a:spcPct val="0"/>
              </a:spcBef>
            </a:pPr>
            <a:endParaRPr lang="en-US" dirty="0"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0620" fontAlgn="base">
              <a:spcBef>
                <a:spcPct val="0"/>
              </a:spcBef>
              <a:spcAft>
                <a:spcPct val="0"/>
              </a:spcAft>
              <a:defRPr/>
            </a:pPr>
            <a:fld id="{C8878E56-0F85-4BD7-ABE2-B0E765F8B3C1}" type="slidenum">
              <a:rPr lang="en-US" smtClean="0"/>
              <a:pPr defTabSz="920620" fontAlgn="base">
                <a:spcBef>
                  <a:spcPct val="0"/>
                </a:spcBef>
                <a:spcAft>
                  <a:spcPct val="0"/>
                </a:spcAft>
                <a:defRPr/>
              </a:pPr>
              <a:t>84</a:t>
            </a:fld>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It is important that code enforcement officers not identify tenants as being ‘bad housekeepers’ or cite them for code violations simply because homes may not have the same amenities as homes occupied by wealthier families.  For example, families without storage units or garages or specialized storage module may have homes that contain more belongings than families who have these storage amenities.  However, this alone does not merit a citation.  The presence of older or worn furniture should not be taken to indicate that tenants do not care for their homes.  It is important not to mistake trappings of poverty with poor tenant behavior or poor sanitation.</a:t>
            </a:r>
          </a:p>
          <a:p>
            <a:r>
              <a:rPr lang="en-US" smtClean="0"/>
              <a:t> </a:t>
            </a:r>
          </a:p>
          <a:p>
            <a:r>
              <a:rPr lang="en-US" smtClean="0"/>
              <a:t>On the flip side, low income families are entitled to healthy housing and shouldn’t be required to live with structural violations any more than wealthier families.  It is important to be equally stringent in citing structural violations regardless of the wealth or other living conditions of the family.</a:t>
            </a:r>
          </a:p>
          <a:p>
            <a:r>
              <a:rPr lang="en-US" smtClean="0"/>
              <a:t> </a:t>
            </a:r>
          </a:p>
          <a:p>
            <a:pPr eaLnBrk="1" hangingPunct="1">
              <a:spcBef>
                <a:spcPct val="0"/>
              </a:spcBef>
            </a:pPr>
            <a:endParaRPr lang="en-US"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0620" fontAlgn="base">
              <a:spcBef>
                <a:spcPct val="0"/>
              </a:spcBef>
              <a:spcAft>
                <a:spcPct val="0"/>
              </a:spcAft>
              <a:defRPr/>
            </a:pPr>
            <a:fld id="{2FE5C74A-50FD-415C-8793-B4E624C80EE2}" type="slidenum">
              <a:rPr lang="en-US" smtClean="0"/>
              <a:pPr defTabSz="920620" fontAlgn="base">
                <a:spcBef>
                  <a:spcPct val="0"/>
                </a:spcBef>
                <a:spcAft>
                  <a:spcPct val="0"/>
                </a:spcAft>
                <a:defRPr/>
              </a:pPr>
              <a:t>85</a:t>
            </a:fld>
            <a:endParaRPr lang="en-US" dirty="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In the worst instances where code enforcement activity results in ‘red-tagging’ of a property/displacement of a tenant, it is useful for code enforcement officers to be informed of any applicable relocation ordinance and able to refer tenants to the appropriate municipal department for help under the relocation ordinance.  Many low income tenants do not have savings available to pay for a security deposit when required to move on short notice; this can be a significant obstacle to re-housing if relocation funds are not immediately available.</a:t>
            </a:r>
          </a:p>
          <a:p>
            <a:r>
              <a:rPr lang="en-US" smtClean="0"/>
              <a:t> </a:t>
            </a:r>
          </a:p>
          <a:p>
            <a:r>
              <a:rPr lang="en-US" smtClean="0"/>
              <a:t>In addition to the negative consequences of unhealthy housing, there are negative health consequences associated with displacement and homelessness.  </a:t>
            </a:r>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0620" fontAlgn="base">
              <a:spcBef>
                <a:spcPct val="0"/>
              </a:spcBef>
              <a:spcAft>
                <a:spcPct val="0"/>
              </a:spcAft>
              <a:defRPr/>
            </a:pPr>
            <a:fld id="{EDCCE065-3BCF-4A13-B09B-7C49058CD82F}" type="slidenum">
              <a:rPr lang="en-US" smtClean="0"/>
              <a:pPr defTabSz="920620" fontAlgn="base">
                <a:spcBef>
                  <a:spcPct val="0"/>
                </a:spcBef>
                <a:spcAft>
                  <a:spcPct val="0"/>
                </a:spcAft>
                <a:defRPr/>
              </a:pPr>
              <a:t>86</a:t>
            </a:fld>
            <a:endParaRPr lang="en-US"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Instructor</a:t>
            </a:r>
            <a:r>
              <a:rPr lang="en-US" baseline="0" dirty="0" smtClean="0"/>
              <a:t> will have to research legal aid in the respective city where they will be teaching. If Legal Aid offers services for the area, include those services here-</a:t>
            </a:r>
            <a:r>
              <a:rPr lang="en-US" baseline="0" dirty="0" err="1" smtClean="0"/>
              <a:t>ef</a:t>
            </a:r>
            <a:endParaRPr lang="en-US" dirty="0" smtClean="0"/>
          </a:p>
          <a:p>
            <a:pPr>
              <a:spcBef>
                <a:spcPct val="0"/>
              </a:spcBef>
            </a:pPr>
            <a:endParaRPr lang="en-US" dirty="0" smtClean="0"/>
          </a:p>
          <a:p>
            <a:pPr>
              <a:spcBef>
                <a:spcPct val="0"/>
              </a:spcBef>
            </a:pPr>
            <a:endParaRPr lang="en-US" dirty="0" smtClean="0"/>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20DB98-58C1-4783-B1D1-8F6735AF90BC}" type="slidenum">
              <a:rPr lang="en-US"/>
              <a:pPr fontAlgn="base">
                <a:spcBef>
                  <a:spcPct val="0"/>
                </a:spcBef>
                <a:spcAft>
                  <a:spcPct val="0"/>
                </a:spcAft>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If Legal Aid is offered in the city where</a:t>
            </a:r>
            <a:r>
              <a:rPr lang="en-US" baseline="0" dirty="0" smtClean="0"/>
              <a:t> you are teaching, include information about the referral process </a:t>
            </a:r>
            <a:r>
              <a:rPr lang="en-US" baseline="0" dirty="0" err="1" smtClean="0"/>
              <a:t>here.-ef</a:t>
            </a:r>
            <a:endParaRPr lang="en-US" dirty="0" smtClean="0"/>
          </a:p>
        </p:txBody>
      </p:sp>
      <p:sp>
        <p:nvSpPr>
          <p:cNvPr id="4" name="Slide Number Placeholder 3"/>
          <p:cNvSpPr>
            <a:spLocks noGrp="1"/>
          </p:cNvSpPr>
          <p:nvPr>
            <p:ph type="sldNum" sz="quarter" idx="5"/>
          </p:nvPr>
        </p:nvSpPr>
        <p:spPr/>
        <p:txBody>
          <a:bodyPr/>
          <a:lstStyle/>
          <a:p>
            <a:pPr>
              <a:defRPr/>
            </a:pPr>
            <a:fld id="{00026726-34EF-40CB-8796-F97F1105DE74}" type="slidenum">
              <a:rPr lang="en-US" smtClean="0"/>
              <a:pPr>
                <a:defRPr/>
              </a:pPr>
              <a:t>88</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i="1" kern="1200" baseline="0" dirty="0" smtClean="0">
                <a:solidFill>
                  <a:schemeClr val="tx1"/>
                </a:solidFill>
                <a:latin typeface="+mn-lt"/>
                <a:ea typeface="+mn-ea"/>
                <a:cs typeface="+mn-cs"/>
              </a:rPr>
              <a:t>Move it further down</a:t>
            </a:r>
          </a:p>
          <a:p>
            <a:endParaRPr lang="en-US" sz="1200" b="1" i="1" kern="1200" baseline="0" dirty="0" smtClean="0">
              <a:solidFill>
                <a:schemeClr val="tx1"/>
              </a:solidFill>
              <a:latin typeface="+mn-lt"/>
              <a:ea typeface="+mn-ea"/>
              <a:cs typeface="+mn-cs"/>
            </a:endParaRPr>
          </a:p>
          <a:p>
            <a:r>
              <a:rPr lang="en-US" sz="1200" b="1" i="1" kern="1200" baseline="0" dirty="0" smtClean="0">
                <a:solidFill>
                  <a:schemeClr val="tx1"/>
                </a:solidFill>
                <a:latin typeface="+mn-lt"/>
                <a:ea typeface="+mn-ea"/>
                <a:cs typeface="+mn-cs"/>
              </a:rPr>
              <a:t>Understanding Behavior Change (this is a good  exercise to help the audience to be more empathetic with the clients they serve). Also helps with engaging students and a way for them to participate in the learning process.</a:t>
            </a:r>
          </a:p>
          <a:p>
            <a:endParaRPr lang="en-US" sz="1200" b="1" i="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Read aloud (while keeping your eye open for the first 2-3 people</a:t>
            </a:r>
          </a:p>
          <a:p>
            <a:r>
              <a:rPr lang="en-US" sz="1200" kern="1200" baseline="0" dirty="0" smtClean="0">
                <a:solidFill>
                  <a:schemeClr val="tx1"/>
                </a:solidFill>
                <a:latin typeface="+mn-lt"/>
                <a:ea typeface="+mn-ea"/>
                <a:cs typeface="+mn-cs"/>
              </a:rPr>
              <a:t>who sit down):</a:t>
            </a:r>
          </a:p>
          <a:p>
            <a:r>
              <a:rPr lang="en-US" sz="1200" kern="1200" baseline="0" dirty="0" smtClean="0">
                <a:solidFill>
                  <a:schemeClr val="tx1"/>
                </a:solidFill>
                <a:latin typeface="+mn-lt"/>
                <a:ea typeface="+mn-ea"/>
                <a:cs typeface="+mn-cs"/>
              </a:rPr>
              <a:t>· Remain standing if you always wear a seat belt when you are</a:t>
            </a:r>
          </a:p>
          <a:p>
            <a:r>
              <a:rPr lang="en-US" sz="1200" kern="1200" baseline="0" dirty="0" smtClean="0">
                <a:solidFill>
                  <a:schemeClr val="tx1"/>
                </a:solidFill>
                <a:latin typeface="+mn-lt"/>
                <a:ea typeface="+mn-ea"/>
                <a:cs typeface="+mn-cs"/>
              </a:rPr>
              <a:t>driving a car.</a:t>
            </a:r>
          </a:p>
          <a:p>
            <a:r>
              <a:rPr lang="en-US" sz="1200" kern="1200" baseline="0" dirty="0" smtClean="0">
                <a:solidFill>
                  <a:schemeClr val="tx1"/>
                </a:solidFill>
                <a:latin typeface="+mn-lt"/>
                <a:ea typeface="+mn-ea"/>
                <a:cs typeface="+mn-cs"/>
              </a:rPr>
              <a:t>· Remain standing if you brush your teeth at least twice a day.</a:t>
            </a:r>
          </a:p>
          <a:p>
            <a:r>
              <a:rPr lang="en-US" sz="1200" kern="1200" baseline="0" dirty="0" smtClean="0">
                <a:solidFill>
                  <a:schemeClr val="tx1"/>
                </a:solidFill>
                <a:latin typeface="+mn-lt"/>
                <a:ea typeface="+mn-ea"/>
                <a:cs typeface="+mn-cs"/>
              </a:rPr>
              <a:t>· Remain standing if you eat at least 2 servings of fruit each day.</a:t>
            </a:r>
          </a:p>
          <a:p>
            <a:r>
              <a:rPr lang="en-US" sz="1200" kern="1200" baseline="0" dirty="0" smtClean="0">
                <a:solidFill>
                  <a:schemeClr val="tx1"/>
                </a:solidFill>
                <a:latin typeface="+mn-lt"/>
                <a:ea typeface="+mn-ea"/>
                <a:cs typeface="+mn-cs"/>
              </a:rPr>
              <a:t>· Remain standing if you get a well women’s/men’s check up as</a:t>
            </a:r>
          </a:p>
          <a:p>
            <a:r>
              <a:rPr lang="en-US" sz="1200" kern="1200" baseline="0" dirty="0" smtClean="0">
                <a:solidFill>
                  <a:schemeClr val="tx1"/>
                </a:solidFill>
                <a:latin typeface="+mn-lt"/>
                <a:ea typeface="+mn-ea"/>
                <a:cs typeface="+mn-cs"/>
              </a:rPr>
              <a:t>recommended.</a:t>
            </a:r>
          </a:p>
          <a:p>
            <a:r>
              <a:rPr lang="en-US" sz="1200" kern="1200" baseline="0" dirty="0" smtClean="0">
                <a:solidFill>
                  <a:schemeClr val="tx1"/>
                </a:solidFill>
                <a:latin typeface="+mn-lt"/>
                <a:ea typeface="+mn-ea"/>
                <a:cs typeface="+mn-cs"/>
              </a:rPr>
              <a:t>· Remain standing if you do not smoke.</a:t>
            </a:r>
          </a:p>
          <a:p>
            <a:r>
              <a:rPr lang="en-US" sz="1200" kern="1200" baseline="0" dirty="0" smtClean="0">
                <a:solidFill>
                  <a:schemeClr val="tx1"/>
                </a:solidFill>
                <a:latin typeface="+mn-lt"/>
                <a:ea typeface="+mn-ea"/>
                <a:cs typeface="+mn-cs"/>
              </a:rPr>
              <a:t>· Remain standing if you exercise (walking, running, aerobics,</a:t>
            </a:r>
          </a:p>
          <a:p>
            <a:r>
              <a:rPr lang="en-US" sz="1200" kern="1200" baseline="0" dirty="0" smtClean="0">
                <a:solidFill>
                  <a:schemeClr val="tx1"/>
                </a:solidFill>
                <a:latin typeface="+mn-lt"/>
                <a:ea typeface="+mn-ea"/>
                <a:cs typeface="+mn-cs"/>
              </a:rPr>
              <a:t>yoga etc.) at least 3 times a week.</a:t>
            </a:r>
          </a:p>
          <a:p>
            <a:r>
              <a:rPr lang="en-US" sz="1200" kern="1200" baseline="0" dirty="0" smtClean="0">
                <a:solidFill>
                  <a:schemeClr val="tx1"/>
                </a:solidFill>
                <a:latin typeface="+mn-lt"/>
                <a:ea typeface="+mn-ea"/>
                <a:cs typeface="+mn-cs"/>
              </a:rPr>
              <a:t>· Remain standing if you always wear a seat belt when you are a</a:t>
            </a:r>
          </a:p>
          <a:p>
            <a:r>
              <a:rPr lang="en-US" sz="1200" kern="1200" baseline="0" dirty="0" smtClean="0">
                <a:solidFill>
                  <a:schemeClr val="tx1"/>
                </a:solidFill>
                <a:latin typeface="+mn-lt"/>
                <a:ea typeface="+mn-ea"/>
                <a:cs typeface="+mn-cs"/>
              </a:rPr>
              <a:t>back seat passenger in a car.</a:t>
            </a:r>
          </a:p>
          <a:p>
            <a:r>
              <a:rPr lang="en-US" sz="1200" kern="1200" baseline="0" dirty="0" smtClean="0">
                <a:solidFill>
                  <a:schemeClr val="tx1"/>
                </a:solidFill>
                <a:latin typeface="+mn-lt"/>
                <a:ea typeface="+mn-ea"/>
                <a:cs typeface="+mn-cs"/>
              </a:rPr>
              <a:t>· Remain standing if you drink alcohol in moderation or less.</a:t>
            </a:r>
          </a:p>
          <a:p>
            <a:r>
              <a:rPr lang="en-US" sz="1200" kern="1200" baseline="0" dirty="0" smtClean="0">
                <a:solidFill>
                  <a:schemeClr val="tx1"/>
                </a:solidFill>
                <a:latin typeface="+mn-lt"/>
                <a:ea typeface="+mn-ea"/>
                <a:cs typeface="+mn-cs"/>
              </a:rPr>
              <a:t>· Remain standing if you wear sunscreen when in the sun for</a:t>
            </a:r>
          </a:p>
          <a:p>
            <a:r>
              <a:rPr lang="en-US" sz="1200" kern="1200" baseline="0" dirty="0" smtClean="0">
                <a:solidFill>
                  <a:schemeClr val="tx1"/>
                </a:solidFill>
                <a:latin typeface="+mn-lt"/>
                <a:ea typeface="+mn-ea"/>
                <a:cs typeface="+mn-cs"/>
              </a:rPr>
              <a:t>prolonged periods of time.</a:t>
            </a:r>
          </a:p>
          <a:p>
            <a:r>
              <a:rPr lang="en-US" sz="1200" kern="1200" baseline="0" dirty="0" smtClean="0">
                <a:solidFill>
                  <a:schemeClr val="tx1"/>
                </a:solidFill>
                <a:latin typeface="+mn-lt"/>
                <a:ea typeface="+mn-ea"/>
                <a:cs typeface="+mn-cs"/>
              </a:rPr>
              <a:t>· Remain standing if you floss your teeth every day.</a:t>
            </a:r>
          </a:p>
          <a:p>
            <a:r>
              <a:rPr lang="en-US" sz="1200" b="1" kern="1200" baseline="0" dirty="0" smtClean="0">
                <a:solidFill>
                  <a:schemeClr val="tx1"/>
                </a:solidFill>
                <a:latin typeface="+mn-lt"/>
                <a:ea typeface="+mn-ea"/>
                <a:cs typeface="+mn-cs"/>
              </a:rPr>
              <a:t>Comment favorably if anyone is left standing at the end!</a:t>
            </a:r>
          </a:p>
          <a:p>
            <a:r>
              <a:rPr lang="en-US" sz="1200" b="1" kern="1200" baseline="0" dirty="0" smtClean="0">
                <a:solidFill>
                  <a:schemeClr val="tx1"/>
                </a:solidFill>
                <a:latin typeface="+mn-lt"/>
                <a:ea typeface="+mn-ea"/>
                <a:cs typeface="+mn-cs"/>
              </a:rPr>
              <a:t>Lead a discussion of what just occurred:</a:t>
            </a:r>
          </a:p>
          <a:p>
            <a:r>
              <a:rPr lang="en-US" sz="1200" kern="1200" baseline="0" dirty="0" smtClean="0">
                <a:solidFill>
                  <a:schemeClr val="tx1"/>
                </a:solidFill>
                <a:latin typeface="+mn-lt"/>
                <a:ea typeface="+mn-ea"/>
                <a:cs typeface="+mn-cs"/>
              </a:rPr>
              <a:t>· If appropriate, </a:t>
            </a:r>
            <a:r>
              <a:rPr lang="en-US" sz="1200" b="1" kern="1200" baseline="0" dirty="0" smtClean="0">
                <a:solidFill>
                  <a:schemeClr val="tx1"/>
                </a:solidFill>
                <a:latin typeface="+mn-lt"/>
                <a:ea typeface="+mn-ea"/>
                <a:cs typeface="+mn-cs"/>
              </a:rPr>
              <a:t>ask a specific member, “When you had to sit</a:t>
            </a:r>
          </a:p>
          <a:p>
            <a:r>
              <a:rPr lang="en-US" sz="1200" kern="1200" baseline="0" dirty="0" smtClean="0">
                <a:solidFill>
                  <a:schemeClr val="tx1"/>
                </a:solidFill>
                <a:latin typeface="+mn-lt"/>
                <a:ea typeface="+mn-ea"/>
                <a:cs typeface="+mn-cs"/>
              </a:rPr>
              <a:t>down after the first [or second, or third] statement, did you know</a:t>
            </a:r>
          </a:p>
          <a:p>
            <a:r>
              <a:rPr lang="en-US" sz="1200" kern="1200" baseline="0" dirty="0" smtClean="0">
                <a:solidFill>
                  <a:schemeClr val="tx1"/>
                </a:solidFill>
                <a:latin typeface="+mn-lt"/>
                <a:ea typeface="+mn-ea"/>
                <a:cs typeface="+mn-cs"/>
              </a:rPr>
              <a:t>that we’re all supposed to wear a seat belt when driving?”</a:t>
            </a:r>
          </a:p>
          <a:p>
            <a:r>
              <a:rPr lang="en-US" sz="1200" kern="1200" baseline="0" dirty="0" smtClean="0">
                <a:solidFill>
                  <a:schemeClr val="tx1"/>
                </a:solidFill>
                <a:latin typeface="+mn-lt"/>
                <a:ea typeface="+mn-ea"/>
                <a:cs typeface="+mn-cs"/>
              </a:rPr>
              <a:t>· If s/he answers </a:t>
            </a:r>
            <a:r>
              <a:rPr lang="en-US" sz="1200" i="1" kern="1200" baseline="0" dirty="0" smtClean="0">
                <a:solidFill>
                  <a:schemeClr val="tx1"/>
                </a:solidFill>
                <a:latin typeface="+mn-lt"/>
                <a:ea typeface="+mn-ea"/>
                <a:cs typeface="+mn-cs"/>
              </a:rPr>
              <a:t>yes, </a:t>
            </a:r>
            <a:r>
              <a:rPr lang="en-US" sz="1200" b="1" i="1" kern="1200" baseline="0" dirty="0" smtClean="0">
                <a:solidFill>
                  <a:schemeClr val="tx1"/>
                </a:solidFill>
                <a:latin typeface="+mn-lt"/>
                <a:ea typeface="+mn-ea"/>
                <a:cs typeface="+mn-cs"/>
              </a:rPr>
              <a:t>ask, “Why do you think some people don’t</a:t>
            </a:r>
          </a:p>
          <a:p>
            <a:r>
              <a:rPr lang="en-US" sz="1200" kern="1200" baseline="0" dirty="0" smtClean="0">
                <a:solidFill>
                  <a:schemeClr val="tx1"/>
                </a:solidFill>
                <a:latin typeface="+mn-lt"/>
                <a:ea typeface="+mn-ea"/>
                <a:cs typeface="+mn-cs"/>
              </a:rPr>
              <a:t>follow that safety practice?”</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Ask the Team, “Why do we all omit things we know we should</a:t>
            </a:r>
          </a:p>
          <a:p>
            <a:r>
              <a:rPr lang="en-US" sz="1200" kern="1200" baseline="0" dirty="0" smtClean="0">
                <a:solidFill>
                  <a:schemeClr val="tx1"/>
                </a:solidFill>
                <a:latin typeface="+mn-lt"/>
                <a:ea typeface="+mn-ea"/>
                <a:cs typeface="+mn-cs"/>
              </a:rPr>
              <a:t>do and do things we know we shouldn’t?”</a:t>
            </a:r>
          </a:p>
          <a:p>
            <a:r>
              <a:rPr lang="en-US" sz="1200" i="1" kern="1200" baseline="0" dirty="0" smtClean="0">
                <a:solidFill>
                  <a:schemeClr val="tx1"/>
                </a:solidFill>
                <a:latin typeface="+mn-lt"/>
                <a:ea typeface="+mn-ea"/>
                <a:cs typeface="+mn-cs"/>
              </a:rPr>
              <a:t>Answers should include:</a:t>
            </a:r>
          </a:p>
          <a:p>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We don’t always have time; we’re rushing.</a:t>
            </a:r>
          </a:p>
          <a:p>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It’s something unpleasant — like flossing.</a:t>
            </a:r>
          </a:p>
          <a:p>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We don’t like to feel that we’re being told to do something.</a:t>
            </a:r>
          </a:p>
          <a:p>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We like to feel free to do what we want, when we want to.</a:t>
            </a:r>
          </a:p>
          <a:p>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We don’t think we’re ever going to get sick or die.</a:t>
            </a:r>
          </a:p>
          <a:p>
            <a:r>
              <a:rPr lang="en-US" sz="1200" kern="1200" baseline="0" dirty="0" smtClean="0">
                <a:solidFill>
                  <a:schemeClr val="tx1"/>
                </a:solidFill>
                <a:latin typeface="+mn-lt"/>
                <a:ea typeface="+mn-ea"/>
                <a:cs typeface="+mn-cs"/>
              </a:rPr>
              <a:t>· </a:t>
            </a:r>
            <a:r>
              <a:rPr lang="en-US" sz="1200" b="1" kern="1200" baseline="0" dirty="0" smtClean="0">
                <a:solidFill>
                  <a:schemeClr val="tx1"/>
                </a:solidFill>
                <a:latin typeface="+mn-lt"/>
                <a:ea typeface="+mn-ea"/>
                <a:cs typeface="+mn-cs"/>
              </a:rPr>
              <a:t>Ask the Team, “If all it took was KNOWLEDGE, knowing the</a:t>
            </a:r>
          </a:p>
          <a:p>
            <a:r>
              <a:rPr lang="en-US" sz="1200" kern="1200" baseline="0" dirty="0" smtClean="0">
                <a:solidFill>
                  <a:schemeClr val="tx1"/>
                </a:solidFill>
                <a:latin typeface="+mn-lt"/>
                <a:ea typeface="+mn-ea"/>
                <a:cs typeface="+mn-cs"/>
              </a:rPr>
              <a:t>healthiest or safest thing to do, would people smoke? Eat sugary</a:t>
            </a:r>
          </a:p>
          <a:p>
            <a:r>
              <a:rPr lang="en-US" sz="1200" kern="1200" baseline="0" dirty="0" smtClean="0">
                <a:solidFill>
                  <a:schemeClr val="tx1"/>
                </a:solidFill>
                <a:latin typeface="+mn-lt"/>
                <a:ea typeface="+mn-ea"/>
                <a:cs typeface="+mn-cs"/>
              </a:rPr>
              <a:t>snacks a lot? Have unprotected sex?”</a:t>
            </a:r>
          </a:p>
          <a:p>
            <a:r>
              <a:rPr lang="en-US" sz="1200" i="1" kern="1200" baseline="0" dirty="0" smtClean="0">
                <a:solidFill>
                  <a:schemeClr val="tx1"/>
                </a:solidFill>
                <a:latin typeface="+mn-lt"/>
                <a:ea typeface="+mn-ea"/>
                <a:cs typeface="+mn-cs"/>
              </a:rPr>
              <a:t>Answer: Probably not!</a:t>
            </a:r>
          </a:p>
          <a:p>
            <a:r>
              <a:rPr lang="en-US" sz="1200" b="1" kern="1200" baseline="0" dirty="0" smtClean="0">
                <a:solidFill>
                  <a:schemeClr val="tx1"/>
                </a:solidFill>
                <a:latin typeface="+mn-lt"/>
                <a:ea typeface="+mn-ea"/>
                <a:cs typeface="+mn-cs"/>
              </a:rPr>
              <a:t>Ask for a volunteer to scribe for the next activity, recording key</a:t>
            </a:r>
          </a:p>
          <a:p>
            <a:r>
              <a:rPr lang="en-US" sz="1200" kern="1200" baseline="0" dirty="0" smtClean="0">
                <a:solidFill>
                  <a:schemeClr val="tx1"/>
                </a:solidFill>
                <a:latin typeface="+mn-lt"/>
                <a:ea typeface="+mn-ea"/>
                <a:cs typeface="+mn-cs"/>
              </a:rPr>
              <a:t>words.</a:t>
            </a:r>
          </a:p>
          <a:p>
            <a:r>
              <a:rPr lang="en-US" sz="1200" b="1" kern="1200" baseline="0" dirty="0" smtClean="0">
                <a:solidFill>
                  <a:schemeClr val="tx1"/>
                </a:solidFill>
                <a:latin typeface="+mn-lt"/>
                <a:ea typeface="+mn-ea"/>
                <a:cs typeface="+mn-cs"/>
              </a:rPr>
              <a:t>Brainstorm things that influence our health other than “knowing</a:t>
            </a:r>
          </a:p>
          <a:p>
            <a:r>
              <a:rPr lang="en-US" sz="1200" kern="1200" baseline="0" dirty="0" smtClean="0">
                <a:solidFill>
                  <a:schemeClr val="tx1"/>
                </a:solidFill>
                <a:latin typeface="+mn-lt"/>
                <a:ea typeface="+mn-ea"/>
                <a:cs typeface="+mn-cs"/>
              </a:rPr>
              <a:t>better.”</a:t>
            </a:r>
          </a:p>
          <a:p>
            <a:r>
              <a:rPr lang="en-US" sz="1200" i="1" kern="1200" baseline="0" dirty="0" smtClean="0">
                <a:solidFill>
                  <a:schemeClr val="tx1"/>
                </a:solidFill>
                <a:latin typeface="+mn-lt"/>
                <a:ea typeface="+mn-ea"/>
                <a:cs typeface="+mn-cs"/>
              </a:rPr>
              <a:t>Answers should include:</a:t>
            </a:r>
          </a:p>
          <a:p>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Denial of our situation despite knowledge of the right things</a:t>
            </a:r>
          </a:p>
          <a:p>
            <a:r>
              <a:rPr lang="en-US" sz="1200" i="1" kern="1200" baseline="0" dirty="0" smtClean="0">
                <a:solidFill>
                  <a:schemeClr val="tx1"/>
                </a:solidFill>
                <a:latin typeface="+mn-lt"/>
                <a:ea typeface="+mn-ea"/>
                <a:cs typeface="+mn-cs"/>
              </a:rPr>
              <a:t>to do and be</a:t>
            </a:r>
          </a:p>
          <a:p>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Our belief that we can change the behavior whenever we want</a:t>
            </a:r>
          </a:p>
          <a:p>
            <a:r>
              <a:rPr lang="en-US" sz="1200" i="1" kern="1200" baseline="0" dirty="0" smtClean="0">
                <a:solidFill>
                  <a:schemeClr val="tx1"/>
                </a:solidFill>
                <a:latin typeface="+mn-lt"/>
                <a:ea typeface="+mn-ea"/>
                <a:cs typeface="+mn-cs"/>
              </a:rPr>
              <a:t>to or “have to”</a:t>
            </a:r>
          </a:p>
          <a:p>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Our perception of the risk to us</a:t>
            </a:r>
          </a:p>
          <a:p>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Our experience with trying to or actually changing our</a:t>
            </a:r>
          </a:p>
          <a:p>
            <a:r>
              <a:rPr lang="en-US" sz="1200" i="1" kern="1200" baseline="0" dirty="0" smtClean="0">
                <a:solidFill>
                  <a:schemeClr val="tx1"/>
                </a:solidFill>
                <a:latin typeface="+mn-lt"/>
                <a:ea typeface="+mn-ea"/>
                <a:cs typeface="+mn-cs"/>
              </a:rPr>
              <a:t>behavior</a:t>
            </a:r>
          </a:p>
          <a:p>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Our skills / our confidence in our skills</a:t>
            </a:r>
          </a:p>
          <a:p>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Our support systems (partner, family, friends, professionals,</a:t>
            </a:r>
          </a:p>
          <a:p>
            <a:r>
              <a:rPr lang="en-US" sz="1200" i="1" kern="1200" baseline="0" dirty="0" smtClean="0">
                <a:solidFill>
                  <a:schemeClr val="tx1"/>
                </a:solidFill>
                <a:latin typeface="+mn-lt"/>
                <a:ea typeface="+mn-ea"/>
                <a:cs typeface="+mn-cs"/>
              </a:rPr>
              <a:t>etc.)</a:t>
            </a:r>
          </a:p>
          <a:p>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Our environment (physical, social, cultural, emotional mental, spiritual)</a:t>
            </a:r>
            <a:endParaRPr lang="en-US"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pPr defTabSz="920114"/>
            <a:r>
              <a:rPr lang="en-US" dirty="0" smtClean="0"/>
              <a:t>Page </a:t>
            </a:r>
            <a:fld id="{99DAA2E3-EFC0-4C1D-8F72-E4C9851433C1}" type="slidenum">
              <a:rPr lang="en-US" smtClean="0"/>
              <a:pPr defTabSz="920114"/>
              <a:t>9</a:t>
            </a:fld>
            <a:endParaRPr lang="en-US" dirty="0"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dirty="0" smtClean="0"/>
              <a:t>Let’s look at this</a:t>
            </a:r>
            <a:r>
              <a:rPr lang="en-US" baseline="0" dirty="0" smtClean="0"/>
              <a:t> concept in greater detail……………</a:t>
            </a:r>
            <a:endParaRPr lang="en-US" dirty="0" smtClean="0"/>
          </a:p>
          <a:p>
            <a:endParaRPr lang="en-US" dirty="0" smtClean="0"/>
          </a:p>
          <a:p>
            <a:r>
              <a:rPr lang="en-US" dirty="0" smtClean="0"/>
              <a:t>Deb </a:t>
            </a:r>
            <a:r>
              <a:rPr lang="en-US" dirty="0" err="1" smtClean="0"/>
              <a:t>Millette</a:t>
            </a:r>
            <a:r>
              <a:rPr lang="en-US" dirty="0" smtClean="0"/>
              <a:t> of CDC developed these charts to emphasize the connections between the problems.  Asthma exacerbation means trigger an asthma attack is a sensitized person.  The next charts develop the connections.  </a:t>
            </a:r>
          </a:p>
          <a:p>
            <a:endParaRPr lang="en-US" dirty="0" smtClean="0"/>
          </a:p>
          <a:p>
            <a:r>
              <a:rPr lang="en-US" dirty="0" smtClean="0"/>
              <a:t>Use these slides to reaffirm the connections developed from Exercise #1 and why a holistic approach is necessary.  </a:t>
            </a:r>
          </a:p>
          <a:p>
            <a:endParaRPr lang="en-US" dirty="0" smtClean="0"/>
          </a:p>
          <a:p>
            <a:r>
              <a:rPr lang="en-US" dirty="0" smtClean="0"/>
              <a:t>Writing citations may help</a:t>
            </a:r>
            <a:r>
              <a:rPr lang="en-US" baseline="0" dirty="0" smtClean="0"/>
              <a:t> the code inspectors take a proactive approach to creating and maintaining healthy homes. For example, if you start with a moisture issue and the inspector issues a code citations, this may prevent the other issues from developing such as asthma symptoms, pests, lead deterioration, etc and promote better occupant health.</a:t>
            </a:r>
          </a:p>
          <a:p>
            <a:endParaRPr lang="en-US" baseline="0" dirty="0" smtClean="0"/>
          </a:p>
          <a:p>
            <a:pPr>
              <a:buFont typeface="Arial" pitchFamily="34" charset="0"/>
              <a:buNone/>
            </a:pPr>
            <a:r>
              <a:rPr lang="en-US" baseline="0" dirty="0" smtClean="0"/>
              <a:t>This is fine, but what are the exceptions, limitations, etc. of writing citations? We’ve heard a number of them mentioned such as citing a landlord versus an elderly person on a fixed income. Also, CEOs have indicated that often times the person responsible for the violations won’t respond until legal action begins, which often prolongs the process unnecessarily.</a:t>
            </a:r>
          </a:p>
          <a:p>
            <a:pPr>
              <a:buFont typeface="Arial" pitchFamily="34" charset="0"/>
              <a:buNone/>
            </a:pPr>
            <a:endParaRPr lang="en-US" baseline="0" dirty="0" smtClean="0"/>
          </a:p>
          <a:p>
            <a:pPr>
              <a:buFont typeface="Arial" pitchFamily="34" charset="0"/>
              <a:buNone/>
            </a:pPr>
            <a:r>
              <a:rPr lang="en-US" baseline="0" dirty="0" smtClean="0"/>
              <a:t>Instructors should be able to address this during exercise #3 (case studies) when they are determining who is responsible and what are the barriers for that individual. They could include exceptions, limitations for the CEOs as well. </a:t>
            </a:r>
          </a:p>
          <a:p>
            <a:endParaRPr lang="en-US" baseline="0" dirty="0" smtClean="0"/>
          </a:p>
          <a:p>
            <a:endParaRPr lang="en-US"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resources that inspectors can use for</a:t>
            </a:r>
            <a:r>
              <a:rPr lang="en-US" baseline="0" dirty="0" smtClean="0"/>
              <a:t> more knowledge and to educate tenants-</a:t>
            </a:r>
            <a:r>
              <a:rPr lang="en-US" baseline="0" dirty="0" err="1" smtClean="0"/>
              <a:t>ef</a:t>
            </a:r>
            <a:endParaRPr lang="en-US" dirty="0"/>
          </a:p>
        </p:txBody>
      </p:sp>
      <p:sp>
        <p:nvSpPr>
          <p:cNvPr id="4" name="Slide Number Placeholder 3"/>
          <p:cNvSpPr>
            <a:spLocks noGrp="1"/>
          </p:cNvSpPr>
          <p:nvPr>
            <p:ph type="sldNum" sz="quarter" idx="10"/>
          </p:nvPr>
        </p:nvSpPr>
        <p:spPr/>
        <p:txBody>
          <a:bodyPr/>
          <a:lstStyle/>
          <a:p>
            <a:fld id="{1F107157-D0D0-4340-A439-23AA1E32A8A6}"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9819DFFE-2C89-479A-BBBC-EAC7BDD6A4E2}" type="slidenum">
              <a:rPr lang="en-US" smtClean="0"/>
              <a:pPr/>
              <a:t>91</a:t>
            </a:fld>
            <a:endParaRPr lang="en-US" smtClean="0"/>
          </a:p>
        </p:txBody>
      </p:sp>
      <p:sp>
        <p:nvSpPr>
          <p:cNvPr id="123907" name="Rectangle 2"/>
          <p:cNvSpPr>
            <a:spLocks noGrp="1" noRot="1" noChangeAspect="1" noChangeArrowheads="1" noTextEdit="1"/>
          </p:cNvSpPr>
          <p:nvPr>
            <p:ph type="sldImg"/>
          </p:nvPr>
        </p:nvSpPr>
        <p:spPr>
          <a:ln/>
        </p:spPr>
      </p:sp>
      <p:sp>
        <p:nvSpPr>
          <p:cNvPr id="123908" name="Notes Placeholder 3"/>
          <p:cNvSpPr>
            <a:spLocks noGrp="1"/>
          </p:cNvSpPr>
          <p:nvPr>
            <p:ph type="body" idx="1"/>
          </p:nvPr>
        </p:nvSpPr>
        <p:spPr>
          <a:noFill/>
          <a:ln/>
        </p:spPr>
        <p:txBody>
          <a:bodyPr/>
          <a:lstStyle/>
          <a:p>
            <a:r>
              <a:rPr lang="en-US" dirty="0" smtClean="0"/>
              <a:t>Good review at end of section</a:t>
            </a:r>
          </a:p>
          <a:p>
            <a:endParaRPr lang="en-US" dirty="0" smtClean="0"/>
          </a:p>
          <a:p>
            <a:pPr eaLnBrk="1" hangingPunct="1">
              <a:lnSpc>
                <a:spcPct val="90000"/>
              </a:lnSpc>
              <a:buFont typeface="Wingdings" pitchFamily="2" charset="2"/>
              <a:buChar char="§"/>
            </a:pPr>
            <a:r>
              <a:rPr lang="en-US" dirty="0" smtClean="0"/>
              <a:t>There is a link between housing and health</a:t>
            </a:r>
          </a:p>
          <a:p>
            <a:pPr eaLnBrk="1" hangingPunct="1">
              <a:lnSpc>
                <a:spcPct val="90000"/>
              </a:lnSpc>
              <a:buFont typeface="Wingdings" pitchFamily="2" charset="2"/>
              <a:buChar char="§"/>
            </a:pPr>
            <a:r>
              <a:rPr lang="en-US" dirty="0" smtClean="0"/>
              <a:t>Certain groups are at greater risk for adverse health effects.</a:t>
            </a:r>
          </a:p>
          <a:p>
            <a:pPr eaLnBrk="1" hangingPunct="1">
              <a:lnSpc>
                <a:spcPct val="90000"/>
              </a:lnSpc>
              <a:buFont typeface="Wingdings" pitchFamily="2" charset="2"/>
              <a:buChar char="§"/>
            </a:pPr>
            <a:r>
              <a:rPr lang="en-US" dirty="0" smtClean="0"/>
              <a:t>There are basic public health and housing principles that can help us understand the link between housing and health. </a:t>
            </a:r>
          </a:p>
          <a:p>
            <a:pPr eaLnBrk="1" hangingPunct="1">
              <a:lnSpc>
                <a:spcPct val="90000"/>
              </a:lnSpc>
              <a:buFont typeface="Wingdings" pitchFamily="2" charset="2"/>
              <a:buChar char="§"/>
            </a:pPr>
            <a:r>
              <a:rPr lang="en-US" dirty="0" smtClean="0"/>
              <a:t>The “Healthy Homes” movement is a holistic approach to promote health through better housing.</a:t>
            </a:r>
          </a:p>
          <a:p>
            <a:pPr eaLnBrk="1" hangingPunct="1">
              <a:lnSpc>
                <a:spcPct val="90000"/>
              </a:lnSpc>
              <a:buFont typeface="Wingdings" pitchFamily="2" charset="2"/>
              <a:buChar char="§"/>
            </a:pPr>
            <a:r>
              <a:rPr lang="en-US" dirty="0" smtClean="0"/>
              <a:t>Codes and regulations are tools that can help you achieve healthier housing in your community.</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D2E767EF-176B-433C-8547-F0FE60D30502}" type="slidenum">
              <a:rPr lang="en-US" smtClean="0">
                <a:latin typeface="Arial" pitchFamily="34" charset="0"/>
              </a:rPr>
              <a:pPr/>
              <a:t>92</a:t>
            </a:fld>
            <a:endParaRPr lang="en-US" smtClean="0">
              <a:latin typeface="Arial" pitchFamily="34" charset="0"/>
            </a:endParaRPr>
          </a:p>
        </p:txBody>
      </p:sp>
      <p:sp>
        <p:nvSpPr>
          <p:cNvPr id="124931" name="Rectangle 2"/>
          <p:cNvSpPr>
            <a:spLocks noGrp="1" noRot="1" noChangeAspect="1" noChangeArrowheads="1" noTextEdit="1"/>
          </p:cNvSpPr>
          <p:nvPr>
            <p:ph type="sldImg"/>
          </p:nvPr>
        </p:nvSpPr>
        <p:spPr>
          <a:ln/>
        </p:spPr>
      </p:sp>
      <p:sp>
        <p:nvSpPr>
          <p:cNvPr id="124932" name="Notes Placeholder 3"/>
          <p:cNvSpPr>
            <a:spLocks noGrp="1"/>
          </p:cNvSpPr>
          <p:nvPr>
            <p:ph type="body" idx="1"/>
          </p:nvPr>
        </p:nvSpPr>
        <p:spPr>
          <a:noFill/>
          <a:ln/>
        </p:spPr>
        <p:txBody>
          <a:bodyPr/>
          <a:lstStyle/>
          <a:p>
            <a:endParaRPr 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0.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0.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444">
    <p:spTree>
      <p:nvGrpSpPr>
        <p:cNvPr id="1" name=""/>
        <p:cNvGrpSpPr/>
        <p:nvPr/>
      </p:nvGrpSpPr>
      <p:grpSpPr>
        <a:xfrm>
          <a:off x="0" y="0"/>
          <a:ext cx="0" cy="0"/>
          <a:chOff x="0" y="0"/>
          <a:chExt cx="0" cy="0"/>
        </a:xfrm>
      </p:grpSpPr>
      <p:pic>
        <p:nvPicPr>
          <p:cNvPr id="6" name="Picture 5" descr="hhtc_titleslide_swoosh.png"/>
          <p:cNvPicPr>
            <a:picLocks noChangeAspect="1"/>
          </p:cNvPicPr>
          <p:nvPr userDrawn="1"/>
        </p:nvPicPr>
        <p:blipFill>
          <a:blip r:embed="rId2" cstate="screen">
            <a:clrChange>
              <a:clrFrom>
                <a:srgbClr val="FFFFFF"/>
              </a:clrFrom>
              <a:clrTo>
                <a:srgbClr val="FFFFFF">
                  <a:alpha val="0"/>
                </a:srgbClr>
              </a:clrTo>
            </a:clrChange>
          </a:blip>
          <a:srcRect/>
          <a:stretch>
            <a:fillRect/>
          </a:stretch>
        </p:blipFill>
        <p:spPr>
          <a:xfrm>
            <a:off x="-1" y="0"/>
            <a:ext cx="9144001" cy="5860473"/>
          </a:xfrm>
          <a:prstGeom prst="rect">
            <a:avLst/>
          </a:prstGeom>
        </p:spPr>
      </p:pic>
      <p:sp>
        <p:nvSpPr>
          <p:cNvPr id="7" name="Title 1"/>
          <p:cNvSpPr>
            <a:spLocks noGrp="1"/>
          </p:cNvSpPr>
          <p:nvPr>
            <p:ph type="ctrTitle"/>
          </p:nvPr>
        </p:nvSpPr>
        <p:spPr>
          <a:xfrm>
            <a:off x="253088" y="310232"/>
            <a:ext cx="8335741" cy="1118517"/>
          </a:xfrm>
        </p:spPr>
        <p:txBody>
          <a:bodyPr/>
          <a:lstStyle>
            <a:lvl1pPr>
              <a:defRPr b="0">
                <a:solidFill>
                  <a:schemeClr val="accent4">
                    <a:lumMod val="20000"/>
                    <a:lumOff val="80000"/>
                  </a:schemeClr>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253088" y="1233260"/>
            <a:ext cx="8327575" cy="669017"/>
          </a:xfrm>
        </p:spPr>
        <p:txBody>
          <a:bodyPr/>
          <a:lstStyle>
            <a:lvl1pPr marL="0" indent="0" algn="l">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descr="HHTC_map_2013_nonumbers-(lower-48_cleanedges).gif"/>
          <p:cNvPicPr>
            <a:picLocks noChangeAspect="1"/>
          </p:cNvPicPr>
          <p:nvPr userDrawn="1"/>
        </p:nvPicPr>
        <p:blipFill>
          <a:blip r:embed="rId3" cstate="screen"/>
          <a:stretch>
            <a:fillRect/>
          </a:stretch>
        </p:blipFill>
        <p:spPr>
          <a:xfrm>
            <a:off x="4359728" y="5096539"/>
            <a:ext cx="1828800" cy="1142191"/>
          </a:xfrm>
          <a:prstGeom prst="rect">
            <a:avLst/>
          </a:prstGeom>
          <a:effectLst>
            <a:outerShdw blurRad="50800" dist="38100" dir="2700000" algn="tl" rotWithShape="0">
              <a:prstClr val="black">
                <a:alpha val="40000"/>
              </a:prstClr>
            </a:outerShdw>
          </a:effectLst>
        </p:spPr>
      </p:pic>
      <p:pic>
        <p:nvPicPr>
          <p:cNvPr id="11" name="Picture 10" descr="HHTC_title slide logo text.png"/>
          <p:cNvPicPr>
            <a:picLocks noChangeAspect="1"/>
          </p:cNvPicPr>
          <p:nvPr userDrawn="1"/>
        </p:nvPicPr>
        <p:blipFill>
          <a:blip r:embed="rId4" cstate="print"/>
          <a:stretch>
            <a:fillRect/>
          </a:stretch>
        </p:blipFill>
        <p:spPr>
          <a:xfrm>
            <a:off x="4200584" y="3816346"/>
            <a:ext cx="3977640" cy="134904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Two column layout (with column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354828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6"/>
            <a:ext cx="4041775" cy="355645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15"/>
          <p:cNvSpPr>
            <a:spLocks noGrp="1"/>
          </p:cNvSpPr>
          <p:nvPr>
            <p:ph type="ftr" sz="quarter" idx="10"/>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8" name="Slide Number Placeholder 7"/>
          <p:cNvSpPr>
            <a:spLocks noGrp="1"/>
          </p:cNvSpPr>
          <p:nvPr>
            <p:ph type="sldNum" sz="quarter" idx="11"/>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e and contra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199" y="2174875"/>
            <a:ext cx="4043363" cy="3376839"/>
          </a:xfrm>
        </p:spPr>
        <p:txBody>
          <a:bodyPr/>
          <a:lstStyle>
            <a:lvl1pPr>
              <a:buSzPct val="95000"/>
              <a:buFont typeface="Calibri" pitchFamily="34" charset="0"/>
              <a:buChar char="▪"/>
              <a:defRPr sz="2400">
                <a:solidFill>
                  <a:schemeClr val="tx2"/>
                </a:solidFill>
              </a:defRPr>
            </a:lvl1pPr>
            <a:lvl2pPr>
              <a:buFont typeface="Courier New" pitchFamily="49" charset="0"/>
              <a:buChar char="o"/>
              <a:defRPr sz="2000">
                <a:solidFill>
                  <a:schemeClr val="tx2"/>
                </a:solidFill>
              </a:defRPr>
            </a:lvl2pPr>
            <a:lvl3pPr>
              <a:buFont typeface="Courier New" pitchFamily="49" charset="0"/>
              <a:buChar char="o"/>
              <a:defRPr sz="1800">
                <a:solidFill>
                  <a:schemeClr val="tx2"/>
                </a:solidFill>
              </a:defRPr>
            </a:lvl3pPr>
            <a:lvl4pPr>
              <a:buFont typeface="Courier New" pitchFamily="49" charset="0"/>
              <a:buChar char="o"/>
              <a:defRPr sz="1600">
                <a:solidFill>
                  <a:schemeClr val="tx2"/>
                </a:solidFill>
              </a:defRPr>
            </a:lvl4pPr>
            <a:lvl5pPr>
              <a:buFont typeface="Courier New" pitchFamily="49" charset="0"/>
              <a:buChar char="o"/>
              <a:defRPr sz="1600">
                <a:solidFill>
                  <a:schemeClr val="tx2"/>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5" name="Text Placeholder 4"/>
          <p:cNvSpPr>
            <a:spLocks noGrp="1"/>
          </p:cNvSpPr>
          <p:nvPr>
            <p:ph type="body" sz="quarter" idx="3"/>
          </p:nvPr>
        </p:nvSpPr>
        <p:spPr>
          <a:xfrm>
            <a:off x="4645025" y="1535113"/>
            <a:ext cx="4041775" cy="639762"/>
          </a:xfrm>
          <a:solidFill>
            <a:schemeClr val="tx2"/>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373437"/>
          </a:xfrm>
          <a:solidFill>
            <a:schemeClr val="tx2"/>
          </a:solidFill>
        </p:spPr>
        <p:txBody>
          <a:bodyPr/>
          <a:lstStyle>
            <a:lvl1pPr>
              <a:buSzPct val="95000"/>
              <a:buFont typeface="Calibri" pitchFamily="34" charset="0"/>
              <a:buChar char="▪"/>
              <a:defRPr sz="2400">
                <a:solidFill>
                  <a:schemeClr val="bg1"/>
                </a:solidFill>
              </a:defRPr>
            </a:lvl1pPr>
            <a:lvl2pPr>
              <a:buFont typeface="Courier New" pitchFamily="49" charset="0"/>
              <a:buChar char="o"/>
              <a:defRPr sz="2000">
                <a:solidFill>
                  <a:schemeClr val="bg1"/>
                </a:solidFill>
              </a:defRPr>
            </a:lvl2pPr>
            <a:lvl3pPr>
              <a:buFont typeface="Courier New" pitchFamily="49" charset="0"/>
              <a:buChar char="o"/>
              <a:defRPr sz="1800">
                <a:solidFill>
                  <a:schemeClr val="bg1"/>
                </a:solidFill>
              </a:defRPr>
            </a:lvl3pPr>
            <a:lvl4pPr>
              <a:buFont typeface="Courier New" pitchFamily="49" charset="0"/>
              <a:buChar char="o"/>
              <a:defRPr sz="1600">
                <a:solidFill>
                  <a:schemeClr val="bg1"/>
                </a:solidFill>
              </a:defRPr>
            </a:lvl4pPr>
            <a:lvl5pPr>
              <a:buFont typeface="Courier New" pitchFamily="49" charset="0"/>
              <a:buChar char="o"/>
              <a:defRPr sz="1600">
                <a:solidFill>
                  <a:schemeClr val="bg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9" name="Rectangle 8"/>
          <p:cNvSpPr/>
          <p:nvPr userDrawn="1"/>
        </p:nvSpPr>
        <p:spPr>
          <a:xfrm>
            <a:off x="457200" y="1562100"/>
            <a:ext cx="4038600" cy="395695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15"/>
          <p:cNvSpPr>
            <a:spLocks noGrp="1"/>
          </p:cNvSpPr>
          <p:nvPr>
            <p:ph type="ftr" sz="quarter" idx="10"/>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10" name="Slide Number Placeholder 7"/>
          <p:cNvSpPr>
            <a:spLocks noGrp="1"/>
          </p:cNvSpPr>
          <p:nvPr>
            <p:ph type="sldNum" sz="quarter" idx="11"/>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smtClean="0"/>
              <a:t>Click to edit Master title style</a:t>
            </a:r>
            <a:endParaRPr lang="en-US" dirty="0"/>
          </a:p>
        </p:txBody>
      </p:sp>
      <p:sp>
        <p:nvSpPr>
          <p:cNvPr id="3"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4"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box with captioned vertical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19047" y="5363948"/>
            <a:ext cx="3037115" cy="702115"/>
          </a:xfrm>
        </p:spPr>
        <p:txBody>
          <a:bodyPr anchor="t">
            <a:noAutofit/>
          </a:bodyPr>
          <a:lstStyle>
            <a:lvl1pPr algn="l" defTabSz="914400" rtl="0" eaLnBrk="1" latinLnBrk="0" hangingPunct="1">
              <a:spcBef>
                <a:spcPct val="0"/>
              </a:spcBef>
              <a:buNone/>
              <a:defRPr lang="en-US" sz="2000" b="1" i="1" kern="1200" cap="none" baseline="0" dirty="0">
                <a:solidFill>
                  <a:schemeClr val="tx2"/>
                </a:solidFill>
                <a:effectLst/>
                <a:latin typeface="+mn-lt"/>
                <a:ea typeface="+mj-ea"/>
                <a:cs typeface="Aharoni" pitchFamily="2" charset="-79"/>
              </a:defRPr>
            </a:lvl1pPr>
          </a:lstStyle>
          <a:p>
            <a:r>
              <a:rPr lang="en-US" dirty="0" smtClean="0"/>
              <a:t>Click to edit caption</a:t>
            </a:r>
            <a:endParaRPr lang="en-US" dirty="0"/>
          </a:p>
        </p:txBody>
      </p:sp>
      <p:sp>
        <p:nvSpPr>
          <p:cNvPr id="5" name="Title 1"/>
          <p:cNvSpPr txBox="1">
            <a:spLocks/>
          </p:cNvSpPr>
          <p:nvPr userDrawn="1"/>
        </p:nvSpPr>
        <p:spPr>
          <a:xfrm>
            <a:off x="457200" y="274638"/>
            <a:ext cx="7079942" cy="1143000"/>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4000" b="1" kern="1200" cap="small" baseline="0" noProof="0" dirty="0">
              <a:solidFill>
                <a:schemeClr val="tx2"/>
              </a:solidFill>
              <a:effectLst/>
              <a:latin typeface="Aharoni" pitchFamily="2" charset="-79"/>
              <a:ea typeface="+mj-ea"/>
              <a:cs typeface="Aharoni" pitchFamily="2" charset="-79"/>
            </a:endParaRPr>
          </a:p>
        </p:txBody>
      </p:sp>
      <p:sp>
        <p:nvSpPr>
          <p:cNvPr id="6" name="Text Placeholder 2"/>
          <p:cNvSpPr>
            <a:spLocks noGrp="1"/>
          </p:cNvSpPr>
          <p:nvPr>
            <p:ph type="body" idx="1"/>
          </p:nvPr>
        </p:nvSpPr>
        <p:spPr>
          <a:xfrm>
            <a:off x="457199" y="1535113"/>
            <a:ext cx="442504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Content Placeholder 3"/>
          <p:cNvSpPr>
            <a:spLocks noGrp="1"/>
          </p:cNvSpPr>
          <p:nvPr>
            <p:ph sz="half" idx="10"/>
          </p:nvPr>
        </p:nvSpPr>
        <p:spPr>
          <a:xfrm>
            <a:off x="457199" y="2174874"/>
            <a:ext cx="4416879" cy="354828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Picture Placeholder 2"/>
          <p:cNvSpPr>
            <a:spLocks noGrp="1"/>
          </p:cNvSpPr>
          <p:nvPr>
            <p:ph type="pic" idx="11"/>
          </p:nvPr>
        </p:nvSpPr>
        <p:spPr>
          <a:xfrm>
            <a:off x="5494564" y="1738993"/>
            <a:ext cx="3028950" cy="3575956"/>
          </a:xfrm>
          <a:effectLst>
            <a:outerShdw blurRad="50800" dist="38100" dir="5400000" algn="t"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0" name="Text Placeholder 9"/>
          <p:cNvSpPr>
            <a:spLocks noGrp="1"/>
          </p:cNvSpPr>
          <p:nvPr>
            <p:ph type="body" sz="quarter" idx="12" hasCustomPrompt="1"/>
          </p:nvPr>
        </p:nvSpPr>
        <p:spPr>
          <a:xfrm>
            <a:off x="457200" y="274320"/>
            <a:ext cx="6997700" cy="1208088"/>
          </a:xfrm>
        </p:spPr>
        <p:txBody>
          <a:bodyPr anchor="ctr"/>
          <a:lstStyle>
            <a:lvl1pPr>
              <a:buNone/>
              <a:defRPr/>
            </a:lvl1pPr>
          </a:lstStyle>
          <a:p>
            <a:pPr lvl="0"/>
            <a:r>
              <a:rPr kumimoji="0" lang="en-US" sz="4000" b="0" i="0" u="none" strike="noStrike" kern="1200" cap="small" spc="0" normalizeH="0" baseline="0" noProof="0" dirty="0" smtClean="0">
                <a:ln>
                  <a:noFill/>
                </a:ln>
                <a:solidFill>
                  <a:srgbClr val="005DA2"/>
                </a:solidFill>
                <a:effectLst/>
                <a:uLnTx/>
                <a:uFillTx/>
                <a:latin typeface="Aharoni" pitchFamily="2" charset="-79"/>
                <a:ea typeface="+mj-ea"/>
                <a:cs typeface="Aharoni" pitchFamily="2" charset="-79"/>
              </a:rPr>
              <a:t>Click to edit Master title style</a:t>
            </a:r>
            <a:endParaRPr lang="en-US" dirty="0"/>
          </a:p>
        </p:txBody>
      </p:sp>
      <p:sp>
        <p:nvSpPr>
          <p:cNvPr id="9"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11"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box with captioned horizontal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28054" y="4620998"/>
            <a:ext cx="3689375" cy="1094001"/>
          </a:xfrm>
        </p:spPr>
        <p:txBody>
          <a:bodyPr anchor="t">
            <a:noAutofit/>
          </a:bodyPr>
          <a:lstStyle>
            <a:lvl1pPr algn="l" defTabSz="914400" rtl="0" eaLnBrk="1" latinLnBrk="0" hangingPunct="1">
              <a:spcBef>
                <a:spcPct val="0"/>
              </a:spcBef>
              <a:buNone/>
              <a:defRPr lang="en-US" sz="2000" b="1" i="1" kern="1200" cap="none" baseline="0" dirty="0">
                <a:solidFill>
                  <a:schemeClr val="tx2"/>
                </a:solidFill>
                <a:effectLst/>
                <a:latin typeface="+mn-lt"/>
                <a:ea typeface="+mj-ea"/>
                <a:cs typeface="Aharoni" pitchFamily="2" charset="-79"/>
              </a:defRPr>
            </a:lvl1pPr>
          </a:lstStyle>
          <a:p>
            <a:r>
              <a:rPr lang="en-US" dirty="0" smtClean="0"/>
              <a:t>Click to edit caption</a:t>
            </a:r>
            <a:endParaRPr lang="en-US" dirty="0"/>
          </a:p>
        </p:txBody>
      </p:sp>
      <p:sp>
        <p:nvSpPr>
          <p:cNvPr id="5" name="Title 1"/>
          <p:cNvSpPr txBox="1">
            <a:spLocks/>
          </p:cNvSpPr>
          <p:nvPr userDrawn="1"/>
        </p:nvSpPr>
        <p:spPr>
          <a:xfrm>
            <a:off x="457200" y="274638"/>
            <a:ext cx="7079942" cy="1143000"/>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4000" b="1" kern="1200" cap="small" baseline="0" noProof="0" dirty="0">
              <a:solidFill>
                <a:schemeClr val="tx2"/>
              </a:solidFill>
              <a:effectLst/>
              <a:latin typeface="Aharoni" pitchFamily="2" charset="-79"/>
              <a:ea typeface="+mj-ea"/>
              <a:cs typeface="Aharoni" pitchFamily="2" charset="-79"/>
            </a:endParaRPr>
          </a:p>
        </p:txBody>
      </p:sp>
      <p:sp>
        <p:nvSpPr>
          <p:cNvPr id="6" name="Text Placeholder 2"/>
          <p:cNvSpPr>
            <a:spLocks noGrp="1"/>
          </p:cNvSpPr>
          <p:nvPr>
            <p:ph type="body" idx="1"/>
          </p:nvPr>
        </p:nvSpPr>
        <p:spPr>
          <a:xfrm>
            <a:off x="457199" y="1535113"/>
            <a:ext cx="442504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Content Placeholder 3"/>
          <p:cNvSpPr>
            <a:spLocks noGrp="1"/>
          </p:cNvSpPr>
          <p:nvPr>
            <p:ph sz="half" idx="10"/>
          </p:nvPr>
        </p:nvSpPr>
        <p:spPr>
          <a:xfrm>
            <a:off x="457199" y="2174874"/>
            <a:ext cx="4416879" cy="354828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Picture Placeholder 2"/>
          <p:cNvSpPr>
            <a:spLocks noGrp="1"/>
          </p:cNvSpPr>
          <p:nvPr>
            <p:ph type="pic" idx="11"/>
          </p:nvPr>
        </p:nvSpPr>
        <p:spPr>
          <a:xfrm>
            <a:off x="5103341" y="2016578"/>
            <a:ext cx="3689595" cy="2530928"/>
          </a:xfrm>
          <a:effectLst>
            <a:outerShdw blurRad="50800" dist="38100" dir="5400000" algn="t"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Text Placeholder 9"/>
          <p:cNvSpPr>
            <a:spLocks noGrp="1"/>
          </p:cNvSpPr>
          <p:nvPr>
            <p:ph type="body" sz="quarter" idx="12" hasCustomPrompt="1"/>
          </p:nvPr>
        </p:nvSpPr>
        <p:spPr>
          <a:xfrm>
            <a:off x="457200" y="274319"/>
            <a:ext cx="7077456" cy="1143000"/>
          </a:xfrm>
        </p:spPr>
        <p:txBody>
          <a:bodyPr anchor="ctr"/>
          <a:lstStyle>
            <a:lvl1pPr marL="342900" marR="0" indent="-342900" algn="l" defTabSz="914400" rtl="0" eaLnBrk="1" fontAlgn="auto" latinLnBrk="0" hangingPunct="1">
              <a:lnSpc>
                <a:spcPct val="100000"/>
              </a:lnSpc>
              <a:spcBef>
                <a:spcPct val="20000"/>
              </a:spcBef>
              <a:spcAft>
                <a:spcPts val="0"/>
              </a:spcAft>
              <a:buClrTx/>
              <a:buSzPct val="55000"/>
              <a:buFontTx/>
              <a:buNone/>
              <a:tabLst/>
              <a:defRPr/>
            </a:lvl1pPr>
          </a:lstStyle>
          <a:p>
            <a:pPr marL="342900" marR="0" lvl="0" indent="-342900" algn="l" defTabSz="914400" rtl="0" eaLnBrk="1" fontAlgn="auto" latinLnBrk="0" hangingPunct="1">
              <a:lnSpc>
                <a:spcPct val="100000"/>
              </a:lnSpc>
              <a:spcBef>
                <a:spcPct val="20000"/>
              </a:spcBef>
              <a:spcAft>
                <a:spcPts val="0"/>
              </a:spcAft>
              <a:buClrTx/>
              <a:buSzPct val="55000"/>
              <a:buFontTx/>
              <a:buNone/>
              <a:tabLst/>
              <a:defRPr/>
            </a:pPr>
            <a:r>
              <a:rPr kumimoji="0" lang="en-US" sz="4000" b="0" i="0" u="none" strike="noStrike" kern="1200" cap="small" spc="0" normalizeH="0" baseline="0" noProof="0" dirty="0" smtClean="0">
                <a:ln>
                  <a:noFill/>
                </a:ln>
                <a:solidFill>
                  <a:srgbClr val="005DA2"/>
                </a:solidFill>
                <a:effectLst/>
                <a:uLnTx/>
                <a:uFillTx/>
                <a:latin typeface="Aharoni" pitchFamily="2" charset="-79"/>
                <a:ea typeface="+mj-ea"/>
                <a:cs typeface="Aharoni" pitchFamily="2" charset="-79"/>
              </a:rPr>
              <a:t>Click to edit Master title style</a:t>
            </a:r>
            <a:endParaRPr lang="en-US" dirty="0"/>
          </a:p>
        </p:txBody>
      </p:sp>
      <p:sp>
        <p:nvSpPr>
          <p:cNvPr id="9"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11"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tical photo with caption">
    <p:spTree>
      <p:nvGrpSpPr>
        <p:cNvPr id="1" name=""/>
        <p:cNvGrpSpPr/>
        <p:nvPr/>
      </p:nvGrpSpPr>
      <p:grpSpPr>
        <a:xfrm>
          <a:off x="0" y="0"/>
          <a:ext cx="0" cy="0"/>
          <a:chOff x="0" y="0"/>
          <a:chExt cx="0" cy="0"/>
        </a:xfrm>
      </p:grpSpPr>
      <p:pic>
        <p:nvPicPr>
          <p:cNvPr id="6" name="Picture 5" descr="Background-Template.tif"/>
          <p:cNvPicPr>
            <a:picLocks noChangeAspect="1"/>
          </p:cNvPicPr>
          <p:nvPr userDrawn="1"/>
        </p:nvPicPr>
        <p:blipFill>
          <a:blip r:embed="rId2" cstate="screen"/>
          <a:srcRect/>
          <a:stretch>
            <a:fillRect/>
          </a:stretch>
        </p:blipFill>
        <p:spPr>
          <a:xfrm>
            <a:off x="7053943" y="0"/>
            <a:ext cx="2090057" cy="2743200"/>
          </a:xfrm>
          <a:prstGeom prst="rect">
            <a:avLst/>
          </a:prstGeom>
        </p:spPr>
      </p:pic>
      <p:sp>
        <p:nvSpPr>
          <p:cNvPr id="2" name="Title 1"/>
          <p:cNvSpPr>
            <a:spLocks noGrp="1"/>
          </p:cNvSpPr>
          <p:nvPr>
            <p:ph type="title" hasCustomPrompt="1"/>
          </p:nvPr>
        </p:nvSpPr>
        <p:spPr>
          <a:xfrm>
            <a:off x="523359" y="1739559"/>
            <a:ext cx="3288769" cy="953468"/>
          </a:xfrm>
        </p:spPr>
        <p:txBody>
          <a:bodyPr anchor="t">
            <a:noAutofit/>
          </a:bodyPr>
          <a:lstStyle>
            <a:lvl1pPr algn="l">
              <a:defRPr sz="2000" b="1" i="1" cap="none" baseline="0">
                <a:latin typeface="+mn-lt"/>
              </a:defRPr>
            </a:lvl1pPr>
          </a:lstStyle>
          <a:p>
            <a:r>
              <a:rPr lang="en-US" dirty="0" smtClean="0"/>
              <a:t>Click to edit caption</a:t>
            </a:r>
            <a:endParaRPr lang="en-US" dirty="0"/>
          </a:p>
        </p:txBody>
      </p:sp>
      <p:sp>
        <p:nvSpPr>
          <p:cNvPr id="3" name="Picture Placeholder 2"/>
          <p:cNvSpPr>
            <a:spLocks noGrp="1"/>
          </p:cNvSpPr>
          <p:nvPr>
            <p:ph type="pic" idx="1"/>
          </p:nvPr>
        </p:nvSpPr>
        <p:spPr>
          <a:xfrm>
            <a:off x="4201297" y="398506"/>
            <a:ext cx="4510217" cy="5433883"/>
          </a:xfrm>
          <a:effectLst>
            <a:outerShdw blurRad="50800" dist="38100" dir="5400000" algn="t"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Footer Placeholder 15"/>
          <p:cNvSpPr>
            <a:spLocks noGrp="1"/>
          </p:cNvSpPr>
          <p:nvPr>
            <p:ph type="ftr" sz="quarter" idx="3"/>
          </p:nvPr>
        </p:nvSpPr>
        <p:spPr>
          <a:xfrm>
            <a:off x="274320"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7"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orizontal photo with caption">
    <p:spTree>
      <p:nvGrpSpPr>
        <p:cNvPr id="1" name=""/>
        <p:cNvGrpSpPr/>
        <p:nvPr/>
      </p:nvGrpSpPr>
      <p:grpSpPr>
        <a:xfrm>
          <a:off x="0" y="0"/>
          <a:ext cx="0" cy="0"/>
          <a:chOff x="0" y="0"/>
          <a:chExt cx="0" cy="0"/>
        </a:xfrm>
      </p:grpSpPr>
      <p:pic>
        <p:nvPicPr>
          <p:cNvPr id="6" name="Picture 5" descr="Background-Template.tif"/>
          <p:cNvPicPr>
            <a:picLocks noChangeAspect="1"/>
          </p:cNvPicPr>
          <p:nvPr userDrawn="1"/>
        </p:nvPicPr>
        <p:blipFill>
          <a:blip r:embed="rId2" cstate="screen"/>
          <a:srcRect/>
          <a:stretch>
            <a:fillRect/>
          </a:stretch>
        </p:blipFill>
        <p:spPr>
          <a:xfrm>
            <a:off x="7045779" y="8164"/>
            <a:ext cx="2090057" cy="2743200"/>
          </a:xfrm>
          <a:prstGeom prst="rect">
            <a:avLst/>
          </a:prstGeom>
        </p:spPr>
      </p:pic>
      <p:sp>
        <p:nvSpPr>
          <p:cNvPr id="2" name="Title 1"/>
          <p:cNvSpPr>
            <a:spLocks noGrp="1"/>
          </p:cNvSpPr>
          <p:nvPr>
            <p:ph type="title" hasCustomPrompt="1"/>
          </p:nvPr>
        </p:nvSpPr>
        <p:spPr>
          <a:xfrm>
            <a:off x="1631092" y="5092958"/>
            <a:ext cx="7191631" cy="809821"/>
          </a:xfrm>
        </p:spPr>
        <p:txBody>
          <a:bodyPr anchor="t">
            <a:normAutofit/>
          </a:bodyPr>
          <a:lstStyle>
            <a:lvl1pPr algn="l" defTabSz="914400" rtl="0" eaLnBrk="1" latinLnBrk="0" hangingPunct="1">
              <a:spcBef>
                <a:spcPct val="0"/>
              </a:spcBef>
              <a:buNone/>
              <a:defRPr lang="en-US" sz="2000" b="1" i="1" kern="1200" cap="none" baseline="0" dirty="0">
                <a:solidFill>
                  <a:schemeClr val="tx2"/>
                </a:solidFill>
                <a:effectLst/>
                <a:latin typeface="+mn-lt"/>
                <a:ea typeface="+mj-ea"/>
                <a:cs typeface="Aharoni" pitchFamily="2" charset="-79"/>
              </a:defRPr>
            </a:lvl1pPr>
          </a:lstStyle>
          <a:p>
            <a:r>
              <a:rPr lang="en-US" dirty="0" smtClean="0"/>
              <a:t>Click to edit caption</a:t>
            </a:r>
            <a:endParaRPr lang="en-US" dirty="0"/>
          </a:p>
        </p:txBody>
      </p:sp>
      <p:sp>
        <p:nvSpPr>
          <p:cNvPr id="3" name="Picture Placeholder 2"/>
          <p:cNvSpPr>
            <a:spLocks noGrp="1"/>
          </p:cNvSpPr>
          <p:nvPr>
            <p:ph type="pic" idx="1"/>
          </p:nvPr>
        </p:nvSpPr>
        <p:spPr>
          <a:xfrm>
            <a:off x="1631091" y="395416"/>
            <a:ext cx="7191633" cy="4670854"/>
          </a:xfrm>
          <a:effectLst>
            <a:outerShdw blurRad="50800" dist="38100" dir="5400000" algn="t"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Footer Placeholder 15"/>
          <p:cNvSpPr>
            <a:spLocks noGrp="1"/>
          </p:cNvSpPr>
          <p:nvPr>
            <p:ph type="ftr" sz="quarter" idx="3"/>
          </p:nvPr>
        </p:nvSpPr>
        <p:spPr>
          <a:xfrm>
            <a:off x="274320"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7"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_use XXXXX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smtClean="0"/>
              <a:t>Click to edit Master title style</a:t>
            </a:r>
            <a:endParaRPr lang="en-US" dirty="0"/>
          </a:p>
        </p:txBody>
      </p:sp>
      <p:sp>
        <p:nvSpPr>
          <p:cNvPr id="6" name="Table Placeholder 5"/>
          <p:cNvSpPr>
            <a:spLocks noGrp="1"/>
          </p:cNvSpPr>
          <p:nvPr>
            <p:ph type="tbl" sz="quarter" idx="10"/>
          </p:nvPr>
        </p:nvSpPr>
        <p:spPr>
          <a:xfrm>
            <a:off x="489856" y="1836963"/>
            <a:ext cx="8196943" cy="3404507"/>
          </a:xfrm>
        </p:spPr>
        <p:txBody>
          <a:bodyPr/>
          <a:lstStyle/>
          <a:p>
            <a:r>
              <a:rPr lang="en-US" smtClean="0"/>
              <a:t>Click icon to add table</a:t>
            </a:r>
            <a:endParaRPr lang="en-US"/>
          </a:p>
        </p:txBody>
      </p:sp>
      <p:sp>
        <p:nvSpPr>
          <p:cNvPr id="4"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line) basic_use HHTC_LINE templ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smtClean="0"/>
              <a:t>Click to edit Master title style</a:t>
            </a:r>
            <a:endParaRPr lang="en-US" dirty="0"/>
          </a:p>
        </p:txBody>
      </p:sp>
      <p:sp>
        <p:nvSpPr>
          <p:cNvPr id="6" name="Chart Placeholder 5"/>
          <p:cNvSpPr>
            <a:spLocks noGrp="1"/>
          </p:cNvSpPr>
          <p:nvPr>
            <p:ph type="chart" sz="quarter" idx="10"/>
          </p:nvPr>
        </p:nvSpPr>
        <p:spPr>
          <a:xfrm>
            <a:off x="490538" y="1571625"/>
            <a:ext cx="8212137" cy="4148138"/>
          </a:xfrm>
        </p:spPr>
        <p:txBody>
          <a:bodyPr/>
          <a:lstStyle/>
          <a:p>
            <a:r>
              <a:rPr lang="en-US" smtClean="0"/>
              <a:t>Click icon to add chart</a:t>
            </a:r>
            <a:endParaRPr lang="en-US"/>
          </a:p>
        </p:txBody>
      </p:sp>
      <p:sp>
        <p:nvSpPr>
          <p:cNvPr id="4"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line) with extended title and source_use HHTC_LINE templ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smtClean="0"/>
              <a:t>Click to edit Master title style</a:t>
            </a:r>
            <a:endParaRPr lang="en-US" dirty="0"/>
          </a:p>
        </p:txBody>
      </p:sp>
      <p:sp>
        <p:nvSpPr>
          <p:cNvPr id="7" name="Chart Placeholder 6"/>
          <p:cNvSpPr>
            <a:spLocks noGrp="1"/>
          </p:cNvSpPr>
          <p:nvPr>
            <p:ph type="chart" sz="quarter" idx="10"/>
          </p:nvPr>
        </p:nvSpPr>
        <p:spPr>
          <a:xfrm>
            <a:off x="448887" y="2019300"/>
            <a:ext cx="8371263" cy="4314825"/>
          </a:xfrm>
        </p:spPr>
        <p:txBody>
          <a:bodyPr/>
          <a:lstStyle/>
          <a:p>
            <a:r>
              <a:rPr lang="en-US" smtClean="0"/>
              <a:t>Click icon to add chart</a:t>
            </a:r>
            <a:endParaRPr lang="en-US" dirty="0"/>
          </a:p>
        </p:txBody>
      </p:sp>
      <p:sp>
        <p:nvSpPr>
          <p:cNvPr id="12" name="Text Placeholder 11"/>
          <p:cNvSpPr>
            <a:spLocks noGrp="1"/>
          </p:cNvSpPr>
          <p:nvPr>
            <p:ph type="body" sz="quarter" idx="11" hasCustomPrompt="1"/>
          </p:nvPr>
        </p:nvSpPr>
        <p:spPr>
          <a:xfrm>
            <a:off x="448733" y="1473731"/>
            <a:ext cx="8398933" cy="566736"/>
          </a:xfrm>
        </p:spPr>
        <p:txBody>
          <a:bodyPr/>
          <a:lstStyle>
            <a:lvl1pPr marL="0" marR="0" indent="0" algn="r" defTabSz="914400" rtl="0" eaLnBrk="1" fontAlgn="auto" latinLnBrk="0" hangingPunct="1">
              <a:lnSpc>
                <a:spcPct val="100000"/>
              </a:lnSpc>
              <a:spcBef>
                <a:spcPct val="0"/>
              </a:spcBef>
              <a:spcAft>
                <a:spcPts val="0"/>
              </a:spcAft>
              <a:buClrTx/>
              <a:buSzTx/>
              <a:buFontTx/>
              <a:buNone/>
              <a:tabLst/>
              <a:defRPr sz="2000"/>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1" u="none" strike="noStrike" kern="1200" cap="none" spc="0" normalizeH="0" baseline="0" noProof="0" dirty="0" smtClean="0">
                <a:ln>
                  <a:noFill/>
                </a:ln>
                <a:solidFill>
                  <a:schemeClr val="tx2"/>
                </a:solidFill>
                <a:effectLst/>
                <a:uLnTx/>
                <a:uFillTx/>
                <a:latin typeface="+mn-lt"/>
                <a:ea typeface="+mn-ea"/>
                <a:cs typeface="Aharoni" pitchFamily="2" charset="-79"/>
              </a:rPr>
              <a:t>If you cannot shorten the graph title, use this line to enter a longer title.</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200" b="1" i="1" u="none" strike="noStrike" kern="1200" cap="none" spc="0" normalizeH="0" baseline="0" noProof="0" dirty="0" smtClean="0">
                <a:ln>
                  <a:noFill/>
                </a:ln>
                <a:solidFill>
                  <a:schemeClr val="tx2"/>
                </a:solidFill>
                <a:effectLst/>
                <a:uLnTx/>
                <a:uFillTx/>
                <a:latin typeface="+mn-lt"/>
                <a:ea typeface="+mn-ea"/>
                <a:cs typeface="Aharoni" pitchFamily="2" charset="-79"/>
              </a:rPr>
              <a:t>Source: Enter here or put in notes.</a:t>
            </a:r>
          </a:p>
        </p:txBody>
      </p:sp>
      <p:sp>
        <p:nvSpPr>
          <p:cNvPr id="5"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6"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520301"/>
            <a:ext cx="8229600" cy="38684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ie)_use HHTC_PIE templ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smtClean="0"/>
              <a:t>Click to edit Master title style</a:t>
            </a:r>
            <a:endParaRPr lang="en-US" dirty="0"/>
          </a:p>
        </p:txBody>
      </p:sp>
      <p:sp>
        <p:nvSpPr>
          <p:cNvPr id="5" name="Chart Placeholder 4"/>
          <p:cNvSpPr>
            <a:spLocks noGrp="1"/>
          </p:cNvSpPr>
          <p:nvPr>
            <p:ph type="chart" sz="quarter" idx="10"/>
          </p:nvPr>
        </p:nvSpPr>
        <p:spPr>
          <a:xfrm>
            <a:off x="2000250" y="1592716"/>
            <a:ext cx="7143750" cy="4799919"/>
          </a:xfrm>
        </p:spPr>
        <p:txBody>
          <a:bodyPr/>
          <a:lstStyle/>
          <a:p>
            <a:r>
              <a:rPr lang="en-US" smtClean="0"/>
              <a:t>Click icon to add chart</a:t>
            </a:r>
            <a:endParaRPr lang="en-US"/>
          </a:p>
        </p:txBody>
      </p:sp>
      <p:sp>
        <p:nvSpPr>
          <p:cNvPr id="4"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6"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pie) with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smtClean="0"/>
              <a:t>Click to edit Master title style</a:t>
            </a:r>
            <a:endParaRPr lang="en-US" dirty="0"/>
          </a:p>
        </p:txBody>
      </p:sp>
      <p:sp>
        <p:nvSpPr>
          <p:cNvPr id="7" name="Content Placeholder 3"/>
          <p:cNvSpPr>
            <a:spLocks noGrp="1"/>
          </p:cNvSpPr>
          <p:nvPr>
            <p:ph sz="half" idx="10"/>
          </p:nvPr>
        </p:nvSpPr>
        <p:spPr>
          <a:xfrm>
            <a:off x="469557" y="1828884"/>
            <a:ext cx="2755336" cy="31594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9" name="Chart Placeholder 8"/>
          <p:cNvSpPr>
            <a:spLocks noGrp="1"/>
          </p:cNvSpPr>
          <p:nvPr>
            <p:ph type="chart" sz="quarter" idx="11"/>
          </p:nvPr>
        </p:nvSpPr>
        <p:spPr>
          <a:xfrm>
            <a:off x="3251201" y="1643062"/>
            <a:ext cx="5570538" cy="4757737"/>
          </a:xfrm>
        </p:spPr>
        <p:txBody>
          <a:bodyPr/>
          <a:lstStyle/>
          <a:p>
            <a:r>
              <a:rPr lang="en-US" smtClean="0"/>
              <a:t>Click icon to add chart</a:t>
            </a:r>
            <a:endParaRPr lang="en-US"/>
          </a:p>
        </p:txBody>
      </p:sp>
      <p:sp>
        <p:nvSpPr>
          <p:cNvPr id="8" name="Text Placeholder 7"/>
          <p:cNvSpPr>
            <a:spLocks noGrp="1"/>
          </p:cNvSpPr>
          <p:nvPr>
            <p:ph type="body" sz="quarter" idx="12" hasCustomPrompt="1"/>
          </p:nvPr>
        </p:nvSpPr>
        <p:spPr>
          <a:xfrm>
            <a:off x="465138" y="5021263"/>
            <a:ext cx="2776537" cy="293687"/>
          </a:xfrm>
        </p:spPr>
        <p:txBody>
          <a:bodyPr/>
          <a:lstStyle>
            <a:lvl1pPr marL="0" marR="0" indent="0" algn="r" defTabSz="914400" rtl="0" eaLnBrk="1" fontAlgn="auto" latinLnBrk="0" hangingPunct="1">
              <a:lnSpc>
                <a:spcPct val="100000"/>
              </a:lnSpc>
              <a:spcBef>
                <a:spcPct val="0"/>
              </a:spcBef>
              <a:spcAft>
                <a:spcPts val="0"/>
              </a:spcAft>
              <a:buClrTx/>
              <a:buSzTx/>
              <a:buFontTx/>
              <a:buNone/>
              <a:tabLst/>
              <a:defRPr sz="3200"/>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200" b="1" i="1" u="none" strike="noStrike" kern="1200" cap="none" spc="0" normalizeH="0" baseline="0" noProof="0" dirty="0" smtClean="0">
                <a:ln>
                  <a:noFill/>
                </a:ln>
                <a:solidFill>
                  <a:schemeClr val="tx2"/>
                </a:solidFill>
                <a:effectLst/>
                <a:uLnTx/>
                <a:uFillTx/>
                <a:latin typeface="+mn-lt"/>
                <a:ea typeface="+mn-ea"/>
                <a:cs typeface="Aharoni" pitchFamily="2" charset="-79"/>
              </a:rPr>
              <a:t>Source: Enter here or put in notes.</a:t>
            </a:r>
          </a:p>
        </p:txBody>
      </p:sp>
      <p:sp>
        <p:nvSpPr>
          <p:cNvPr id="6"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10"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document or large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smtClean="0"/>
              <a:t>Click to edit Master title style</a:t>
            </a:r>
            <a:endParaRPr lang="en-US" dirty="0"/>
          </a:p>
        </p:txBody>
      </p:sp>
      <p:sp>
        <p:nvSpPr>
          <p:cNvPr id="4"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6" name="Picture Placeholder 5"/>
          <p:cNvSpPr>
            <a:spLocks noGrp="1"/>
          </p:cNvSpPr>
          <p:nvPr>
            <p:ph type="pic" sz="quarter" idx="10"/>
          </p:nvPr>
        </p:nvSpPr>
        <p:spPr>
          <a:xfrm>
            <a:off x="4006850" y="1463675"/>
            <a:ext cx="4713288" cy="4911725"/>
          </a:xfrm>
          <a:effectLst>
            <a:outerShdw blurRad="50800" dist="38100" dir="2700000" algn="tl" rotWithShape="0">
              <a:prstClr val="black">
                <a:alpha val="40000"/>
              </a:prstClr>
            </a:outerShdw>
          </a:effectLst>
        </p:spPr>
        <p:txBody>
          <a:bodyPr/>
          <a:lstStyle/>
          <a:p>
            <a:r>
              <a:rPr lang="en-US" smtClean="0"/>
              <a:t>Click icon to add picture</a:t>
            </a:r>
            <a:endParaRPr lang="en-US"/>
          </a:p>
        </p:txBody>
      </p:sp>
      <p:sp>
        <p:nvSpPr>
          <p:cNvPr id="7"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241423" y="1648959"/>
            <a:ext cx="6914698" cy="3886427"/>
          </a:xfrm>
        </p:spPr>
        <p:txBody>
          <a:bodyPr/>
          <a:lstStyle>
            <a:lvl1pPr marL="0" marR="0" indent="0" algn="r" defTabSz="914400" rtl="0" eaLnBrk="1" fontAlgn="auto" latinLnBrk="0" hangingPunct="1">
              <a:lnSpc>
                <a:spcPct val="100000"/>
              </a:lnSpc>
              <a:spcBef>
                <a:spcPts val="1200"/>
              </a:spcBef>
              <a:spcAft>
                <a:spcPts val="0"/>
              </a:spcAft>
              <a:buClrTx/>
              <a:buSzTx/>
              <a:buFontTx/>
              <a:buNone/>
              <a:tabLst/>
              <a:defRPr sz="2000" baseline="0">
                <a:latin typeface="Segoe Print" pitchFamily="2" charset="0"/>
              </a:defRPr>
            </a:lvl1pPr>
            <a:lvl2pPr>
              <a:defRPr/>
            </a:lvl2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aseline="0" dirty="0" smtClean="0">
                <a:latin typeface="Segoe Print" pitchFamily="2" charset="0"/>
                <a:cs typeface="MV Boli" pitchFamily="2" charset="0"/>
              </a:rPr>
              <a:t>“Enter the text of the quotation here, using color and size to emphasize important words or phrases.”</a:t>
            </a:r>
          </a:p>
          <a:p>
            <a:pPr marL="0" marR="0" indent="0" algn="r" defTabSz="914400" rtl="0" eaLnBrk="1" fontAlgn="auto" latinLnBrk="0" hangingPunct="1">
              <a:lnSpc>
                <a:spcPct val="100000"/>
              </a:lnSpc>
              <a:spcBef>
                <a:spcPts val="1200"/>
              </a:spcBef>
              <a:spcAft>
                <a:spcPts val="0"/>
              </a:spcAft>
              <a:buClrTx/>
              <a:buSzTx/>
              <a:buFontTx/>
              <a:buNone/>
              <a:tabLst/>
              <a:defRPr/>
            </a:pPr>
            <a:r>
              <a:rPr lang="en-US" sz="2400" baseline="0" dirty="0" smtClean="0">
                <a:latin typeface="Segoe Print" pitchFamily="2" charset="0"/>
                <a:cs typeface="MV Boli" pitchFamily="2" charset="0"/>
              </a:rPr>
              <a:t>-Attribution</a:t>
            </a:r>
            <a:endParaRPr lang="en-US" sz="2400" dirty="0" smtClean="0">
              <a:latin typeface="Segoe Print" pitchFamily="2" charset="0"/>
              <a:cs typeface="MV Boli" pitchFamily="2" charset="0"/>
            </a:endParaRPr>
          </a:p>
          <a:p>
            <a:pPr lvl="0"/>
            <a:endParaRPr lang="en-US" dirty="0" smtClean="0"/>
          </a:p>
        </p:txBody>
      </p:sp>
      <p:sp>
        <p:nvSpPr>
          <p:cNvPr id="3"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4"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Background-Template.tif"/>
          <p:cNvPicPr>
            <a:picLocks noChangeAspect="1"/>
          </p:cNvPicPr>
          <p:nvPr userDrawn="1"/>
        </p:nvPicPr>
        <p:blipFill>
          <a:blip r:embed="rId2" cstate="screen"/>
          <a:srcRect/>
          <a:stretch>
            <a:fillRect/>
          </a:stretch>
        </p:blipFill>
        <p:spPr>
          <a:xfrm>
            <a:off x="7045779" y="8164"/>
            <a:ext cx="2090057" cy="2743200"/>
          </a:xfrm>
          <a:prstGeom prst="rect">
            <a:avLst/>
          </a:prstGeom>
        </p:spPr>
      </p:pic>
      <p:sp>
        <p:nvSpPr>
          <p:cNvPr id="3" name="Footer Placeholder 15"/>
          <p:cNvSpPr>
            <a:spLocks noGrp="1"/>
          </p:cNvSpPr>
          <p:nvPr>
            <p:ph type="ftr" sz="quarter" idx="3"/>
          </p:nvPr>
        </p:nvSpPr>
        <p:spPr>
          <a:xfrm>
            <a:off x="274320"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Background-Template.tif"/>
          <p:cNvPicPr>
            <a:picLocks noChangeAspect="1"/>
          </p:cNvPicPr>
          <p:nvPr userDrawn="1"/>
        </p:nvPicPr>
        <p:blipFill>
          <a:blip r:embed="rId2" cstate="screen"/>
          <a:srcRect/>
          <a:stretch>
            <a:fillRect/>
          </a:stretch>
        </p:blipFill>
        <p:spPr>
          <a:xfrm>
            <a:off x="7045779" y="8164"/>
            <a:ext cx="2090057" cy="2743200"/>
          </a:xfrm>
          <a:prstGeom prst="rect">
            <a:avLst/>
          </a:prstGeom>
        </p:spPr>
      </p:pic>
      <p:sp>
        <p:nvSpPr>
          <p:cNvPr id="2" name="Title 1"/>
          <p:cNvSpPr>
            <a:spLocks noGrp="1"/>
          </p:cNvSpPr>
          <p:nvPr>
            <p:ph type="title"/>
          </p:nvPr>
        </p:nvSpPr>
        <p:spPr>
          <a:xfrm>
            <a:off x="673328" y="2551467"/>
            <a:ext cx="8307388" cy="1362075"/>
          </a:xfrm>
        </p:spPr>
        <p:txBody>
          <a:bodyPr anchor="t"/>
          <a:lstStyle>
            <a:lvl1pPr algn="l">
              <a:defRPr sz="4000" b="1" cap="all">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73328" y="1518557"/>
            <a:ext cx="8299223" cy="1032910"/>
          </a:xfrm>
        </p:spPr>
        <p:txBody>
          <a:bodyPr anchor="b"/>
          <a:lstStyle>
            <a:lvl1pPr marL="0" indent="0">
              <a:buNone/>
              <a:defRPr sz="2000" b="1">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_house background(MSclipart)">
    <p:bg>
      <p:bgPr>
        <a:blipFill dpi="0" rotWithShape="1">
          <a:blip r:embed="rId2" cstate="screen">
            <a:alphaModFix amt="11000"/>
            <a:lum/>
          </a:blip>
          <a:srcRect/>
          <a:stretch>
            <a:fillRect l="-10000" t="-28000" r="16000" b="-28000"/>
          </a:stretch>
        </a:blipFill>
        <a:effectLst/>
      </p:bgPr>
    </p:bg>
    <p:spTree>
      <p:nvGrpSpPr>
        <p:cNvPr id="1" name=""/>
        <p:cNvGrpSpPr/>
        <p:nvPr/>
      </p:nvGrpSpPr>
      <p:grpSpPr>
        <a:xfrm>
          <a:off x="0" y="0"/>
          <a:ext cx="0" cy="0"/>
          <a:chOff x="0" y="0"/>
          <a:chExt cx="0" cy="0"/>
        </a:xfrm>
      </p:grpSpPr>
      <p:sp>
        <p:nvSpPr>
          <p:cNvPr id="4" name="Rectangle 3"/>
          <p:cNvSpPr/>
          <p:nvPr userDrawn="1"/>
        </p:nvSpPr>
        <p:spPr>
          <a:xfrm>
            <a:off x="7176407" y="212271"/>
            <a:ext cx="1632857" cy="1232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673328" y="2551467"/>
            <a:ext cx="8307388" cy="1362075"/>
          </a:xfrm>
        </p:spPr>
        <p:txBody>
          <a:bodyPr anchor="t"/>
          <a:lstStyle>
            <a:lvl1pPr algn="l">
              <a:defRPr sz="4000" b="1" cap="all">
                <a:solidFill>
                  <a:schemeClr val="tx2"/>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673328" y="1518557"/>
            <a:ext cx="8299223" cy="1032910"/>
          </a:xfrm>
        </p:spPr>
        <p:txBody>
          <a:bodyPr anchor="b"/>
          <a:lstStyle>
            <a:lvl1pPr marL="0" indent="0">
              <a:buNone/>
              <a:defRPr sz="2000" b="1">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_asthma (MSclipart)">
    <p:bg>
      <p:bgPr>
        <a:blipFill dpi="0" rotWithShape="1">
          <a:blip r:embed="rId2" cstate="screen">
            <a:alphaModFix amt="14000"/>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7079942" cy="1456191"/>
          </a:xfrm>
        </p:spPr>
        <p:txBody>
          <a:bodyPr/>
          <a:lstStyle>
            <a:lvl1pPr>
              <a:lnSpc>
                <a:spcPts val="4400"/>
              </a:lnSpc>
              <a:defRPr b="1">
                <a:solidFill>
                  <a:schemeClr val="tx2"/>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457200" y="1845129"/>
            <a:ext cx="8229600" cy="371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_house (MS Clipart)">
    <p:bg>
      <p:bgPr>
        <a:blipFill dpi="0" rotWithShape="1">
          <a:blip r:embed="rId2" cstate="screen">
            <a:alphaModFix amt="11000"/>
            <a:lum/>
          </a:blip>
          <a:srcRect/>
          <a:stretch>
            <a:fillRect t="-28000" b="-2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7079942" cy="1456191"/>
          </a:xfrm>
        </p:spPr>
        <p:txBody>
          <a:bodyPr/>
          <a:lstStyle>
            <a:lvl1pPr>
              <a:lnSpc>
                <a:spcPts val="4400"/>
              </a:lnSpc>
              <a:defRPr b="1">
                <a:solidFill>
                  <a:schemeClr val="tx2"/>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457200" y="1845129"/>
            <a:ext cx="8229600" cy="371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ation_house (MS Clipart)">
    <p:bg>
      <p:bgPr>
        <a:blipFill dpi="0" rotWithShape="1">
          <a:blip r:embed="rId2" cstate="screen">
            <a:alphaModFix amt="10000"/>
            <a:lum/>
          </a:blip>
          <a:srcRect/>
          <a:stretch>
            <a:fillRect l="-30000" t="-13000" r="30000" b="-28000"/>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276070" y="2150533"/>
            <a:ext cx="5469996" cy="3920067"/>
          </a:xfrm>
        </p:spPr>
        <p:txBody>
          <a:bodyPr/>
          <a:lstStyle>
            <a:lvl1pPr marL="0" marR="0" indent="0" algn="r" defTabSz="914400" rtl="0" eaLnBrk="1" fontAlgn="auto" latinLnBrk="0" hangingPunct="1">
              <a:lnSpc>
                <a:spcPct val="100000"/>
              </a:lnSpc>
              <a:spcBef>
                <a:spcPts val="1200"/>
              </a:spcBef>
              <a:spcAft>
                <a:spcPts val="0"/>
              </a:spcAft>
              <a:buClrTx/>
              <a:buSzTx/>
              <a:buFontTx/>
              <a:buNone/>
              <a:tabLst/>
              <a:defRPr sz="2000"/>
            </a:lvl1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aseline="0" dirty="0" smtClean="0">
                <a:latin typeface="Segoe Print" pitchFamily="2" charset="0"/>
                <a:cs typeface="MV Boli" pitchFamily="2" charset="0"/>
              </a:rPr>
              <a:t>“The </a:t>
            </a:r>
            <a:r>
              <a:rPr lang="en-US" sz="4400" b="1" baseline="0" dirty="0" smtClean="0">
                <a:solidFill>
                  <a:schemeClr val="accent1">
                    <a:lumMod val="75000"/>
                  </a:schemeClr>
                </a:solidFill>
                <a:latin typeface="Segoe Print" pitchFamily="2" charset="0"/>
                <a:cs typeface="MV Boli" pitchFamily="2" charset="0"/>
              </a:rPr>
              <a:t>connection between health and dwelling </a:t>
            </a:r>
            <a:r>
              <a:rPr lang="en-US" sz="3600" baseline="0" dirty="0" smtClean="0">
                <a:latin typeface="Segoe Print" pitchFamily="2" charset="0"/>
                <a:cs typeface="MV Boli" pitchFamily="2" charset="0"/>
              </a:rPr>
              <a:t>is one of the most important that exists.”</a:t>
            </a:r>
          </a:p>
          <a:p>
            <a:pPr marL="0" marR="0" indent="0" algn="r" defTabSz="914400" rtl="0" eaLnBrk="1" fontAlgn="auto" latinLnBrk="0" hangingPunct="1">
              <a:lnSpc>
                <a:spcPct val="100000"/>
              </a:lnSpc>
              <a:spcBef>
                <a:spcPts val="1200"/>
              </a:spcBef>
              <a:spcAft>
                <a:spcPts val="0"/>
              </a:spcAft>
              <a:buClrTx/>
              <a:buSzTx/>
              <a:buFontTx/>
              <a:buNone/>
              <a:tabLst/>
              <a:defRPr/>
            </a:pPr>
            <a:r>
              <a:rPr lang="en-US" sz="2400" baseline="0" dirty="0" smtClean="0">
                <a:latin typeface="Segoe Print" pitchFamily="2" charset="0"/>
                <a:cs typeface="MV Boli" pitchFamily="2" charset="0"/>
              </a:rPr>
              <a:t>-Florence Nightingale</a:t>
            </a:r>
            <a:endParaRPr lang="en-US" sz="2400" dirty="0">
              <a:latin typeface="Segoe Print" pitchFamily="2" charset="0"/>
              <a:cs typeface="MV Boli" pitchFamily="2" charset="0"/>
            </a:endParaRPr>
          </a:p>
        </p:txBody>
      </p:sp>
      <p:sp>
        <p:nvSpPr>
          <p:cNvPr id="3"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centere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126670" y="1520301"/>
            <a:ext cx="7560129" cy="3868445"/>
          </a:xfrm>
        </p:spPr>
        <p:txBody>
          <a:bodyPr anchor="ctr"/>
          <a:lstStyle>
            <a:lvl1pPr>
              <a:defRPr baseline="0"/>
            </a:lvl1pPr>
            <a:lvl2pPr>
              <a:defRPr baseline="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_hammer (MS Clipart)">
    <p:bg>
      <p:bgPr>
        <a:blipFill dpi="0" rotWithShape="1">
          <a:blip r:embed="rId2" cstate="screen">
            <a:alphaModFix amt="10000"/>
            <a:lum/>
          </a:blip>
          <a:srcRect/>
          <a:stretch>
            <a:fillRect l="7000" t="-9000" r="-7000" b="-4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7079942" cy="1456191"/>
          </a:xfrm>
        </p:spPr>
        <p:txBody>
          <a:bodyPr/>
          <a:lstStyle>
            <a:lvl1pPr>
              <a:lnSpc>
                <a:spcPts val="4400"/>
              </a:lnSpc>
              <a:defRPr b="1">
                <a:solidFill>
                  <a:schemeClr val="tx2"/>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457200" y="1845129"/>
            <a:ext cx="8229600" cy="371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_cigarettes (PHIL)">
    <p:bg>
      <p:bgPr>
        <a:blipFill dpi="0" rotWithShape="1">
          <a:blip r:embed="rId2" cstate="print">
            <a:alphaModFix amt="15000"/>
            <a:lum/>
          </a:blip>
          <a:srcRect/>
          <a:stretch>
            <a:fillRect r="-28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7079942" cy="1456191"/>
          </a:xfrm>
          <a:solidFill>
            <a:srgbClr val="D9D9D9">
              <a:alpha val="25000"/>
            </a:srgbClr>
          </a:solidFill>
        </p:spPr>
        <p:txBody>
          <a:bodyPr/>
          <a:lstStyle>
            <a:lvl1pPr>
              <a:lnSpc>
                <a:spcPts val="4400"/>
              </a:lnSpc>
              <a:defRPr b="1">
                <a:solidFill>
                  <a:schemeClr val="tx2"/>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457200" y="1845129"/>
            <a:ext cx="6164036" cy="3714750"/>
          </a:xfrm>
          <a:solidFill>
            <a:srgbClr val="D9D9D9">
              <a:alpha val="25000"/>
            </a:srgb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_happy school-age child (MS Clipart)">
    <p:bg>
      <p:bgPr>
        <a:blipFill dpi="0" rotWithShape="1">
          <a:blip r:embed="rId2" cstate="screen">
            <a:alphaModFix amt="40000"/>
            <a:lum/>
          </a:blip>
          <a:srcRect/>
          <a:stretch>
            <a:fillRect t="-5000" r="-22000" b="-1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7079942" cy="1456191"/>
          </a:xfrm>
        </p:spPr>
        <p:txBody>
          <a:bodyPr/>
          <a:lstStyle>
            <a:lvl1pPr>
              <a:lnSpc>
                <a:spcPts val="4400"/>
              </a:lnSpc>
              <a:defRPr b="1">
                <a:solidFill>
                  <a:schemeClr val="tx2"/>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457200" y="1845129"/>
            <a:ext cx="8229600" cy="371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Title and Content_partnership (MS Clipart)">
    <p:bg>
      <p:bgPr>
        <a:blipFill dpi="0" rotWithShape="1">
          <a:blip r:embed="rId2" cstate="print">
            <a:alphaModFix amt="25000"/>
            <a:lum/>
          </a:blip>
          <a:srcRect/>
          <a:stretch>
            <a:fillRect r="-29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7079942" cy="1456191"/>
          </a:xfrm>
        </p:spPr>
        <p:txBody>
          <a:bodyPr/>
          <a:lstStyle>
            <a:lvl1pPr>
              <a:lnSpc>
                <a:spcPts val="4400"/>
              </a:lnSpc>
              <a:defRPr b="1">
                <a:solidFill>
                  <a:schemeClr val="tx2"/>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457200" y="1845129"/>
            <a:ext cx="8229600" cy="371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_maze (of regulations?) (MS Clipart)">
    <p:bg>
      <p:bgPr>
        <a:blipFill dpi="0" rotWithShape="1">
          <a:blip r:embed="rId2" cstate="screen">
            <a:alphaModFix amt="11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7079942" cy="1456191"/>
          </a:xfrm>
          <a:solidFill>
            <a:schemeClr val="bg1">
              <a:lumMod val="95000"/>
              <a:alpha val="49000"/>
            </a:schemeClr>
          </a:solidFill>
        </p:spPr>
        <p:txBody>
          <a:bodyPr/>
          <a:lstStyle>
            <a:lvl1pPr>
              <a:lnSpc>
                <a:spcPts val="4400"/>
              </a:lnSpc>
              <a:defRPr b="1">
                <a:solidFill>
                  <a:schemeClr val="tx2"/>
                </a:solidFill>
              </a:defRPr>
            </a:lvl1pPr>
          </a:lstStyle>
          <a:p>
            <a:r>
              <a:rPr lang="en-US" dirty="0" smtClean="0"/>
              <a:t>Click to edit master</a:t>
            </a:r>
            <a:br>
              <a:rPr lang="en-US" dirty="0" smtClean="0"/>
            </a:br>
            <a:r>
              <a:rPr lang="en-US" dirty="0" smtClean="0"/>
              <a:t>title style for multiple lines</a:t>
            </a:r>
            <a:endParaRPr lang="en-US" dirty="0"/>
          </a:p>
        </p:txBody>
      </p:sp>
      <p:sp>
        <p:nvSpPr>
          <p:cNvPr id="4" name="Content Placeholder 5"/>
          <p:cNvSpPr>
            <a:spLocks noGrp="1"/>
          </p:cNvSpPr>
          <p:nvPr>
            <p:ph sz="quarter" idx="4"/>
          </p:nvPr>
        </p:nvSpPr>
        <p:spPr>
          <a:xfrm>
            <a:off x="456747" y="1962604"/>
            <a:ext cx="8360682" cy="3401332"/>
          </a:xfrm>
          <a:solidFill>
            <a:schemeClr val="tx2">
              <a:alpha val="70000"/>
            </a:schemeClr>
          </a:solidFill>
        </p:spPr>
        <p:txBody>
          <a:bodyPr/>
          <a:lstStyle>
            <a:lvl1pPr>
              <a:buSzPct val="95000"/>
              <a:buFont typeface="Calibri" pitchFamily="34" charset="0"/>
              <a:buChar char="▪"/>
              <a:defRPr sz="3200">
                <a:solidFill>
                  <a:schemeClr val="bg1"/>
                </a:solidFill>
              </a:defRPr>
            </a:lvl1pPr>
            <a:lvl2pPr>
              <a:buFont typeface="Courier New" pitchFamily="49" charset="0"/>
              <a:buChar char="o"/>
              <a:defRPr sz="2800">
                <a:solidFill>
                  <a:schemeClr val="bg1"/>
                </a:solidFill>
              </a:defRPr>
            </a:lvl2pPr>
            <a:lvl3pPr>
              <a:buFont typeface="Courier New" pitchFamily="49" charset="0"/>
              <a:buChar char="o"/>
              <a:defRPr sz="1800">
                <a:solidFill>
                  <a:schemeClr val="bg1"/>
                </a:solidFill>
              </a:defRPr>
            </a:lvl3pPr>
            <a:lvl4pPr>
              <a:buFont typeface="Courier New" pitchFamily="49" charset="0"/>
              <a:buChar char="o"/>
              <a:defRPr sz="1600">
                <a:solidFill>
                  <a:schemeClr val="bg1"/>
                </a:solidFill>
              </a:defRPr>
            </a:lvl4pPr>
            <a:lvl5pPr>
              <a:buFont typeface="Courier New" pitchFamily="49" charset="0"/>
              <a:buChar char="o"/>
              <a:defRPr sz="1600">
                <a:solidFill>
                  <a:schemeClr val="bg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5"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6" name="Slide Number Placeholder 7"/>
          <p:cNvSpPr>
            <a:spLocks noGrp="1"/>
          </p:cNvSpPr>
          <p:nvPr>
            <p:ph type="sldNum" sz="quarter" idx="10"/>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_neighborhood (MSclipart)">
    <p:bg>
      <p:bgPr>
        <a:blipFill dpi="0" rotWithShape="1">
          <a:blip r:embed="rId2" cstate="screen">
            <a:alphaModFix amt="13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7079942" cy="1456191"/>
          </a:xfrm>
        </p:spPr>
        <p:txBody>
          <a:bodyPr/>
          <a:lstStyle>
            <a:lvl1pPr>
              <a:lnSpc>
                <a:spcPts val="4400"/>
              </a:lnSpc>
              <a:defRPr b="1">
                <a:solidFill>
                  <a:schemeClr val="tx2"/>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457200" y="1845129"/>
            <a:ext cx="8229600" cy="371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0_Title and Content_finish line(MSclipart)">
    <p:bg>
      <p:bgPr>
        <a:blipFill dpi="0" rotWithShape="1">
          <a:blip r:embed="rId2" cstate="screen">
            <a:alphaModFix amt="51000"/>
            <a:lum/>
          </a:blip>
          <a:srcRect/>
          <a:stretch>
            <a:fillRect l="50000" t="5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7079942" cy="1456191"/>
          </a:xfrm>
        </p:spPr>
        <p:txBody>
          <a:bodyPr/>
          <a:lstStyle>
            <a:lvl1pPr>
              <a:lnSpc>
                <a:spcPts val="4400"/>
              </a:lnSpc>
              <a:defRPr b="1">
                <a:solidFill>
                  <a:schemeClr val="tx2"/>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457200" y="1845129"/>
            <a:ext cx="8229600" cy="371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6858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1066800" y="1752600"/>
            <a:ext cx="3810000" cy="4191000"/>
          </a:xfrm>
        </p:spPr>
        <p:txBody>
          <a:bodyPr/>
          <a:lstStyle/>
          <a:p>
            <a:pPr lvl="0"/>
            <a:endParaRPr lang="en-US" noProof="0" smtClean="0"/>
          </a:p>
        </p:txBody>
      </p:sp>
      <p:sp>
        <p:nvSpPr>
          <p:cNvPr id="4" name="Text Placeholder 3"/>
          <p:cNvSpPr>
            <a:spLocks noGrp="1"/>
          </p:cNvSpPr>
          <p:nvPr>
            <p:ph type="body" sz="half" idx="2"/>
          </p:nvPr>
        </p:nvSpPr>
        <p:spPr>
          <a:xfrm>
            <a:off x="5029200" y="17526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defRPr/>
            </a:lvl1pPr>
          </a:lstStyle>
          <a:p>
            <a:pPr>
              <a:defRPr/>
            </a:pPr>
            <a:fld id="{E990675A-CF27-4160-B202-FDE8B3D37FFE}" type="slidenum">
              <a:rPr lang="en-US"/>
              <a:pPr>
                <a:defRPr/>
              </a:pPr>
              <a:t>‹#›</a:t>
            </a:fld>
            <a:endParaRPr lang="en-US"/>
          </a:p>
        </p:txBody>
      </p:sp>
    </p:spTree>
  </p:cSld>
  <p:clrMapOvr>
    <a:masterClrMapping/>
  </p:clrMapOvr>
  <p:transition>
    <p:wipe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685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7526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29200" y="17526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29200" y="39243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477000"/>
            <a:ext cx="2209800" cy="304800"/>
          </a:xfrm>
        </p:spPr>
        <p:txBody>
          <a:bodyPr/>
          <a:lstStyle>
            <a:lvl1pPr>
              <a:defRPr/>
            </a:lvl1pPr>
          </a:lstStyle>
          <a:p>
            <a:fld id="{8F6CBF12-BF04-4B43-9833-2FBA05A80FFF}" type="slidenum">
              <a:rPr lang="en-US"/>
              <a:pPr/>
              <a:t>‹#›</a:t>
            </a:fld>
            <a:endParaRPr lang="en-US"/>
          </a:p>
        </p:txBody>
      </p:sp>
    </p:spTree>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center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smtClean="0"/>
              <a:t>Click to edit Master title style</a:t>
            </a:r>
            <a:endParaRPr lang="en-US" dirty="0"/>
          </a:p>
        </p:txBody>
      </p:sp>
      <p:sp>
        <p:nvSpPr>
          <p:cNvPr id="5" name="Text Placeholder 4"/>
          <p:cNvSpPr>
            <a:spLocks noGrp="1"/>
          </p:cNvSpPr>
          <p:nvPr>
            <p:ph type="body" sz="quarter" idx="10" hasCustomPrompt="1"/>
          </p:nvPr>
        </p:nvSpPr>
        <p:spPr>
          <a:xfrm>
            <a:off x="1330325" y="1657350"/>
            <a:ext cx="6613525" cy="3829050"/>
          </a:xfrm>
        </p:spPr>
        <p:txBody>
          <a:bodyPr anchor="ctr" anchorCtr="0"/>
          <a:lstStyle>
            <a:lvl1pPr algn="ctr">
              <a:buNone/>
              <a:defRPr baseline="0"/>
            </a:lvl1pPr>
          </a:lstStyle>
          <a:p>
            <a:pPr lvl="0"/>
            <a:r>
              <a:rPr lang="en-US" dirty="0" smtClean="0"/>
              <a:t>Click to edit Master text styles.  Use color and size to emphasize important words or phrases in the text.</a:t>
            </a:r>
          </a:p>
        </p:txBody>
      </p:sp>
      <p:sp>
        <p:nvSpPr>
          <p:cNvPr id="4"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6"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two lines in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7079942" cy="1456191"/>
          </a:xfrm>
        </p:spPr>
        <p:txBody>
          <a:bodyPr/>
          <a:lstStyle>
            <a:lvl1pPr>
              <a:lnSpc>
                <a:spcPts val="4400"/>
              </a:lnSpc>
              <a:defRPr b="1">
                <a:solidFill>
                  <a:schemeClr val="tx2"/>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457200" y="1845129"/>
            <a:ext cx="8229600" cy="3714750"/>
          </a:xfrm>
        </p:spPr>
        <p:txBody>
          <a:bodyPr/>
          <a:lstStyle>
            <a:lvl1pPr>
              <a:buSzPct val="70000"/>
              <a:buFontTx/>
              <a:buBlip>
                <a:blip r:embed="rId2"/>
              </a:buBlip>
              <a:defRPr/>
            </a:lvl1pPr>
            <a:lvl2pPr>
              <a:buFontTx/>
              <a:buBlip>
                <a:blip r:embed="rId3"/>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two lines in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7079942" cy="803049"/>
          </a:xfrm>
        </p:spPr>
        <p:txBody>
          <a:bodyPr/>
          <a:lstStyle>
            <a:lvl1pPr>
              <a:lnSpc>
                <a:spcPts val="4400"/>
              </a:lnSpc>
              <a:defRPr b="1" baseline="0">
                <a:solidFill>
                  <a:schemeClr val="tx2"/>
                </a:solidFill>
              </a:defRPr>
            </a:lvl1pPr>
          </a:lstStyle>
          <a:p>
            <a:r>
              <a:rPr lang="en-US" dirty="0" smtClean="0"/>
              <a:t>Click to edit master style</a:t>
            </a:r>
            <a:endParaRPr lang="en-US" dirty="0"/>
          </a:p>
        </p:txBody>
      </p:sp>
      <p:sp>
        <p:nvSpPr>
          <p:cNvPr id="3" name="Content Placeholder 2"/>
          <p:cNvSpPr>
            <a:spLocks noGrp="1"/>
          </p:cNvSpPr>
          <p:nvPr>
            <p:ph idx="1"/>
          </p:nvPr>
        </p:nvSpPr>
        <p:spPr>
          <a:xfrm>
            <a:off x="457200" y="1845129"/>
            <a:ext cx="8229600" cy="3714750"/>
          </a:xfrm>
        </p:spPr>
        <p:txBody>
          <a:bodyPr/>
          <a:lstStyle>
            <a:lvl1pPr>
              <a:buSzPct val="70000"/>
              <a:buFontTx/>
              <a:buBlip>
                <a:blip r:embed="rId2"/>
              </a:buBlip>
              <a:defRPr/>
            </a:lvl1pPr>
            <a:lvl2pPr>
              <a:buFontTx/>
              <a:buBlip>
                <a:blip r:embed="rId3"/>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0" hasCustomPrompt="1"/>
          </p:nvPr>
        </p:nvSpPr>
        <p:spPr>
          <a:xfrm>
            <a:off x="456974" y="980168"/>
            <a:ext cx="7102475" cy="735013"/>
          </a:xfrm>
        </p:spPr>
        <p:txBody>
          <a:bodyPr>
            <a:normAutofit/>
          </a:bodyPr>
          <a:lstStyle>
            <a:lvl1pPr>
              <a:buNone/>
              <a:defRPr sz="2600" baseline="0">
                <a:solidFill>
                  <a:schemeClr val="accent1"/>
                </a:solidFill>
                <a:latin typeface="Adobe Fan Heiti Std B" pitchFamily="34" charset="-128"/>
                <a:ea typeface="Adobe Fan Heiti Std B" pitchFamily="34" charset="-128"/>
              </a:defRPr>
            </a:lvl1pPr>
          </a:lstStyle>
          <a:p>
            <a:pPr lvl="0"/>
            <a:r>
              <a:rPr lang="en-US" dirty="0" smtClean="0"/>
              <a:t>With second line as a longer subtitle</a:t>
            </a:r>
            <a:endParaRPr lang="en-US" dirty="0"/>
          </a:p>
        </p:txBody>
      </p:sp>
      <p:sp>
        <p:nvSpPr>
          <p:cNvPr id="6"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7"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Bold headings, centered (use XXXXX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smtClean="0"/>
              <a:t>Click to edit Master title style</a:t>
            </a:r>
            <a:endParaRPr lang="en-US" dirty="0"/>
          </a:p>
        </p:txBody>
      </p:sp>
      <p:sp>
        <p:nvSpPr>
          <p:cNvPr id="7" name="SmartArt Placeholder 6"/>
          <p:cNvSpPr>
            <a:spLocks noGrp="1"/>
          </p:cNvSpPr>
          <p:nvPr>
            <p:ph type="dgm" sz="quarter" idx="10"/>
          </p:nvPr>
        </p:nvSpPr>
        <p:spPr>
          <a:xfrm>
            <a:off x="1184275" y="1608817"/>
            <a:ext cx="6702425" cy="3861254"/>
          </a:xfrm>
          <a:solidFill>
            <a:schemeClr val="bg1"/>
          </a:solidFill>
        </p:spPr>
        <p:txBody>
          <a:bodyPr/>
          <a:lstStyle/>
          <a:p>
            <a:r>
              <a:rPr lang="en-US" smtClean="0"/>
              <a:t>Click icon to add SmartArt graphic</a:t>
            </a:r>
            <a:endParaRPr lang="en-US" dirty="0"/>
          </a:p>
        </p:txBody>
      </p:sp>
      <p:sp>
        <p:nvSpPr>
          <p:cNvPr id="4"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two lines in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7079942" cy="803049"/>
          </a:xfrm>
        </p:spPr>
        <p:txBody>
          <a:bodyPr/>
          <a:lstStyle>
            <a:lvl1pPr>
              <a:lnSpc>
                <a:spcPts val="4400"/>
              </a:lnSpc>
              <a:defRPr b="1" baseline="0">
                <a:solidFill>
                  <a:schemeClr val="tx2"/>
                </a:solidFill>
              </a:defRPr>
            </a:lvl1pPr>
          </a:lstStyle>
          <a:p>
            <a:r>
              <a:rPr lang="en-US" dirty="0" smtClean="0"/>
              <a:t>Click to edit master style</a:t>
            </a:r>
            <a:endParaRPr lang="en-US" dirty="0"/>
          </a:p>
        </p:txBody>
      </p:sp>
      <p:sp>
        <p:nvSpPr>
          <p:cNvPr id="5" name="Text Placeholder 4"/>
          <p:cNvSpPr>
            <a:spLocks noGrp="1"/>
          </p:cNvSpPr>
          <p:nvPr>
            <p:ph type="body" sz="quarter" idx="10" hasCustomPrompt="1"/>
          </p:nvPr>
        </p:nvSpPr>
        <p:spPr>
          <a:xfrm>
            <a:off x="456974" y="980168"/>
            <a:ext cx="7102475" cy="735013"/>
          </a:xfrm>
        </p:spPr>
        <p:txBody>
          <a:bodyPr>
            <a:normAutofit/>
          </a:bodyPr>
          <a:lstStyle>
            <a:lvl1pPr>
              <a:buNone/>
              <a:defRPr sz="2600" baseline="0">
                <a:solidFill>
                  <a:schemeClr val="accent1"/>
                </a:solidFill>
                <a:latin typeface="Adobe Fan Heiti Std B" pitchFamily="34" charset="-128"/>
                <a:ea typeface="Adobe Fan Heiti Std B" pitchFamily="34" charset="-128"/>
              </a:defRPr>
            </a:lvl1pPr>
          </a:lstStyle>
          <a:p>
            <a:pPr lvl="0"/>
            <a:r>
              <a:rPr lang="en-US" dirty="0" smtClean="0"/>
              <a:t>With second line as a longer subtitle</a:t>
            </a:r>
            <a:endParaRPr lang="en-US" dirty="0"/>
          </a:p>
        </p:txBody>
      </p:sp>
      <p:sp>
        <p:nvSpPr>
          <p:cNvPr id="6" name="SmartArt Placeholder 6"/>
          <p:cNvSpPr>
            <a:spLocks noGrp="1"/>
          </p:cNvSpPr>
          <p:nvPr>
            <p:ph type="dgm" sz="quarter" idx="11"/>
          </p:nvPr>
        </p:nvSpPr>
        <p:spPr>
          <a:xfrm>
            <a:off x="1184275" y="1608817"/>
            <a:ext cx="6702425" cy="3861254"/>
          </a:xfrm>
          <a:solidFill>
            <a:schemeClr val="bg1"/>
          </a:solidFill>
        </p:spPr>
        <p:txBody>
          <a:bodyPr/>
          <a:lstStyle/>
          <a:p>
            <a:r>
              <a:rPr lang="en-US" smtClean="0"/>
              <a:t>Click icon to add SmartArt graphic</a:t>
            </a:r>
            <a:endParaRPr lang="en-US" dirty="0"/>
          </a:p>
        </p:txBody>
      </p:sp>
      <p:sp>
        <p:nvSpPr>
          <p:cNvPr id="7"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8"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lumn layout (without column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1392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1"/>
            <a:ext cx="4038600" cy="41556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sp>
        <p:nvSpPr>
          <p:cNvPr id="6"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3.gi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tiff"/><Relationship Id="rId45" Type="http://schemas.openxmlformats.org/officeDocument/2006/relationships/image" Target="../media/image6.gi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5.g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4.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0" cstate="screen">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079942"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1229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5"/>
          <p:cNvSpPr txBox="1">
            <a:spLocks/>
          </p:cNvSpPr>
          <p:nvPr/>
        </p:nvSpPr>
        <p:spPr>
          <a:xfrm>
            <a:off x="8575828" y="6494349"/>
            <a:ext cx="457213"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8865AF55-FC08-4CB6-A027-98CBDF10C064}" type="slidenum">
              <a:rPr kumimoji="0" lang="en-US" sz="1400" b="1" i="0" u="none" strike="noStrike" kern="1200" cap="none" spc="0" normalizeH="0" baseline="0" noProof="0" smtClean="0">
                <a:ln>
                  <a:noFill/>
                </a:ln>
                <a:solidFill>
                  <a:schemeClr val="accent5">
                    <a:lumMod val="20000"/>
                    <a:lumOff val="8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smtClean="0">
              <a:ln>
                <a:noFill/>
              </a:ln>
              <a:solidFill>
                <a:schemeClr val="accent5">
                  <a:lumMod val="20000"/>
                  <a:lumOff val="80000"/>
                </a:schemeClr>
              </a:solidFill>
              <a:effectLst/>
              <a:uLnTx/>
              <a:uFillTx/>
              <a:latin typeface="+mn-lt"/>
              <a:ea typeface="+mn-ea"/>
              <a:cs typeface="+mn-cs"/>
            </a:endParaRPr>
          </a:p>
        </p:txBody>
      </p:sp>
      <p:sp>
        <p:nvSpPr>
          <p:cNvPr id="12" name="Freeform 11"/>
          <p:cNvSpPr/>
          <p:nvPr/>
        </p:nvSpPr>
        <p:spPr>
          <a:xfrm>
            <a:off x="0" y="5796793"/>
            <a:ext cx="9177557" cy="1252756"/>
          </a:xfrm>
          <a:custGeom>
            <a:avLst/>
            <a:gdLst>
              <a:gd name="connsiteX0" fmla="*/ 0 w 9177557"/>
              <a:gd name="connsiteY0" fmla="*/ 0 h 1370203"/>
              <a:gd name="connsiteX1" fmla="*/ 9177557 w 9177557"/>
              <a:gd name="connsiteY1" fmla="*/ 0 h 1370203"/>
              <a:gd name="connsiteX2" fmla="*/ 9177557 w 9177557"/>
              <a:gd name="connsiteY2" fmla="*/ 1370203 h 1370203"/>
              <a:gd name="connsiteX3" fmla="*/ 0 w 9177557"/>
              <a:gd name="connsiteY3" fmla="*/ 1370203 h 1370203"/>
              <a:gd name="connsiteX4" fmla="*/ 0 w 9177557"/>
              <a:gd name="connsiteY4" fmla="*/ 0 h 1370203"/>
              <a:gd name="connsiteX0" fmla="*/ 0 w 9177557"/>
              <a:gd name="connsiteY0" fmla="*/ 0 h 1370203"/>
              <a:gd name="connsiteX1" fmla="*/ 9144000 w 9177557"/>
              <a:gd name="connsiteY1" fmla="*/ 788565 h 1370203"/>
              <a:gd name="connsiteX2" fmla="*/ 9177557 w 9177557"/>
              <a:gd name="connsiteY2" fmla="*/ 1370203 h 1370203"/>
              <a:gd name="connsiteX3" fmla="*/ 0 w 9177557"/>
              <a:gd name="connsiteY3" fmla="*/ 1370203 h 1370203"/>
              <a:gd name="connsiteX4" fmla="*/ 0 w 9177557"/>
              <a:gd name="connsiteY4" fmla="*/ 0 h 1370203"/>
              <a:gd name="connsiteX0" fmla="*/ 0 w 9177557"/>
              <a:gd name="connsiteY0" fmla="*/ 0 h 1370203"/>
              <a:gd name="connsiteX1" fmla="*/ 9144000 w 9177557"/>
              <a:gd name="connsiteY1" fmla="*/ 788565 h 1370203"/>
              <a:gd name="connsiteX2" fmla="*/ 9177557 w 9177557"/>
              <a:gd name="connsiteY2" fmla="*/ 1370203 h 1370203"/>
              <a:gd name="connsiteX3" fmla="*/ 0 w 9177557"/>
              <a:gd name="connsiteY3" fmla="*/ 1370203 h 1370203"/>
              <a:gd name="connsiteX4" fmla="*/ 0 w 9177557"/>
              <a:gd name="connsiteY4" fmla="*/ 0 h 1370203"/>
              <a:gd name="connsiteX0" fmla="*/ 0 w 9177557"/>
              <a:gd name="connsiteY0" fmla="*/ 0 h 1370203"/>
              <a:gd name="connsiteX1" fmla="*/ 9144000 w 9177557"/>
              <a:gd name="connsiteY1" fmla="*/ 788565 h 1370203"/>
              <a:gd name="connsiteX2" fmla="*/ 9177557 w 9177557"/>
              <a:gd name="connsiteY2" fmla="*/ 1370203 h 1370203"/>
              <a:gd name="connsiteX3" fmla="*/ 0 w 9177557"/>
              <a:gd name="connsiteY3" fmla="*/ 1370203 h 1370203"/>
              <a:gd name="connsiteX4" fmla="*/ 0 w 9177557"/>
              <a:gd name="connsiteY4" fmla="*/ 0 h 1370203"/>
              <a:gd name="connsiteX0" fmla="*/ 0 w 9177557"/>
              <a:gd name="connsiteY0" fmla="*/ 0 h 1370203"/>
              <a:gd name="connsiteX1" fmla="*/ 9144000 w 9177557"/>
              <a:gd name="connsiteY1" fmla="*/ 788565 h 1370203"/>
              <a:gd name="connsiteX2" fmla="*/ 9177557 w 9177557"/>
              <a:gd name="connsiteY2" fmla="*/ 1370203 h 1370203"/>
              <a:gd name="connsiteX3" fmla="*/ 0 w 9177557"/>
              <a:gd name="connsiteY3" fmla="*/ 1370203 h 1370203"/>
              <a:gd name="connsiteX4" fmla="*/ 0 w 9177557"/>
              <a:gd name="connsiteY4" fmla="*/ 0 h 1370203"/>
              <a:gd name="connsiteX0" fmla="*/ 0 w 9177557"/>
              <a:gd name="connsiteY0" fmla="*/ 0 h 1419138"/>
              <a:gd name="connsiteX1" fmla="*/ 9144000 w 9177557"/>
              <a:gd name="connsiteY1" fmla="*/ 788565 h 1419138"/>
              <a:gd name="connsiteX2" fmla="*/ 9177557 w 9177557"/>
              <a:gd name="connsiteY2" fmla="*/ 1370203 h 1419138"/>
              <a:gd name="connsiteX3" fmla="*/ 0 w 9177557"/>
              <a:gd name="connsiteY3" fmla="*/ 1370203 h 1419138"/>
              <a:gd name="connsiteX4" fmla="*/ 0 w 9177557"/>
              <a:gd name="connsiteY4" fmla="*/ 0 h 1419138"/>
              <a:gd name="connsiteX0" fmla="*/ 0 w 9177557"/>
              <a:gd name="connsiteY0" fmla="*/ 0 h 1419138"/>
              <a:gd name="connsiteX1" fmla="*/ 9144000 w 9177557"/>
              <a:gd name="connsiteY1" fmla="*/ 788565 h 1419138"/>
              <a:gd name="connsiteX2" fmla="*/ 9177557 w 9177557"/>
              <a:gd name="connsiteY2" fmla="*/ 1370203 h 1419138"/>
              <a:gd name="connsiteX3" fmla="*/ 0 w 9177557"/>
              <a:gd name="connsiteY3" fmla="*/ 1370203 h 1419138"/>
              <a:gd name="connsiteX4" fmla="*/ 0 w 9177557"/>
              <a:gd name="connsiteY4" fmla="*/ 0 h 1419138"/>
              <a:gd name="connsiteX0" fmla="*/ 0 w 9177557"/>
              <a:gd name="connsiteY0" fmla="*/ 0 h 1510450"/>
              <a:gd name="connsiteX1" fmla="*/ 9144000 w 9177557"/>
              <a:gd name="connsiteY1" fmla="*/ 879877 h 1510450"/>
              <a:gd name="connsiteX2" fmla="*/ 9177557 w 9177557"/>
              <a:gd name="connsiteY2" fmla="*/ 1461515 h 1510450"/>
              <a:gd name="connsiteX3" fmla="*/ 0 w 9177557"/>
              <a:gd name="connsiteY3" fmla="*/ 1461515 h 1510450"/>
              <a:gd name="connsiteX4" fmla="*/ 0 w 9177557"/>
              <a:gd name="connsiteY4" fmla="*/ 0 h 1510450"/>
              <a:gd name="connsiteX0" fmla="*/ 0 w 9177557"/>
              <a:gd name="connsiteY0" fmla="*/ 0 h 1510450"/>
              <a:gd name="connsiteX1" fmla="*/ 9144000 w 9177557"/>
              <a:gd name="connsiteY1" fmla="*/ 879877 h 1510450"/>
              <a:gd name="connsiteX2" fmla="*/ 9177557 w 9177557"/>
              <a:gd name="connsiteY2" fmla="*/ 1461515 h 1510450"/>
              <a:gd name="connsiteX3" fmla="*/ 0 w 9177557"/>
              <a:gd name="connsiteY3" fmla="*/ 1461515 h 1510450"/>
              <a:gd name="connsiteX4" fmla="*/ 0 w 9177557"/>
              <a:gd name="connsiteY4" fmla="*/ 0 h 1510450"/>
              <a:gd name="connsiteX0" fmla="*/ 0 w 9177557"/>
              <a:gd name="connsiteY0" fmla="*/ 0 h 1461515"/>
              <a:gd name="connsiteX1" fmla="*/ 9144000 w 9177557"/>
              <a:gd name="connsiteY1" fmla="*/ 754324 h 1461515"/>
              <a:gd name="connsiteX2" fmla="*/ 9177557 w 9177557"/>
              <a:gd name="connsiteY2" fmla="*/ 1461515 h 1461515"/>
              <a:gd name="connsiteX3" fmla="*/ 0 w 9177557"/>
              <a:gd name="connsiteY3" fmla="*/ 1461515 h 1461515"/>
              <a:gd name="connsiteX4" fmla="*/ 0 w 9177557"/>
              <a:gd name="connsiteY4" fmla="*/ 0 h 1461515"/>
              <a:gd name="connsiteX0" fmla="*/ 0 w 9177557"/>
              <a:gd name="connsiteY0" fmla="*/ 0 h 1461515"/>
              <a:gd name="connsiteX1" fmla="*/ 9144000 w 9177557"/>
              <a:gd name="connsiteY1" fmla="*/ 754324 h 1461515"/>
              <a:gd name="connsiteX2" fmla="*/ 9177557 w 9177557"/>
              <a:gd name="connsiteY2" fmla="*/ 1461515 h 1461515"/>
              <a:gd name="connsiteX3" fmla="*/ 0 w 9177557"/>
              <a:gd name="connsiteY3" fmla="*/ 1461515 h 1461515"/>
              <a:gd name="connsiteX4" fmla="*/ 0 w 9177557"/>
              <a:gd name="connsiteY4" fmla="*/ 0 h 1461515"/>
              <a:gd name="connsiteX0" fmla="*/ 0 w 9177557"/>
              <a:gd name="connsiteY0" fmla="*/ 0 h 1613176"/>
              <a:gd name="connsiteX1" fmla="*/ 9144000 w 9177557"/>
              <a:gd name="connsiteY1" fmla="*/ 754324 h 1613176"/>
              <a:gd name="connsiteX2" fmla="*/ 9177557 w 9177557"/>
              <a:gd name="connsiteY2" fmla="*/ 1461515 h 1613176"/>
              <a:gd name="connsiteX3" fmla="*/ 0 w 9177557"/>
              <a:gd name="connsiteY3" fmla="*/ 1461515 h 1613176"/>
              <a:gd name="connsiteX4" fmla="*/ 0 w 9177557"/>
              <a:gd name="connsiteY4" fmla="*/ 0 h 1613176"/>
              <a:gd name="connsiteX0" fmla="*/ 0 w 9177557"/>
              <a:gd name="connsiteY0" fmla="*/ 0 h 1704488"/>
              <a:gd name="connsiteX1" fmla="*/ 9144000 w 9177557"/>
              <a:gd name="connsiteY1" fmla="*/ 754324 h 1704488"/>
              <a:gd name="connsiteX2" fmla="*/ 9177557 w 9177557"/>
              <a:gd name="connsiteY2" fmla="*/ 1461515 h 1704488"/>
              <a:gd name="connsiteX3" fmla="*/ 0 w 9177557"/>
              <a:gd name="connsiteY3" fmla="*/ 1461515 h 1704488"/>
              <a:gd name="connsiteX4" fmla="*/ 0 w 9177557"/>
              <a:gd name="connsiteY4" fmla="*/ 0 h 1704488"/>
              <a:gd name="connsiteX0" fmla="*/ 0 w 9177557"/>
              <a:gd name="connsiteY0" fmla="*/ 0 h 1704488"/>
              <a:gd name="connsiteX1" fmla="*/ 9144000 w 9177557"/>
              <a:gd name="connsiteY1" fmla="*/ 754324 h 1704488"/>
              <a:gd name="connsiteX2" fmla="*/ 9177557 w 9177557"/>
              <a:gd name="connsiteY2" fmla="*/ 1461515 h 1704488"/>
              <a:gd name="connsiteX3" fmla="*/ 0 w 9177557"/>
              <a:gd name="connsiteY3" fmla="*/ 1461515 h 1704488"/>
              <a:gd name="connsiteX4" fmla="*/ 0 w 9177557"/>
              <a:gd name="connsiteY4" fmla="*/ 0 h 1704488"/>
              <a:gd name="connsiteX0" fmla="*/ 0 w 9177557"/>
              <a:gd name="connsiteY0" fmla="*/ 0 h 1704488"/>
              <a:gd name="connsiteX1" fmla="*/ 9144000 w 9177557"/>
              <a:gd name="connsiteY1" fmla="*/ 754324 h 1704488"/>
              <a:gd name="connsiteX2" fmla="*/ 9177557 w 9177557"/>
              <a:gd name="connsiteY2" fmla="*/ 1461515 h 1704488"/>
              <a:gd name="connsiteX3" fmla="*/ 0 w 9177557"/>
              <a:gd name="connsiteY3" fmla="*/ 1461515 h 1704488"/>
              <a:gd name="connsiteX4" fmla="*/ 0 w 9177557"/>
              <a:gd name="connsiteY4" fmla="*/ 0 h 170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7557" h="1704488">
                <a:moveTo>
                  <a:pt x="0" y="0"/>
                </a:moveTo>
                <a:cubicBezTo>
                  <a:pt x="2947332" y="959109"/>
                  <a:pt x="6968455" y="1704488"/>
                  <a:pt x="9144000" y="754324"/>
                </a:cubicBezTo>
                <a:cubicBezTo>
                  <a:pt x="9146873" y="1001365"/>
                  <a:pt x="9166371" y="1225785"/>
                  <a:pt x="9177557" y="1461515"/>
                </a:cubicBezTo>
                <a:lnTo>
                  <a:pt x="0" y="1461515"/>
                </a:lnTo>
                <a:lnTo>
                  <a:pt x="0" y="0"/>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3500000" scaled="1"/>
            <a:tileRect/>
          </a:gradFill>
          <a:ln w="57150">
            <a:noFill/>
          </a:ln>
          <a:effectLst>
            <a:glow rad="63500">
              <a:schemeClr val="accent1">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15"/>
          <p:cNvSpPr>
            <a:spLocks noGrp="1"/>
          </p:cNvSpPr>
          <p:nvPr>
            <p:ph type="ftr" sz="quarter" idx="3"/>
          </p:nvPr>
        </p:nvSpPr>
        <p:spPr>
          <a:xfrm>
            <a:off x="7653528" y="274320"/>
            <a:ext cx="1061359" cy="1162957"/>
          </a:xfrm>
          <a:prstGeom prst="rect">
            <a:avLst/>
          </a:prstGeom>
          <a:solidFill>
            <a:schemeClr val="tx2">
              <a:alpha val="85000"/>
            </a:schemeClr>
          </a:solidFill>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2400">
                <a:solidFill>
                  <a:schemeClr val="tx1">
                    <a:tint val="75000"/>
                  </a:schemeClr>
                </a:solidFill>
              </a:defRPr>
            </a:lvl1pPr>
          </a:lstStyle>
          <a:p>
            <a:r>
              <a:rPr lang="en-US" b="1" dirty="0" smtClean="0">
                <a:solidFill>
                  <a:srgbClr val="FFFFFF"/>
                </a:solidFill>
                <a:latin typeface="Aharoni"/>
              </a:rPr>
              <a:t>Page #</a:t>
            </a:r>
            <a:endParaRPr lang="en-US" sz="2800" dirty="0"/>
          </a:p>
        </p:txBody>
      </p:sp>
      <p:pic>
        <p:nvPicPr>
          <p:cNvPr id="10" name="Picture 9" descr="HHTC_map_2013_nonumbers-(lower-48_cleanedges)---THUMB(footer).png"/>
          <p:cNvPicPr>
            <a:picLocks noChangeAspect="1"/>
          </p:cNvPicPr>
          <p:nvPr/>
        </p:nvPicPr>
        <p:blipFill>
          <a:blip r:embed="rId41" cstate="print"/>
          <a:stretch>
            <a:fillRect/>
          </a:stretch>
        </p:blipFill>
        <p:spPr>
          <a:xfrm>
            <a:off x="694944" y="5806440"/>
            <a:ext cx="1508760" cy="942975"/>
          </a:xfrm>
          <a:prstGeom prst="rect">
            <a:avLst/>
          </a:prstGeom>
        </p:spPr>
      </p:pic>
      <p:sp>
        <p:nvSpPr>
          <p:cNvPr id="8"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fld id="{CCC26ED0-37DF-492D-B56A-3B24E41DDF8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909" r:id="rId3"/>
    <p:sldLayoutId id="2147483848" r:id="rId4"/>
    <p:sldLayoutId id="2147483676" r:id="rId5"/>
    <p:sldLayoutId id="2147483925" r:id="rId6"/>
    <p:sldLayoutId id="2147483850" r:id="rId7"/>
    <p:sldLayoutId id="2147483926"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77" r:id="rId17"/>
    <p:sldLayoutId id="2147483879" r:id="rId18"/>
    <p:sldLayoutId id="2147483871" r:id="rId19"/>
    <p:sldLayoutId id="2147483878" r:id="rId20"/>
    <p:sldLayoutId id="2147483873" r:id="rId21"/>
    <p:sldLayoutId id="2147483930" r:id="rId22"/>
    <p:sldLayoutId id="2147483874" r:id="rId23"/>
    <p:sldLayoutId id="2147483875" r:id="rId24"/>
    <p:sldLayoutId id="2147483859" r:id="rId25"/>
    <p:sldLayoutId id="2147483860" r:id="rId26"/>
    <p:sldLayoutId id="2147483727" r:id="rId27"/>
    <p:sldLayoutId id="2147483726" r:id="rId28"/>
    <p:sldLayoutId id="2147483845" r:id="rId29"/>
    <p:sldLayoutId id="2147483730" r:id="rId30"/>
    <p:sldLayoutId id="2147483789" r:id="rId31"/>
    <p:sldLayoutId id="2147483792" r:id="rId32"/>
    <p:sldLayoutId id="2147483929" r:id="rId33"/>
    <p:sldLayoutId id="2147483790" r:id="rId34"/>
    <p:sldLayoutId id="2147483887" r:id="rId35"/>
    <p:sldLayoutId id="2147483924" r:id="rId36"/>
    <p:sldLayoutId id="2147483931" r:id="rId37"/>
    <p:sldLayoutId id="2147483932" r:id="rId38"/>
  </p:sldLayoutIdLst>
  <p:hf sldNum="0" hdr="0" dt="0"/>
  <p:txStyles>
    <p:titleStyle>
      <a:lvl1pPr algn="l" defTabSz="914400" rtl="0" eaLnBrk="1" latinLnBrk="0" hangingPunct="1">
        <a:spcBef>
          <a:spcPct val="0"/>
        </a:spcBef>
        <a:buNone/>
        <a:defRPr sz="4000" b="0" kern="1200" cap="small" baseline="0">
          <a:solidFill>
            <a:srgbClr val="005DA2"/>
          </a:solidFill>
          <a:effectLst/>
          <a:latin typeface="Aharoni" pitchFamily="2" charset="-79"/>
          <a:ea typeface="+mj-ea"/>
          <a:cs typeface="Aharoni" pitchFamily="2" charset="-79"/>
        </a:defRPr>
      </a:lvl1pPr>
    </p:titleStyle>
    <p:bodyStyle>
      <a:lvl1pPr marL="342900" indent="-342900" algn="l" defTabSz="914400" rtl="0" eaLnBrk="1" latinLnBrk="0" hangingPunct="1">
        <a:spcBef>
          <a:spcPct val="20000"/>
        </a:spcBef>
        <a:buSzPct val="55000"/>
        <a:buFontTx/>
        <a:buBlip>
          <a:blip r:embed="rId42"/>
        </a:buBlip>
        <a:defRPr sz="32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SzPct val="50000"/>
        <a:buFontTx/>
        <a:buBlip>
          <a:blip r:embed="rId43"/>
        </a:buBlip>
        <a:defRPr sz="2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SzPct val="40000"/>
        <a:buFontTx/>
        <a:buBlip>
          <a:blip r:embed="rId42"/>
        </a:buBlip>
        <a:defRPr sz="24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SzPct val="80000"/>
        <a:buFontTx/>
        <a:buBlip>
          <a:blip r:embed="rId44"/>
        </a:buBlip>
        <a:defRPr sz="20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SzPct val="80000"/>
        <a:buFontTx/>
        <a:buBlip>
          <a:blip r:embed="rId45"/>
        </a:buBlip>
        <a:defRPr sz="2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2.jpe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33.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33.jpe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33.jpeg"/><Relationship Id="rId18" Type="http://schemas.openxmlformats.org/officeDocument/2006/relationships/image" Target="../media/image26.jpeg"/><Relationship Id="rId3" Type="http://schemas.openxmlformats.org/officeDocument/2006/relationships/image" Target="../media/image36.jpeg"/><Relationship Id="rId7" Type="http://schemas.openxmlformats.org/officeDocument/2006/relationships/image" Target="../media/image28.jpeg"/><Relationship Id="rId12" Type="http://schemas.openxmlformats.org/officeDocument/2006/relationships/image" Target="../media/image24.jpeg"/><Relationship Id="rId17" Type="http://schemas.openxmlformats.org/officeDocument/2006/relationships/image" Target="../media/image38.gif"/><Relationship Id="rId2" Type="http://schemas.openxmlformats.org/officeDocument/2006/relationships/notesSlide" Target="../notesSlides/notesSlide14.xml"/><Relationship Id="rId16" Type="http://schemas.openxmlformats.org/officeDocument/2006/relationships/image" Target="../media/image31.jpeg"/><Relationship Id="rId1" Type="http://schemas.openxmlformats.org/officeDocument/2006/relationships/slideLayout" Target="../slideLayouts/slideLayout24.xml"/><Relationship Id="rId6" Type="http://schemas.openxmlformats.org/officeDocument/2006/relationships/image" Target="../media/image27.jpeg"/><Relationship Id="rId11" Type="http://schemas.openxmlformats.org/officeDocument/2006/relationships/image" Target="../media/image23.jpeg"/><Relationship Id="rId5" Type="http://schemas.openxmlformats.org/officeDocument/2006/relationships/image" Target="../media/image37.jpeg"/><Relationship Id="rId15" Type="http://schemas.openxmlformats.org/officeDocument/2006/relationships/image" Target="../media/image30.jpeg"/><Relationship Id="rId10" Type="http://schemas.openxmlformats.org/officeDocument/2006/relationships/image" Target="../media/image29.jpeg"/><Relationship Id="rId4" Type="http://schemas.openxmlformats.org/officeDocument/2006/relationships/image" Target="../media/image35.jpeg"/><Relationship Id="rId9" Type="http://schemas.openxmlformats.org/officeDocument/2006/relationships/image" Target="../media/image25.jpeg"/><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hyperlink" Target="http://www.medicinenet.com/home_health_pictures_slideshow/article.ht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bpA6H0c_SLFaAM&amp;tbnid=w6sQSl4hDwiDyM:&amp;ved=0CAUQjRw&amp;url=http://www.co.kandiyohi.mn.us/departments/public_health/environmental_health/indoor_air_quality_mold.php&amp;ei=Yd6kUp_wCenOyQHJ6YDIBw&amp;psig=AFQjCNG1KACMWldp4TGg2nVmfD0NINdDpg&amp;ust=1386622912153590"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38.xml"/><Relationship Id="rId5" Type="http://schemas.openxmlformats.org/officeDocument/2006/relationships/image" Target="../media/image67.wmf"/><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76.jpeg"/><Relationship Id="rId7" Type="http://schemas.openxmlformats.org/officeDocument/2006/relationships/diagramColors" Target="../diagrams/colors9.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77.jpeg"/></Relationships>
</file>

<file path=ppt/slides/_rels/slide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82.png"/><Relationship Id="rId7" Type="http://schemas.openxmlformats.org/officeDocument/2006/relationships/diagramLayout" Target="../diagrams/layout11.xm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diagramData" Target="../diagrams/data11.xml"/><Relationship Id="rId5" Type="http://schemas.openxmlformats.org/officeDocument/2006/relationships/image" Target="../media/image84.png"/><Relationship Id="rId10" Type="http://schemas.microsoft.com/office/2007/relationships/diagramDrawing" Target="../diagrams/drawing11.xml"/><Relationship Id="rId4" Type="http://schemas.openxmlformats.org/officeDocument/2006/relationships/image" Target="../media/image83.png"/><Relationship Id="rId9" Type="http://schemas.openxmlformats.org/officeDocument/2006/relationships/diagramColors" Target="../diagrams/colors11.xml"/></Relationships>
</file>

<file path=ppt/slides/_rels/slide77.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82.png"/><Relationship Id="rId7" Type="http://schemas.openxmlformats.org/officeDocument/2006/relationships/diagramLayout" Target="../diagrams/layout12.xm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84.png"/><Relationship Id="rId10" Type="http://schemas.microsoft.com/office/2007/relationships/diagramDrawing" Target="../diagrams/drawing12.xml"/><Relationship Id="rId4" Type="http://schemas.openxmlformats.org/officeDocument/2006/relationships/image" Target="../media/image83.png"/><Relationship Id="rId9" Type="http://schemas.openxmlformats.org/officeDocument/2006/relationships/diagramColors" Target="../diagrams/colors12.xml"/></Relationships>
</file>

<file path=ppt/slides/_rels/slide78.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image" Target="../media/image82.png"/><Relationship Id="rId7" Type="http://schemas.openxmlformats.org/officeDocument/2006/relationships/diagramLayout" Target="../diagrams/layout13.xm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diagramData" Target="../diagrams/data13.xml"/><Relationship Id="rId5" Type="http://schemas.openxmlformats.org/officeDocument/2006/relationships/image" Target="../media/image84.png"/><Relationship Id="rId10" Type="http://schemas.microsoft.com/office/2007/relationships/diagramDrawing" Target="../diagrams/drawing13.xml"/><Relationship Id="rId4" Type="http://schemas.openxmlformats.org/officeDocument/2006/relationships/image" Target="../media/image83.png"/><Relationship Id="rId9" Type="http://schemas.openxmlformats.org/officeDocument/2006/relationships/diagramColors" Target="../diagrams/colors13.xml"/></Relationships>
</file>

<file path=ppt/slides/_rels/slide79.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image" Target="../media/image82.png"/><Relationship Id="rId7" Type="http://schemas.openxmlformats.org/officeDocument/2006/relationships/diagramLayout" Target="../diagrams/layout14.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diagramData" Target="../diagrams/data14.xml"/><Relationship Id="rId5" Type="http://schemas.openxmlformats.org/officeDocument/2006/relationships/image" Target="../media/image84.png"/><Relationship Id="rId10" Type="http://schemas.microsoft.com/office/2007/relationships/diagramDrawing" Target="../diagrams/drawing14.xml"/><Relationship Id="rId4" Type="http://schemas.openxmlformats.org/officeDocument/2006/relationships/image" Target="../media/image83.png"/><Relationship Id="rId9" Type="http://schemas.openxmlformats.org/officeDocument/2006/relationships/diagramColors" Target="../diagrams/colors1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0.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image" Target="../media/image82.png"/><Relationship Id="rId7" Type="http://schemas.openxmlformats.org/officeDocument/2006/relationships/diagramLayout" Target="../diagrams/layout15.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diagramData" Target="../diagrams/data15.xml"/><Relationship Id="rId5" Type="http://schemas.openxmlformats.org/officeDocument/2006/relationships/image" Target="../media/image84.png"/><Relationship Id="rId10" Type="http://schemas.microsoft.com/office/2007/relationships/diagramDrawing" Target="../diagrams/drawing15.xml"/><Relationship Id="rId4" Type="http://schemas.openxmlformats.org/officeDocument/2006/relationships/image" Target="../media/image83.png"/><Relationship Id="rId9" Type="http://schemas.openxmlformats.org/officeDocument/2006/relationships/diagramColors" Target="../diagrams/colors15.xml"/></Relationships>
</file>

<file path=ppt/slides/_rels/slide81.xml.rels><?xml version="1.0" encoding="UTF-8" standalone="yes"?>
<Relationships xmlns="http://schemas.openxmlformats.org/package/2006/relationships"><Relationship Id="rId8" Type="http://schemas.openxmlformats.org/officeDocument/2006/relationships/diagramQuickStyle" Target="../diagrams/quickStyle16.xml"/><Relationship Id="rId3" Type="http://schemas.openxmlformats.org/officeDocument/2006/relationships/image" Target="../media/image82.png"/><Relationship Id="rId7" Type="http://schemas.openxmlformats.org/officeDocument/2006/relationships/diagramLayout" Target="../diagrams/layout16.xm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diagramData" Target="../diagrams/data16.xml"/><Relationship Id="rId5" Type="http://schemas.openxmlformats.org/officeDocument/2006/relationships/image" Target="../media/image84.png"/><Relationship Id="rId10" Type="http://schemas.microsoft.com/office/2007/relationships/diagramDrawing" Target="../diagrams/drawing16.xml"/><Relationship Id="rId4" Type="http://schemas.openxmlformats.org/officeDocument/2006/relationships/image" Target="../media/image83.png"/><Relationship Id="rId9" Type="http://schemas.openxmlformats.org/officeDocument/2006/relationships/diagramColors" Target="../diagrams/colors16.xml"/></Relationships>
</file>

<file path=ppt/slides/_rels/slide82.xml.rels><?xml version="1.0" encoding="UTF-8" standalone="yes"?>
<Relationships xmlns="http://schemas.openxmlformats.org/package/2006/relationships"><Relationship Id="rId8" Type="http://schemas.openxmlformats.org/officeDocument/2006/relationships/diagramQuickStyle" Target="../diagrams/quickStyle17.xml"/><Relationship Id="rId3" Type="http://schemas.openxmlformats.org/officeDocument/2006/relationships/image" Target="../media/image82.png"/><Relationship Id="rId7" Type="http://schemas.openxmlformats.org/officeDocument/2006/relationships/diagramLayout" Target="../diagrams/layout17.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diagramData" Target="../diagrams/data17.xml"/><Relationship Id="rId5" Type="http://schemas.openxmlformats.org/officeDocument/2006/relationships/image" Target="../media/image84.png"/><Relationship Id="rId10" Type="http://schemas.microsoft.com/office/2007/relationships/diagramDrawing" Target="../diagrams/drawing17.xml"/><Relationship Id="rId4" Type="http://schemas.openxmlformats.org/officeDocument/2006/relationships/image" Target="../media/image83.png"/><Relationship Id="rId9" Type="http://schemas.openxmlformats.org/officeDocument/2006/relationships/diagramColors" Target="../diagrams/colors17.xml"/></Relationships>
</file>

<file path=ppt/slides/_rels/slide83.xml.rels><?xml version="1.0" encoding="UTF-8" standalone="yes"?>
<Relationships xmlns="http://schemas.openxmlformats.org/package/2006/relationships"><Relationship Id="rId8" Type="http://schemas.openxmlformats.org/officeDocument/2006/relationships/diagramQuickStyle" Target="../diagrams/quickStyle18.xml"/><Relationship Id="rId3" Type="http://schemas.openxmlformats.org/officeDocument/2006/relationships/image" Target="../media/image82.png"/><Relationship Id="rId7" Type="http://schemas.openxmlformats.org/officeDocument/2006/relationships/diagramLayout" Target="../diagrams/layout18.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diagramData" Target="../diagrams/data18.xml"/><Relationship Id="rId5" Type="http://schemas.openxmlformats.org/officeDocument/2006/relationships/image" Target="../media/image84.png"/><Relationship Id="rId10" Type="http://schemas.microsoft.com/office/2007/relationships/diagramDrawing" Target="../diagrams/drawing18.xml"/><Relationship Id="rId4" Type="http://schemas.openxmlformats.org/officeDocument/2006/relationships/image" Target="../media/image83.png"/><Relationship Id="rId9" Type="http://schemas.openxmlformats.org/officeDocument/2006/relationships/diagramColors" Target="../diagrams/colors18.xml"/></Relationships>
</file>

<file path=ppt/slides/_rels/slide84.xml.rels><?xml version="1.0" encoding="UTF-8" standalone="yes"?>
<Relationships xmlns="http://schemas.openxmlformats.org/package/2006/relationships"><Relationship Id="rId8" Type="http://schemas.openxmlformats.org/officeDocument/2006/relationships/diagramQuickStyle" Target="../diagrams/quickStyle19.xml"/><Relationship Id="rId3" Type="http://schemas.openxmlformats.org/officeDocument/2006/relationships/image" Target="../media/image82.png"/><Relationship Id="rId7" Type="http://schemas.openxmlformats.org/officeDocument/2006/relationships/diagramLayout" Target="../diagrams/layout19.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diagramData" Target="../diagrams/data19.xml"/><Relationship Id="rId5" Type="http://schemas.openxmlformats.org/officeDocument/2006/relationships/image" Target="../media/image84.png"/><Relationship Id="rId10" Type="http://schemas.microsoft.com/office/2007/relationships/diagramDrawing" Target="../diagrams/drawing19.xml"/><Relationship Id="rId4" Type="http://schemas.openxmlformats.org/officeDocument/2006/relationships/image" Target="../media/image83.png"/><Relationship Id="rId9" Type="http://schemas.openxmlformats.org/officeDocument/2006/relationships/diagramColors" Target="../diagrams/colors19.xml"/></Relationships>
</file>

<file path=ppt/slides/_rels/slide85.xml.rels><?xml version="1.0" encoding="UTF-8" standalone="yes"?>
<Relationships xmlns="http://schemas.openxmlformats.org/package/2006/relationships"><Relationship Id="rId8" Type="http://schemas.openxmlformats.org/officeDocument/2006/relationships/diagramQuickStyle" Target="../diagrams/quickStyle20.xml"/><Relationship Id="rId3" Type="http://schemas.openxmlformats.org/officeDocument/2006/relationships/image" Target="../media/image82.png"/><Relationship Id="rId7" Type="http://schemas.openxmlformats.org/officeDocument/2006/relationships/diagramLayout" Target="../diagrams/layout20.xm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diagramData" Target="../diagrams/data20.xml"/><Relationship Id="rId5" Type="http://schemas.openxmlformats.org/officeDocument/2006/relationships/image" Target="../media/image84.png"/><Relationship Id="rId10" Type="http://schemas.microsoft.com/office/2007/relationships/diagramDrawing" Target="../diagrams/drawing20.xml"/><Relationship Id="rId4" Type="http://schemas.openxmlformats.org/officeDocument/2006/relationships/image" Target="../media/image83.png"/><Relationship Id="rId9" Type="http://schemas.openxmlformats.org/officeDocument/2006/relationships/diagramColors" Target="../diagrams/colors20.xml"/></Relationships>
</file>

<file path=ppt/slides/_rels/slide86.xml.rels><?xml version="1.0" encoding="UTF-8" standalone="yes"?>
<Relationships xmlns="http://schemas.openxmlformats.org/package/2006/relationships"><Relationship Id="rId8" Type="http://schemas.openxmlformats.org/officeDocument/2006/relationships/diagramQuickStyle" Target="../diagrams/quickStyle21.xml"/><Relationship Id="rId3" Type="http://schemas.openxmlformats.org/officeDocument/2006/relationships/image" Target="../media/image82.png"/><Relationship Id="rId7" Type="http://schemas.openxmlformats.org/officeDocument/2006/relationships/diagramLayout" Target="../diagrams/layout21.xm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diagramData" Target="../diagrams/data21.xml"/><Relationship Id="rId5" Type="http://schemas.openxmlformats.org/officeDocument/2006/relationships/image" Target="../media/image84.png"/><Relationship Id="rId10" Type="http://schemas.microsoft.com/office/2007/relationships/diagramDrawing" Target="../diagrams/drawing21.xml"/><Relationship Id="rId4" Type="http://schemas.openxmlformats.org/officeDocument/2006/relationships/image" Target="../media/image83.png"/><Relationship Id="rId9" Type="http://schemas.openxmlformats.org/officeDocument/2006/relationships/diagramColors" Target="../diagrams/colors21.xml"/></Relationships>
</file>

<file path=ppt/slides/_rels/slide8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24.jpeg"/><Relationship Id="rId4" Type="http://schemas.openxmlformats.org/officeDocument/2006/relationships/image" Target="../media/image23.jpeg"/></Relationships>
</file>

<file path=ppt/slides/_rels/slide90.xml.rels><?xml version="1.0" encoding="UTF-8" standalone="yes"?>
<Relationships xmlns="http://schemas.openxmlformats.org/package/2006/relationships"><Relationship Id="rId3" Type="http://schemas.openxmlformats.org/officeDocument/2006/relationships/hyperlink" Target="http://www.epa.gov/lead"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hyperlink" Target="http://portal.hud.gov/hudportal/HUD?src=/program_offices/healthy_homes/outreach" TargetMode="Externa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91.xml"/><Relationship Id="rId1" Type="http://schemas.openxmlformats.org/officeDocument/2006/relationships/slideLayout" Target="../slideLayouts/slideLayout36.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8"/>
          <p:cNvSpPr>
            <a:spLocks noGrp="1" noChangeArrowheads="1"/>
          </p:cNvSpPr>
          <p:nvPr>
            <p:ph type="ctrTitle"/>
          </p:nvPr>
        </p:nvSpPr>
        <p:spPr>
          <a:xfrm>
            <a:off x="404129" y="442753"/>
            <a:ext cx="8335741" cy="1118517"/>
          </a:xfrm>
        </p:spPr>
        <p:txBody>
          <a:bodyPr>
            <a:noAutofit/>
          </a:bodyPr>
          <a:lstStyle/>
          <a:p>
            <a:r>
              <a:rPr lang="en-US" sz="5400" dirty="0" smtClean="0"/>
              <a:t>Code Inspection for Healthier Homes </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21020" y="-2623"/>
            <a:ext cx="2384075" cy="2631597"/>
            <a:chOff x="-21020" y="-2623"/>
            <a:chExt cx="2384075" cy="2631597"/>
          </a:xfrm>
        </p:grpSpPr>
        <p:pic>
          <p:nvPicPr>
            <p:cNvPr id="37920" name="Picture 37" descr="Flooded house in Evansville"/>
            <p:cNvPicPr>
              <a:picLocks noChangeAspect="1" noChangeArrowheads="1"/>
            </p:cNvPicPr>
            <p:nvPr/>
          </p:nvPicPr>
          <p:blipFill>
            <a:blip r:embed="rId3" cstate="print"/>
            <a:srcRect/>
            <a:stretch>
              <a:fillRect/>
            </a:stretch>
          </p:blipFill>
          <p:spPr bwMode="auto">
            <a:xfrm>
              <a:off x="-21020" y="-2623"/>
              <a:ext cx="2186150" cy="164988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5" name="TextBox 44"/>
            <p:cNvSpPr txBox="1"/>
            <p:nvPr/>
          </p:nvSpPr>
          <p:spPr>
            <a:xfrm>
              <a:off x="71918" y="1797977"/>
              <a:ext cx="2291137" cy="830997"/>
            </a:xfrm>
            <a:prstGeom prst="rect">
              <a:avLst/>
            </a:prstGeom>
            <a:noFill/>
          </p:spPr>
          <p:txBody>
            <a:bodyPr wrap="square" rtlCol="0">
              <a:spAutoFit/>
            </a:bodyPr>
            <a:lstStyle/>
            <a:p>
              <a:pPr algn="ctr"/>
              <a:r>
                <a:rPr lang="en-US" sz="2400" b="1" dirty="0" smtClean="0">
                  <a:solidFill>
                    <a:schemeClr val="accent6"/>
                  </a:solidFill>
                </a:rPr>
                <a:t>Moisture/</a:t>
              </a:r>
            </a:p>
            <a:p>
              <a:pPr algn="ctr"/>
              <a:r>
                <a:rPr lang="en-US" sz="2400" b="1" dirty="0" smtClean="0">
                  <a:solidFill>
                    <a:schemeClr val="accent6"/>
                  </a:solidFill>
                </a:rPr>
                <a:t>water intrusion</a:t>
              </a:r>
              <a:endParaRPr lang="en-US" sz="2400" b="1" dirty="0">
                <a:solidFill>
                  <a:schemeClr val="accent6"/>
                </a:solidFill>
              </a:endParaRPr>
            </a:p>
          </p:txBody>
        </p:sp>
      </p:grpSp>
      <p:grpSp>
        <p:nvGrpSpPr>
          <p:cNvPr id="49" name="Group 48"/>
          <p:cNvGrpSpPr/>
          <p:nvPr/>
        </p:nvGrpSpPr>
        <p:grpSpPr>
          <a:xfrm>
            <a:off x="2339462" y="0"/>
            <a:ext cx="5083439" cy="2257932"/>
            <a:chOff x="2106706" y="0"/>
            <a:chExt cx="5083439" cy="2257932"/>
          </a:xfrm>
        </p:grpSpPr>
        <p:sp>
          <p:nvSpPr>
            <p:cNvPr id="37927" name="Line 44"/>
            <p:cNvSpPr>
              <a:spLocks noChangeShapeType="1"/>
            </p:cNvSpPr>
            <p:nvPr/>
          </p:nvSpPr>
          <p:spPr bwMode="auto">
            <a:xfrm flipV="1">
              <a:off x="2106706" y="833254"/>
              <a:ext cx="1397876" cy="2633"/>
            </a:xfrm>
            <a:prstGeom prst="line">
              <a:avLst/>
            </a:prstGeom>
            <a:noFill/>
            <a:ln w="76200">
              <a:solidFill>
                <a:srgbClr val="363636"/>
              </a:solidFill>
              <a:round/>
              <a:headEnd/>
              <a:tailEnd type="triangle" w="med" len="med"/>
            </a:ln>
          </p:spPr>
          <p:txBody>
            <a:bodyPr/>
            <a:lstStyle/>
            <a:p>
              <a:endParaRPr lang="en-US"/>
            </a:p>
          </p:txBody>
        </p:sp>
        <p:pic>
          <p:nvPicPr>
            <p:cNvPr id="37928" name="Picture 45" descr="house"/>
            <p:cNvPicPr>
              <a:picLocks noChangeAspect="1" noChangeArrowheads="1"/>
            </p:cNvPicPr>
            <p:nvPr/>
          </p:nvPicPr>
          <p:blipFill>
            <a:blip r:embed="rId4" cstate="print"/>
            <a:srcRect l="9629" t="7420" b="20994"/>
            <a:stretch>
              <a:fillRect/>
            </a:stretch>
          </p:blipFill>
          <p:spPr bwMode="auto">
            <a:xfrm>
              <a:off x="3531475" y="0"/>
              <a:ext cx="3255216" cy="172369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6" name="TextBox 45"/>
            <p:cNvSpPr txBox="1"/>
            <p:nvPr/>
          </p:nvSpPr>
          <p:spPr>
            <a:xfrm>
              <a:off x="3553094" y="1796267"/>
              <a:ext cx="3637051" cy="461665"/>
            </a:xfrm>
            <a:prstGeom prst="rect">
              <a:avLst/>
            </a:prstGeom>
            <a:noFill/>
          </p:spPr>
          <p:txBody>
            <a:bodyPr wrap="square" rtlCol="0">
              <a:spAutoFit/>
            </a:bodyPr>
            <a:lstStyle/>
            <a:p>
              <a:r>
                <a:rPr lang="en-US" sz="2400" b="1" dirty="0" smtClean="0">
                  <a:solidFill>
                    <a:schemeClr val="accent6"/>
                  </a:solidFill>
                </a:rPr>
                <a:t>Structural damage</a:t>
              </a:r>
              <a:endParaRPr lang="en-US" sz="2400" b="1" dirty="0">
                <a:solidFill>
                  <a:schemeClr val="accent6"/>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1890445" y="0"/>
            <a:ext cx="4896246" cy="1723696"/>
            <a:chOff x="1890445" y="0"/>
            <a:chExt cx="4896246" cy="1723696"/>
          </a:xfrm>
        </p:grpSpPr>
        <p:pic>
          <p:nvPicPr>
            <p:cNvPr id="37928" name="Picture 45" descr="house"/>
            <p:cNvPicPr>
              <a:picLocks noChangeAspect="1" noChangeArrowheads="1"/>
            </p:cNvPicPr>
            <p:nvPr/>
          </p:nvPicPr>
          <p:blipFill>
            <a:blip r:embed="rId3" cstate="print"/>
            <a:srcRect l="9629" t="7420" b="20994"/>
            <a:stretch>
              <a:fillRect/>
            </a:stretch>
          </p:blipFill>
          <p:spPr bwMode="auto">
            <a:xfrm>
              <a:off x="3531475" y="0"/>
              <a:ext cx="3255216" cy="172369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6" name="TextBox 45"/>
            <p:cNvSpPr txBox="1"/>
            <p:nvPr/>
          </p:nvSpPr>
          <p:spPr>
            <a:xfrm>
              <a:off x="1890445" y="265418"/>
              <a:ext cx="1489752" cy="830997"/>
            </a:xfrm>
            <a:prstGeom prst="rect">
              <a:avLst/>
            </a:prstGeom>
            <a:noFill/>
          </p:spPr>
          <p:txBody>
            <a:bodyPr wrap="square" rtlCol="0">
              <a:spAutoFit/>
            </a:bodyPr>
            <a:lstStyle/>
            <a:p>
              <a:pPr algn="ctr"/>
              <a:r>
                <a:rPr lang="en-US" sz="2400" b="1" dirty="0" smtClean="0">
                  <a:solidFill>
                    <a:schemeClr val="accent6"/>
                  </a:solidFill>
                </a:rPr>
                <a:t>Structural damage</a:t>
              </a:r>
              <a:endParaRPr lang="en-US" sz="2400" b="1" dirty="0">
                <a:solidFill>
                  <a:schemeClr val="accent6"/>
                </a:solidFill>
              </a:endParaRPr>
            </a:p>
          </p:txBody>
        </p:sp>
      </p:grpSp>
      <p:grpSp>
        <p:nvGrpSpPr>
          <p:cNvPr id="56" name="Group 55"/>
          <p:cNvGrpSpPr/>
          <p:nvPr/>
        </p:nvGrpSpPr>
        <p:grpSpPr>
          <a:xfrm>
            <a:off x="2511972" y="1521064"/>
            <a:ext cx="6560110" cy="5336936"/>
            <a:chOff x="2511972" y="1521064"/>
            <a:chExt cx="6560110" cy="5336936"/>
          </a:xfrm>
        </p:grpSpPr>
        <p:pic>
          <p:nvPicPr>
            <p:cNvPr id="55" name="Picture 54" descr="6319_American cockroach(whitebackground_right)_PHIL.jpg"/>
            <p:cNvPicPr>
              <a:picLocks noChangeAspect="1"/>
            </p:cNvPicPr>
            <p:nvPr/>
          </p:nvPicPr>
          <p:blipFill>
            <a:blip r:embed="rId4" cstate="print">
              <a:clrChange>
                <a:clrFrom>
                  <a:srgbClr val="FFFFFF"/>
                </a:clrFrom>
                <a:clrTo>
                  <a:srgbClr val="FFFFFF">
                    <a:alpha val="0"/>
                  </a:srgbClr>
                </a:clrTo>
              </a:clrChange>
            </a:blip>
            <a:stretch>
              <a:fillRect/>
            </a:stretch>
          </p:blipFill>
          <p:spPr>
            <a:xfrm rot="1601737">
              <a:off x="5201113" y="1521064"/>
              <a:ext cx="1083518" cy="1644085"/>
            </a:xfrm>
            <a:prstGeom prst="rect">
              <a:avLst/>
            </a:prstGeom>
          </p:spPr>
        </p:pic>
        <p:grpSp>
          <p:nvGrpSpPr>
            <p:cNvPr id="54" name="Group 53"/>
            <p:cNvGrpSpPr/>
            <p:nvPr/>
          </p:nvGrpSpPr>
          <p:grpSpPr>
            <a:xfrm>
              <a:off x="2511972" y="1592483"/>
              <a:ext cx="6560110" cy="5265517"/>
              <a:chOff x="2511972" y="1592483"/>
              <a:chExt cx="6560110" cy="5265517"/>
            </a:xfrm>
          </p:grpSpPr>
          <p:sp>
            <p:nvSpPr>
              <p:cNvPr id="37931" name="Line 51"/>
              <p:cNvSpPr>
                <a:spLocks noChangeShapeType="1"/>
              </p:cNvSpPr>
              <p:nvPr/>
            </p:nvSpPr>
            <p:spPr bwMode="auto">
              <a:xfrm flipH="1">
                <a:off x="2513751" y="1613043"/>
                <a:ext cx="1071929" cy="15407"/>
              </a:xfrm>
              <a:prstGeom prst="line">
                <a:avLst/>
              </a:prstGeom>
              <a:noFill/>
              <a:ln w="76200">
                <a:solidFill>
                  <a:srgbClr val="363636"/>
                </a:solidFill>
                <a:round/>
                <a:headEnd/>
                <a:tailEnd/>
              </a:ln>
            </p:spPr>
            <p:txBody>
              <a:bodyPr/>
              <a:lstStyle/>
              <a:p>
                <a:endParaRPr lang="en-US"/>
              </a:p>
            </p:txBody>
          </p:sp>
          <p:sp>
            <p:nvSpPr>
              <p:cNvPr id="37901" name="Line 17"/>
              <p:cNvSpPr>
                <a:spLocks noChangeShapeType="1"/>
              </p:cNvSpPr>
              <p:nvPr/>
            </p:nvSpPr>
            <p:spPr bwMode="auto">
              <a:xfrm>
                <a:off x="3048000" y="2286000"/>
                <a:ext cx="609600" cy="0"/>
              </a:xfrm>
              <a:prstGeom prst="line">
                <a:avLst/>
              </a:prstGeom>
              <a:noFill/>
              <a:ln w="76200">
                <a:solidFill>
                  <a:schemeClr val="bg1"/>
                </a:solidFill>
                <a:round/>
                <a:headEnd/>
                <a:tailEnd type="triangle" w="med" len="med"/>
              </a:ln>
            </p:spPr>
            <p:txBody>
              <a:bodyPr/>
              <a:lstStyle/>
              <a:p>
                <a:endParaRPr lang="en-US"/>
              </a:p>
            </p:txBody>
          </p:sp>
          <p:sp>
            <p:nvSpPr>
              <p:cNvPr id="37902" name="Line 18"/>
              <p:cNvSpPr>
                <a:spLocks noChangeShapeType="1"/>
              </p:cNvSpPr>
              <p:nvPr/>
            </p:nvSpPr>
            <p:spPr bwMode="auto">
              <a:xfrm flipV="1">
                <a:off x="2558264" y="3729519"/>
                <a:ext cx="1109609" cy="10273"/>
              </a:xfrm>
              <a:prstGeom prst="line">
                <a:avLst/>
              </a:prstGeom>
              <a:noFill/>
              <a:ln w="76200">
                <a:solidFill>
                  <a:srgbClr val="363636"/>
                </a:solidFill>
                <a:round/>
                <a:headEnd/>
                <a:tailEnd type="triangle" w="med" len="med"/>
              </a:ln>
            </p:spPr>
            <p:txBody>
              <a:bodyPr/>
              <a:lstStyle/>
              <a:p>
                <a:endParaRPr lang="en-US"/>
              </a:p>
            </p:txBody>
          </p:sp>
          <p:sp>
            <p:nvSpPr>
              <p:cNvPr id="37903" name="Line 19"/>
              <p:cNvSpPr>
                <a:spLocks noChangeShapeType="1"/>
              </p:cNvSpPr>
              <p:nvPr/>
            </p:nvSpPr>
            <p:spPr bwMode="auto">
              <a:xfrm flipV="1">
                <a:off x="2511972" y="6127532"/>
                <a:ext cx="1912883" cy="5238"/>
              </a:xfrm>
              <a:prstGeom prst="line">
                <a:avLst/>
              </a:prstGeom>
              <a:noFill/>
              <a:ln w="76200">
                <a:solidFill>
                  <a:srgbClr val="363636"/>
                </a:solidFill>
                <a:round/>
                <a:headEnd/>
                <a:tailEnd type="triangle" w="med" len="med"/>
              </a:ln>
            </p:spPr>
            <p:txBody>
              <a:bodyPr/>
              <a:lstStyle/>
              <a:p>
                <a:endParaRPr lang="en-US"/>
              </a:p>
            </p:txBody>
          </p:sp>
          <p:sp>
            <p:nvSpPr>
              <p:cNvPr id="37910" name="Line 26"/>
              <p:cNvSpPr>
                <a:spLocks noChangeShapeType="1"/>
              </p:cNvSpPr>
              <p:nvPr/>
            </p:nvSpPr>
            <p:spPr bwMode="auto">
              <a:xfrm>
                <a:off x="2575034" y="4561490"/>
                <a:ext cx="546538" cy="0"/>
              </a:xfrm>
              <a:prstGeom prst="line">
                <a:avLst/>
              </a:prstGeom>
              <a:noFill/>
              <a:ln w="76200">
                <a:solidFill>
                  <a:srgbClr val="363636"/>
                </a:solidFill>
                <a:round/>
                <a:headEnd/>
                <a:tailEnd type="triangle" w="med" len="med"/>
              </a:ln>
            </p:spPr>
            <p:txBody>
              <a:bodyPr/>
              <a:lstStyle/>
              <a:p>
                <a:endParaRPr lang="en-US"/>
              </a:p>
            </p:txBody>
          </p:sp>
          <p:pic>
            <p:nvPicPr>
              <p:cNvPr id="37911" name="Picture 27" descr="MPj04094220000[1]"/>
              <p:cNvPicPr>
                <a:picLocks noChangeAspect="1" noChangeArrowheads="1"/>
              </p:cNvPicPr>
              <p:nvPr/>
            </p:nvPicPr>
            <p:blipFill>
              <a:blip r:embed="rId5" cstate="print"/>
              <a:srcRect r="27859"/>
              <a:stretch>
                <a:fillRect/>
              </a:stretch>
            </p:blipFill>
            <p:spPr bwMode="auto">
              <a:xfrm>
                <a:off x="3166240" y="4380186"/>
                <a:ext cx="1682811" cy="155815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7916" name="Picture 32" descr="PB040020"/>
              <p:cNvPicPr>
                <a:picLocks noChangeAspect="1" noChangeArrowheads="1"/>
              </p:cNvPicPr>
              <p:nvPr/>
            </p:nvPicPr>
            <p:blipFill>
              <a:blip r:embed="rId6" cstate="print"/>
              <a:srcRect/>
              <a:stretch>
                <a:fillRect/>
              </a:stretch>
            </p:blipFill>
            <p:spPr bwMode="auto">
              <a:xfrm>
                <a:off x="3733800" y="3323690"/>
                <a:ext cx="1931276" cy="144973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7954" name="Picture 49" descr="Norway Rat"/>
              <p:cNvPicPr>
                <a:picLocks noChangeAspect="1" noChangeArrowheads="1"/>
              </p:cNvPicPr>
              <p:nvPr/>
            </p:nvPicPr>
            <p:blipFill>
              <a:blip r:embed="rId7" cstate="print"/>
              <a:srcRect t="17134" r="8313" b="11665"/>
              <a:stretch>
                <a:fillRect/>
              </a:stretch>
            </p:blipFill>
            <p:spPr bwMode="auto">
              <a:xfrm>
                <a:off x="3207109" y="1922452"/>
                <a:ext cx="2073808" cy="106732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7932" name="Line 52"/>
              <p:cNvSpPr>
                <a:spLocks noChangeShapeType="1"/>
              </p:cNvSpPr>
              <p:nvPr/>
            </p:nvSpPr>
            <p:spPr bwMode="auto">
              <a:xfrm>
                <a:off x="2575040" y="2180897"/>
                <a:ext cx="609600" cy="0"/>
              </a:xfrm>
              <a:prstGeom prst="line">
                <a:avLst/>
              </a:prstGeom>
              <a:noFill/>
              <a:ln w="76200">
                <a:solidFill>
                  <a:srgbClr val="363636"/>
                </a:solidFill>
                <a:round/>
                <a:headEnd/>
                <a:tailEnd type="triangle" w="med" len="med"/>
              </a:ln>
            </p:spPr>
            <p:txBody>
              <a:bodyPr/>
              <a:lstStyle/>
              <a:p>
                <a:endParaRPr lang="en-US"/>
              </a:p>
            </p:txBody>
          </p:sp>
          <p:sp>
            <p:nvSpPr>
              <p:cNvPr id="37946" name="Line 74"/>
              <p:cNvSpPr>
                <a:spLocks noChangeShapeType="1"/>
              </p:cNvSpPr>
              <p:nvPr/>
            </p:nvSpPr>
            <p:spPr bwMode="auto">
              <a:xfrm flipH="1">
                <a:off x="2533230" y="1592483"/>
                <a:ext cx="4487" cy="4572000"/>
              </a:xfrm>
              <a:prstGeom prst="line">
                <a:avLst/>
              </a:prstGeom>
              <a:noFill/>
              <a:ln w="76200">
                <a:solidFill>
                  <a:srgbClr val="363636"/>
                </a:solidFill>
                <a:round/>
                <a:headEnd/>
                <a:tailEnd/>
              </a:ln>
            </p:spPr>
            <p:txBody>
              <a:bodyPr/>
              <a:lstStyle/>
              <a:p>
                <a:endParaRPr lang="en-US"/>
              </a:p>
            </p:txBody>
          </p:sp>
          <p:pic>
            <p:nvPicPr>
              <p:cNvPr id="74" name="Picture 73" descr="MP900314407_mouse_MSclipart.JPG"/>
              <p:cNvPicPr>
                <a:picLocks noChangeAspect="1"/>
              </p:cNvPicPr>
              <p:nvPr/>
            </p:nvPicPr>
            <p:blipFill>
              <a:blip r:embed="rId8" cstate="print">
                <a:clrChange>
                  <a:clrFrom>
                    <a:srgbClr val="FFFFFF"/>
                  </a:clrFrom>
                  <a:clrTo>
                    <a:srgbClr val="FFFFFF">
                      <a:alpha val="0"/>
                    </a:srgbClr>
                  </a:clrTo>
                </a:clrChange>
              </a:blip>
              <a:srcRect l="12023" r="5381"/>
              <a:stretch>
                <a:fillRect/>
              </a:stretch>
            </p:blipFill>
            <p:spPr>
              <a:xfrm>
                <a:off x="2609636" y="2197958"/>
                <a:ext cx="1807650" cy="1356900"/>
              </a:xfrm>
              <a:prstGeom prst="rect">
                <a:avLst/>
              </a:prstGeom>
            </p:spPr>
          </p:pic>
          <p:pic>
            <p:nvPicPr>
              <p:cNvPr id="37898" name="Picture 14" descr="MPj04222720000[1]"/>
              <p:cNvPicPr>
                <a:picLocks noChangeAspect="1" noChangeArrowheads="1"/>
              </p:cNvPicPr>
              <p:nvPr/>
            </p:nvPicPr>
            <p:blipFill>
              <a:blip r:embed="rId9" cstate="print"/>
              <a:srcRect r="5082" b="8012"/>
              <a:stretch>
                <a:fillRect/>
              </a:stretch>
            </p:blipFill>
            <p:spPr bwMode="auto">
              <a:xfrm>
                <a:off x="4511092" y="5383601"/>
                <a:ext cx="1521374" cy="1474399"/>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7" name="TextBox 46"/>
              <p:cNvSpPr txBox="1"/>
              <p:nvPr/>
            </p:nvSpPr>
            <p:spPr>
              <a:xfrm>
                <a:off x="6111412" y="2400730"/>
                <a:ext cx="1489752" cy="461665"/>
              </a:xfrm>
              <a:prstGeom prst="rect">
                <a:avLst/>
              </a:prstGeom>
              <a:noFill/>
            </p:spPr>
            <p:txBody>
              <a:bodyPr wrap="square" rtlCol="0">
                <a:spAutoFit/>
              </a:bodyPr>
              <a:lstStyle/>
              <a:p>
                <a:r>
                  <a:rPr lang="en-US" sz="2400" b="1" dirty="0" smtClean="0">
                    <a:solidFill>
                      <a:schemeClr val="accent6"/>
                    </a:solidFill>
                  </a:rPr>
                  <a:t>Pests</a:t>
                </a:r>
                <a:endParaRPr lang="en-US" sz="2400" b="1" dirty="0">
                  <a:solidFill>
                    <a:schemeClr val="accent6"/>
                  </a:solidFill>
                </a:endParaRPr>
              </a:p>
            </p:txBody>
          </p:sp>
          <p:sp>
            <p:nvSpPr>
              <p:cNvPr id="49" name="TextBox 48"/>
              <p:cNvSpPr txBox="1"/>
              <p:nvPr/>
            </p:nvSpPr>
            <p:spPr>
              <a:xfrm>
                <a:off x="5709008" y="3539450"/>
                <a:ext cx="3363074" cy="830997"/>
              </a:xfrm>
              <a:prstGeom prst="rect">
                <a:avLst/>
              </a:prstGeom>
              <a:noFill/>
            </p:spPr>
            <p:txBody>
              <a:bodyPr wrap="square" rtlCol="0">
                <a:spAutoFit/>
              </a:bodyPr>
              <a:lstStyle/>
              <a:p>
                <a:r>
                  <a:rPr lang="en-US" sz="2400" b="1" dirty="0" smtClean="0">
                    <a:solidFill>
                      <a:schemeClr val="accent6"/>
                    </a:solidFill>
                  </a:rPr>
                  <a:t>Deteriorated lead paint/</a:t>
                </a:r>
              </a:p>
              <a:p>
                <a:r>
                  <a:rPr lang="en-US" sz="2400" b="1" dirty="0" smtClean="0">
                    <a:solidFill>
                      <a:schemeClr val="accent6"/>
                    </a:solidFill>
                  </a:rPr>
                  <a:t>lead poisoning</a:t>
                </a:r>
                <a:endParaRPr lang="en-US" sz="2400" b="1" dirty="0">
                  <a:solidFill>
                    <a:schemeClr val="accent6"/>
                  </a:solidFill>
                </a:endParaRPr>
              </a:p>
            </p:txBody>
          </p:sp>
          <p:sp>
            <p:nvSpPr>
              <p:cNvPr id="51" name="TextBox 50"/>
              <p:cNvSpPr txBox="1"/>
              <p:nvPr/>
            </p:nvSpPr>
            <p:spPr>
              <a:xfrm>
                <a:off x="5203861" y="4842556"/>
                <a:ext cx="1893869" cy="461665"/>
              </a:xfrm>
              <a:prstGeom prst="rect">
                <a:avLst/>
              </a:prstGeom>
              <a:noFill/>
            </p:spPr>
            <p:txBody>
              <a:bodyPr wrap="square" rtlCol="0">
                <a:spAutoFit/>
              </a:bodyPr>
              <a:lstStyle/>
              <a:p>
                <a:r>
                  <a:rPr lang="en-US" sz="2400" b="1" dirty="0" smtClean="0">
                    <a:solidFill>
                      <a:schemeClr val="accent6"/>
                    </a:solidFill>
                  </a:rPr>
                  <a:t>Fire</a:t>
                </a:r>
                <a:endParaRPr lang="en-US" sz="2400" b="1" dirty="0">
                  <a:solidFill>
                    <a:schemeClr val="accent6"/>
                  </a:solidFill>
                </a:endParaRPr>
              </a:p>
            </p:txBody>
          </p:sp>
          <p:sp>
            <p:nvSpPr>
              <p:cNvPr id="52" name="TextBox 51"/>
              <p:cNvSpPr txBox="1"/>
              <p:nvPr/>
            </p:nvSpPr>
            <p:spPr>
              <a:xfrm>
                <a:off x="6116549" y="5909356"/>
                <a:ext cx="1893869" cy="461665"/>
              </a:xfrm>
              <a:prstGeom prst="rect">
                <a:avLst/>
              </a:prstGeom>
              <a:noFill/>
            </p:spPr>
            <p:txBody>
              <a:bodyPr wrap="square" rtlCol="0">
                <a:spAutoFit/>
              </a:bodyPr>
              <a:lstStyle/>
              <a:p>
                <a:r>
                  <a:rPr lang="en-US" sz="2400" b="1" dirty="0" smtClean="0">
                    <a:solidFill>
                      <a:schemeClr val="accent6"/>
                    </a:solidFill>
                  </a:rPr>
                  <a:t>Injuries</a:t>
                </a:r>
                <a:endParaRPr lang="en-US" sz="2400" b="1" dirty="0">
                  <a:solidFill>
                    <a:schemeClr val="accent6"/>
                  </a:solidFill>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2788911" y="61786"/>
            <a:ext cx="3606862" cy="3739654"/>
            <a:chOff x="2788911" y="61786"/>
            <a:chExt cx="3606862" cy="3739654"/>
          </a:xfrm>
        </p:grpSpPr>
        <p:pic>
          <p:nvPicPr>
            <p:cNvPr id="45" name="Picture 44" descr="6319_American cockroach(whitebackground_right)_PHIL.jpg"/>
            <p:cNvPicPr>
              <a:picLocks noChangeAspect="1"/>
            </p:cNvPicPr>
            <p:nvPr/>
          </p:nvPicPr>
          <p:blipFill>
            <a:blip r:embed="rId3" cstate="print">
              <a:clrChange>
                <a:clrFrom>
                  <a:srgbClr val="FFFFFF"/>
                </a:clrFrom>
                <a:clrTo>
                  <a:srgbClr val="FFFFFF">
                    <a:alpha val="0"/>
                  </a:srgbClr>
                </a:clrTo>
              </a:clrChange>
            </a:blip>
            <a:stretch>
              <a:fillRect/>
            </a:stretch>
          </p:blipFill>
          <p:spPr>
            <a:xfrm rot="1992443">
              <a:off x="4687902" y="61786"/>
              <a:ext cx="1707871" cy="2591452"/>
            </a:xfrm>
            <a:prstGeom prst="rect">
              <a:avLst/>
            </a:prstGeom>
          </p:spPr>
        </p:pic>
        <p:pic>
          <p:nvPicPr>
            <p:cNvPr id="37954" name="Picture 49" descr="Norway Rat"/>
            <p:cNvPicPr>
              <a:picLocks noChangeAspect="1" noChangeArrowheads="1"/>
            </p:cNvPicPr>
            <p:nvPr/>
          </p:nvPicPr>
          <p:blipFill>
            <a:blip r:embed="rId4" cstate="print"/>
            <a:srcRect t="17134" b="11665"/>
            <a:stretch>
              <a:fillRect/>
            </a:stretch>
          </p:blipFill>
          <p:spPr bwMode="auto">
            <a:xfrm>
              <a:off x="3248206" y="1922452"/>
              <a:ext cx="2261838" cy="106732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4" name="Picture 73" descr="MP900314407_mouse_MSclipart.JPG"/>
            <p:cNvPicPr>
              <a:picLocks noChangeAspect="1"/>
            </p:cNvPicPr>
            <p:nvPr/>
          </p:nvPicPr>
          <p:blipFill>
            <a:blip r:embed="rId5" cstate="print">
              <a:clrChange>
                <a:clrFrom>
                  <a:srgbClr val="FFFFFF"/>
                </a:clrFrom>
                <a:clrTo>
                  <a:srgbClr val="FFFFFF">
                    <a:alpha val="0"/>
                  </a:srgbClr>
                </a:clrTo>
              </a:clrChange>
            </a:blip>
            <a:srcRect l="9417" r="5381"/>
            <a:stretch>
              <a:fillRect/>
            </a:stretch>
          </p:blipFill>
          <p:spPr>
            <a:xfrm>
              <a:off x="2788911" y="2444540"/>
              <a:ext cx="1864683" cy="1356900"/>
            </a:xfrm>
            <a:prstGeom prst="rect">
              <a:avLst/>
            </a:prstGeom>
          </p:spPr>
        </p:pic>
        <p:sp>
          <p:nvSpPr>
            <p:cNvPr id="46" name="TextBox 45"/>
            <p:cNvSpPr txBox="1"/>
            <p:nvPr/>
          </p:nvSpPr>
          <p:spPr>
            <a:xfrm>
              <a:off x="4775772" y="3335678"/>
              <a:ext cx="1489752" cy="461665"/>
            </a:xfrm>
            <a:prstGeom prst="rect">
              <a:avLst/>
            </a:prstGeom>
            <a:noFill/>
          </p:spPr>
          <p:txBody>
            <a:bodyPr wrap="square" rtlCol="0">
              <a:spAutoFit/>
            </a:bodyPr>
            <a:lstStyle/>
            <a:p>
              <a:r>
                <a:rPr lang="en-US" sz="2400" b="1" dirty="0" smtClean="0">
                  <a:solidFill>
                    <a:schemeClr val="accent6"/>
                  </a:solidFill>
                </a:rPr>
                <a:t>Pests</a:t>
              </a:r>
              <a:endParaRPr lang="en-US" sz="2400" b="1" dirty="0">
                <a:solidFill>
                  <a:schemeClr val="accent6"/>
                </a:solidFill>
              </a:endParaRPr>
            </a:p>
          </p:txBody>
        </p:sp>
      </p:grpSp>
      <p:grpSp>
        <p:nvGrpSpPr>
          <p:cNvPr id="52" name="Group 51"/>
          <p:cNvGrpSpPr/>
          <p:nvPr/>
        </p:nvGrpSpPr>
        <p:grpSpPr>
          <a:xfrm>
            <a:off x="5219272" y="0"/>
            <a:ext cx="3853082" cy="2994247"/>
            <a:chOff x="5219272" y="0"/>
            <a:chExt cx="3853082" cy="2994247"/>
          </a:xfrm>
        </p:grpSpPr>
        <p:sp>
          <p:nvSpPr>
            <p:cNvPr id="37892" name="Line 3"/>
            <p:cNvSpPr>
              <a:spLocks noChangeShapeType="1"/>
            </p:cNvSpPr>
            <p:nvPr/>
          </p:nvSpPr>
          <p:spPr bwMode="auto">
            <a:xfrm flipV="1">
              <a:off x="5219272" y="2044556"/>
              <a:ext cx="1849348" cy="811659"/>
            </a:xfrm>
            <a:prstGeom prst="line">
              <a:avLst/>
            </a:prstGeom>
            <a:noFill/>
            <a:ln w="76200">
              <a:solidFill>
                <a:srgbClr val="363636"/>
              </a:solidFill>
              <a:round/>
              <a:headEnd/>
              <a:tailEnd type="triangle" w="med" len="med"/>
            </a:ln>
          </p:spPr>
          <p:txBody>
            <a:bodyPr/>
            <a:lstStyle/>
            <a:p>
              <a:endParaRPr lang="en-US"/>
            </a:p>
          </p:txBody>
        </p:sp>
        <p:pic>
          <p:nvPicPr>
            <p:cNvPr id="73" name="Picture 72" descr="hotshot.jpg"/>
            <p:cNvPicPr>
              <a:picLocks noChangeAspect="1"/>
            </p:cNvPicPr>
            <p:nvPr/>
          </p:nvPicPr>
          <p:blipFill>
            <a:blip r:embed="rId6" cstate="print">
              <a:clrChange>
                <a:clrFrom>
                  <a:srgbClr val="FFFFFF"/>
                </a:clrFrom>
                <a:clrTo>
                  <a:srgbClr val="FFFFFF">
                    <a:alpha val="0"/>
                  </a:srgbClr>
                </a:clrTo>
              </a:clrChange>
            </a:blip>
            <a:srcRect/>
            <a:stretch>
              <a:fillRect/>
            </a:stretch>
          </p:blipFill>
          <p:spPr>
            <a:xfrm>
              <a:off x="7041932" y="0"/>
              <a:ext cx="837639" cy="2249214"/>
            </a:xfrm>
            <a:prstGeom prst="rect">
              <a:avLst/>
            </a:prstGeom>
          </p:spPr>
        </p:pic>
        <p:pic>
          <p:nvPicPr>
            <p:cNvPr id="37919" name="Picture 36" descr="Spectracide Bug Stop Indoor Fogger"/>
            <p:cNvPicPr>
              <a:picLocks noChangeAspect="1" noChangeArrowheads="1"/>
            </p:cNvPicPr>
            <p:nvPr/>
          </p:nvPicPr>
          <p:blipFill>
            <a:blip r:embed="rId7" cstate="print"/>
            <a:srcRect l="9599" t="6239" r="9599" b="6239"/>
            <a:stretch>
              <a:fillRect/>
            </a:stretch>
          </p:blipFill>
          <p:spPr bwMode="auto">
            <a:xfrm rot="342607">
              <a:off x="7677106" y="875806"/>
              <a:ext cx="1395248" cy="1509769"/>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9" name="TextBox 48"/>
            <p:cNvSpPr txBox="1"/>
            <p:nvPr/>
          </p:nvSpPr>
          <p:spPr>
            <a:xfrm>
              <a:off x="7352873" y="2532582"/>
              <a:ext cx="1489752" cy="461665"/>
            </a:xfrm>
            <a:prstGeom prst="rect">
              <a:avLst/>
            </a:prstGeom>
            <a:noFill/>
          </p:spPr>
          <p:txBody>
            <a:bodyPr wrap="square" rtlCol="0">
              <a:spAutoFit/>
            </a:bodyPr>
            <a:lstStyle/>
            <a:p>
              <a:r>
                <a:rPr lang="en-US" sz="2400" b="1" dirty="0" smtClean="0">
                  <a:solidFill>
                    <a:schemeClr val="accent6"/>
                  </a:solidFill>
                </a:rPr>
                <a:t>Pesticides</a:t>
              </a:r>
              <a:endParaRPr lang="en-US" sz="2400" b="1" dirty="0">
                <a:solidFill>
                  <a:schemeClr val="accent6"/>
                </a:solidFill>
              </a:endParaRPr>
            </a:p>
          </p:txBody>
        </p:sp>
      </p:grpSp>
      <p:grpSp>
        <p:nvGrpSpPr>
          <p:cNvPr id="53" name="Group 52"/>
          <p:cNvGrpSpPr/>
          <p:nvPr/>
        </p:nvGrpSpPr>
        <p:grpSpPr>
          <a:xfrm>
            <a:off x="262758" y="3256908"/>
            <a:ext cx="4185952" cy="2474966"/>
            <a:chOff x="262758" y="3256908"/>
            <a:chExt cx="4185952" cy="2474966"/>
          </a:xfrm>
        </p:grpSpPr>
        <p:sp>
          <p:nvSpPr>
            <p:cNvPr id="37904" name="Line 20"/>
            <p:cNvSpPr>
              <a:spLocks noChangeShapeType="1"/>
            </p:cNvSpPr>
            <p:nvPr/>
          </p:nvSpPr>
          <p:spPr bwMode="auto">
            <a:xfrm flipH="1">
              <a:off x="1952089" y="3256908"/>
              <a:ext cx="1140432" cy="1417834"/>
            </a:xfrm>
            <a:prstGeom prst="line">
              <a:avLst/>
            </a:prstGeom>
            <a:noFill/>
            <a:ln w="76200">
              <a:solidFill>
                <a:srgbClr val="363636"/>
              </a:solidFill>
              <a:round/>
              <a:headEnd/>
              <a:tailEnd type="triangle" w="med" len="med"/>
            </a:ln>
          </p:spPr>
          <p:txBody>
            <a:bodyPr/>
            <a:lstStyle/>
            <a:p>
              <a:endParaRPr lang="en-US"/>
            </a:p>
          </p:txBody>
        </p:sp>
        <p:pic>
          <p:nvPicPr>
            <p:cNvPr id="37944" name="Picture 72" descr="asthma inhaler 2"/>
            <p:cNvPicPr>
              <a:picLocks noChangeAspect="1" noChangeArrowheads="1"/>
            </p:cNvPicPr>
            <p:nvPr/>
          </p:nvPicPr>
          <p:blipFill>
            <a:blip r:embed="rId8" cstate="print">
              <a:clrChange>
                <a:clrFrom>
                  <a:srgbClr val="F2FBFA"/>
                </a:clrFrom>
                <a:clrTo>
                  <a:srgbClr val="F2FBFA">
                    <a:alpha val="0"/>
                  </a:srgbClr>
                </a:clrTo>
              </a:clrChange>
            </a:blip>
            <a:srcRect l="7088"/>
            <a:stretch>
              <a:fillRect/>
            </a:stretch>
          </p:blipFill>
          <p:spPr bwMode="auto">
            <a:xfrm>
              <a:off x="262758" y="4349667"/>
              <a:ext cx="1608083" cy="1382207"/>
            </a:xfrm>
            <a:prstGeom prst="rect">
              <a:avLst/>
            </a:prstGeom>
            <a:noFill/>
            <a:ln w="9525">
              <a:noFill/>
              <a:miter lim="800000"/>
              <a:headEnd/>
              <a:tailEnd/>
            </a:ln>
            <a:effectLst/>
          </p:spPr>
        </p:pic>
        <p:sp>
          <p:nvSpPr>
            <p:cNvPr id="51" name="TextBox 50"/>
            <p:cNvSpPr txBox="1"/>
            <p:nvPr/>
          </p:nvSpPr>
          <p:spPr>
            <a:xfrm>
              <a:off x="1875033" y="4880225"/>
              <a:ext cx="2573677" cy="830997"/>
            </a:xfrm>
            <a:prstGeom prst="rect">
              <a:avLst/>
            </a:prstGeom>
            <a:noFill/>
          </p:spPr>
          <p:txBody>
            <a:bodyPr wrap="square" rtlCol="0">
              <a:spAutoFit/>
            </a:bodyPr>
            <a:lstStyle/>
            <a:p>
              <a:r>
                <a:rPr lang="en-US" sz="2400" b="1" dirty="0" smtClean="0">
                  <a:solidFill>
                    <a:schemeClr val="accent6"/>
                  </a:solidFill>
                </a:rPr>
                <a:t>Asthma &amp; allergy exacerbation</a:t>
              </a:r>
              <a:endParaRPr lang="en-US" sz="2400" b="1" dirty="0">
                <a:solidFill>
                  <a:schemeClr val="accent6"/>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4869950" y="3244065"/>
            <a:ext cx="3780890" cy="2877439"/>
            <a:chOff x="4869950" y="3244065"/>
            <a:chExt cx="3780890" cy="2877439"/>
          </a:xfrm>
        </p:grpSpPr>
        <p:sp>
          <p:nvSpPr>
            <p:cNvPr id="37924" name="Line 41"/>
            <p:cNvSpPr>
              <a:spLocks noChangeShapeType="1"/>
            </p:cNvSpPr>
            <p:nvPr/>
          </p:nvSpPr>
          <p:spPr bwMode="auto">
            <a:xfrm flipH="1">
              <a:off x="4869950" y="3244065"/>
              <a:ext cx="3029161" cy="23118"/>
            </a:xfrm>
            <a:prstGeom prst="line">
              <a:avLst/>
            </a:prstGeom>
            <a:noFill/>
            <a:ln w="76200">
              <a:solidFill>
                <a:srgbClr val="363636"/>
              </a:solidFill>
              <a:round/>
              <a:headEnd/>
              <a:tailEnd type="triangle" w="med" len="med"/>
            </a:ln>
          </p:spPr>
          <p:txBody>
            <a:bodyPr/>
            <a:lstStyle/>
            <a:p>
              <a:endParaRPr lang="en-US"/>
            </a:p>
          </p:txBody>
        </p:sp>
        <p:pic>
          <p:nvPicPr>
            <p:cNvPr id="37906" name="Picture 22" descr="MPj04236330000[1]"/>
            <p:cNvPicPr>
              <a:picLocks noChangeAspect="1" noChangeArrowheads="1"/>
            </p:cNvPicPr>
            <p:nvPr/>
          </p:nvPicPr>
          <p:blipFill>
            <a:blip r:embed="rId3" cstate="print"/>
            <a:srcRect/>
            <a:stretch>
              <a:fillRect/>
            </a:stretch>
          </p:blipFill>
          <p:spPr bwMode="auto">
            <a:xfrm>
              <a:off x="6702798" y="4173462"/>
              <a:ext cx="1948042" cy="194804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7909" name="Line 25"/>
            <p:cNvSpPr>
              <a:spLocks noChangeShapeType="1"/>
            </p:cNvSpPr>
            <p:nvPr/>
          </p:nvSpPr>
          <p:spPr bwMode="auto">
            <a:xfrm flipH="1">
              <a:off x="8126858" y="3316829"/>
              <a:ext cx="223463" cy="823655"/>
            </a:xfrm>
            <a:prstGeom prst="line">
              <a:avLst/>
            </a:prstGeom>
            <a:noFill/>
            <a:ln w="76200">
              <a:solidFill>
                <a:srgbClr val="363636"/>
              </a:solidFill>
              <a:round/>
              <a:headEnd/>
              <a:tailEnd type="triangle" w="med" len="med"/>
            </a:ln>
          </p:spPr>
          <p:txBody>
            <a:bodyPr/>
            <a:lstStyle/>
            <a:p>
              <a:endParaRPr lang="en-US"/>
            </a:p>
          </p:txBody>
        </p:sp>
      </p:grpSp>
      <p:grpSp>
        <p:nvGrpSpPr>
          <p:cNvPr id="47" name="Group 46"/>
          <p:cNvGrpSpPr/>
          <p:nvPr/>
        </p:nvGrpSpPr>
        <p:grpSpPr>
          <a:xfrm>
            <a:off x="2804845" y="1103863"/>
            <a:ext cx="6287785" cy="2925474"/>
            <a:chOff x="2804845" y="1103863"/>
            <a:chExt cx="6287785" cy="2925474"/>
          </a:xfrm>
        </p:grpSpPr>
        <p:pic>
          <p:nvPicPr>
            <p:cNvPr id="37897" name="Picture 13" descr="MPj04331590000[1]"/>
            <p:cNvPicPr>
              <a:picLocks noChangeAspect="1" noChangeArrowheads="1"/>
            </p:cNvPicPr>
            <p:nvPr/>
          </p:nvPicPr>
          <p:blipFill>
            <a:blip r:embed="rId4" cstate="print">
              <a:clrChange>
                <a:clrFrom>
                  <a:srgbClr val="FFFFFD"/>
                </a:clrFrom>
                <a:clrTo>
                  <a:srgbClr val="FFFFFD">
                    <a:alpha val="0"/>
                  </a:srgbClr>
                </a:clrTo>
              </a:clrChange>
            </a:blip>
            <a:srcRect/>
            <a:stretch>
              <a:fillRect/>
            </a:stretch>
          </p:blipFill>
          <p:spPr bwMode="auto">
            <a:xfrm>
              <a:off x="7243281" y="2566828"/>
              <a:ext cx="1849349" cy="1227624"/>
            </a:xfrm>
            <a:prstGeom prst="rect">
              <a:avLst/>
            </a:prstGeom>
            <a:noFill/>
            <a:ln w="9525">
              <a:noFill/>
              <a:miter lim="800000"/>
              <a:headEnd/>
              <a:tailEnd/>
            </a:ln>
          </p:spPr>
        </p:pic>
        <p:sp>
          <p:nvSpPr>
            <p:cNvPr id="37905" name="Line 21"/>
            <p:cNvSpPr>
              <a:spLocks noChangeShapeType="1"/>
            </p:cNvSpPr>
            <p:nvPr/>
          </p:nvSpPr>
          <p:spPr bwMode="auto">
            <a:xfrm flipH="1">
              <a:off x="4869951" y="1882739"/>
              <a:ext cx="3131049" cy="870735"/>
            </a:xfrm>
            <a:prstGeom prst="line">
              <a:avLst/>
            </a:prstGeom>
            <a:noFill/>
            <a:ln w="76200">
              <a:solidFill>
                <a:srgbClr val="363636"/>
              </a:solidFill>
              <a:round/>
              <a:headEnd/>
              <a:tailEnd type="triangle" w="med" len="med"/>
            </a:ln>
          </p:spPr>
          <p:txBody>
            <a:bodyPr/>
            <a:lstStyle/>
            <a:p>
              <a:endParaRPr lang="en-US"/>
            </a:p>
          </p:txBody>
        </p:sp>
        <p:pic>
          <p:nvPicPr>
            <p:cNvPr id="37907" name="Picture 23" descr="MPj03961750000[1]"/>
            <p:cNvPicPr>
              <a:picLocks noChangeAspect="1" noChangeArrowheads="1"/>
            </p:cNvPicPr>
            <p:nvPr/>
          </p:nvPicPr>
          <p:blipFill>
            <a:blip r:embed="rId5" cstate="print"/>
            <a:srcRect/>
            <a:stretch>
              <a:fillRect/>
            </a:stretch>
          </p:blipFill>
          <p:spPr bwMode="auto">
            <a:xfrm>
              <a:off x="2804845" y="1103863"/>
              <a:ext cx="1941816" cy="2925474"/>
            </a:xfrm>
            <a:prstGeom prst="roundRect">
              <a:avLst/>
            </a:prstGeom>
            <a:noFill/>
            <a:ln w="9525">
              <a:noFill/>
              <a:miter lim="800000"/>
              <a:headEnd/>
              <a:tailEnd/>
            </a:ln>
            <a:effectLst>
              <a:outerShdw blurRad="50800" dist="38100" dir="2700000" algn="tl" rotWithShape="0">
                <a:prstClr val="black">
                  <a:alpha val="40000"/>
                </a:prstClr>
              </a:outerShdw>
            </a:effectLst>
          </p:spPr>
        </p:pic>
        <p:sp>
          <p:nvSpPr>
            <p:cNvPr id="37908" name="Line 24"/>
            <p:cNvSpPr>
              <a:spLocks noChangeShapeType="1"/>
            </p:cNvSpPr>
            <p:nvPr/>
          </p:nvSpPr>
          <p:spPr bwMode="auto">
            <a:xfrm>
              <a:off x="8340047" y="2057400"/>
              <a:ext cx="0" cy="762000"/>
            </a:xfrm>
            <a:prstGeom prst="line">
              <a:avLst/>
            </a:prstGeom>
            <a:noFill/>
            <a:ln w="76200">
              <a:solidFill>
                <a:srgbClr val="363636"/>
              </a:solidFill>
              <a:round/>
              <a:headEnd/>
              <a:tailEnd type="triangle" w="med" len="med"/>
            </a:ln>
          </p:spPr>
          <p:txBody>
            <a:bodyPr/>
            <a:lstStyle/>
            <a:p>
              <a:endParaRPr lang="en-US"/>
            </a:p>
          </p:txBody>
        </p:sp>
      </p:grpSp>
      <p:grpSp>
        <p:nvGrpSpPr>
          <p:cNvPr id="46" name="Group 45"/>
          <p:cNvGrpSpPr/>
          <p:nvPr/>
        </p:nvGrpSpPr>
        <p:grpSpPr>
          <a:xfrm>
            <a:off x="5575444" y="0"/>
            <a:ext cx="3496910" cy="2385575"/>
            <a:chOff x="5575444" y="0"/>
            <a:chExt cx="3496910" cy="2385575"/>
          </a:xfrm>
        </p:grpSpPr>
        <p:pic>
          <p:nvPicPr>
            <p:cNvPr id="73" name="Picture 72" descr="hotshot.jpg"/>
            <p:cNvPicPr>
              <a:picLocks noChangeAspect="1"/>
            </p:cNvPicPr>
            <p:nvPr/>
          </p:nvPicPr>
          <p:blipFill>
            <a:blip r:embed="rId6" cstate="print">
              <a:clrChange>
                <a:clrFrom>
                  <a:srgbClr val="FFFFFF"/>
                </a:clrFrom>
                <a:clrTo>
                  <a:srgbClr val="FFFFFF">
                    <a:alpha val="0"/>
                  </a:srgbClr>
                </a:clrTo>
              </a:clrChange>
            </a:blip>
            <a:srcRect/>
            <a:stretch>
              <a:fillRect/>
            </a:stretch>
          </p:blipFill>
          <p:spPr>
            <a:xfrm>
              <a:off x="7041932" y="0"/>
              <a:ext cx="837639" cy="2249214"/>
            </a:xfrm>
            <a:prstGeom prst="rect">
              <a:avLst/>
            </a:prstGeom>
          </p:spPr>
        </p:pic>
        <p:pic>
          <p:nvPicPr>
            <p:cNvPr id="37919" name="Picture 36" descr="Spectracide Bug Stop Indoor Fogger"/>
            <p:cNvPicPr>
              <a:picLocks noChangeAspect="1" noChangeArrowheads="1"/>
            </p:cNvPicPr>
            <p:nvPr/>
          </p:nvPicPr>
          <p:blipFill>
            <a:blip r:embed="rId7" cstate="print"/>
            <a:srcRect l="9599" t="6239" r="9599" b="6239"/>
            <a:stretch>
              <a:fillRect/>
            </a:stretch>
          </p:blipFill>
          <p:spPr bwMode="auto">
            <a:xfrm rot="342607">
              <a:off x="7677106" y="875806"/>
              <a:ext cx="1395248" cy="1509769"/>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5" name="TextBox 44"/>
            <p:cNvSpPr txBox="1"/>
            <p:nvPr/>
          </p:nvSpPr>
          <p:spPr>
            <a:xfrm>
              <a:off x="5575444" y="231171"/>
              <a:ext cx="1489752" cy="461665"/>
            </a:xfrm>
            <a:prstGeom prst="rect">
              <a:avLst/>
            </a:prstGeom>
            <a:noFill/>
          </p:spPr>
          <p:txBody>
            <a:bodyPr wrap="square" rtlCol="0">
              <a:spAutoFit/>
            </a:bodyPr>
            <a:lstStyle/>
            <a:p>
              <a:r>
                <a:rPr lang="en-US" sz="2400" b="1" dirty="0" smtClean="0">
                  <a:solidFill>
                    <a:schemeClr val="accent6"/>
                  </a:solidFill>
                </a:rPr>
                <a:t>Pesticides</a:t>
              </a:r>
              <a:endParaRPr lang="en-US" sz="2400" b="1" dirty="0">
                <a:solidFill>
                  <a:schemeClr val="accent6"/>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21020" y="-2623"/>
            <a:ext cx="9165020" cy="6860623"/>
            <a:chOff x="-21020" y="-2623"/>
            <a:chExt cx="9165020" cy="6860623"/>
          </a:xfrm>
        </p:grpSpPr>
        <p:grpSp>
          <p:nvGrpSpPr>
            <p:cNvPr id="49" name="Group 48"/>
            <p:cNvGrpSpPr/>
            <p:nvPr/>
          </p:nvGrpSpPr>
          <p:grpSpPr>
            <a:xfrm>
              <a:off x="-21020" y="-2623"/>
              <a:ext cx="9165020" cy="6860623"/>
              <a:chOff x="-21020" y="-2623"/>
              <a:chExt cx="9165020" cy="6860623"/>
            </a:xfrm>
          </p:grpSpPr>
          <p:sp>
            <p:nvSpPr>
              <p:cNvPr id="48" name="Line 26"/>
              <p:cNvSpPr>
                <a:spLocks noChangeShapeType="1"/>
              </p:cNvSpPr>
              <p:nvPr/>
            </p:nvSpPr>
            <p:spPr bwMode="auto">
              <a:xfrm>
                <a:off x="5635021" y="3891957"/>
                <a:ext cx="406183" cy="1949"/>
              </a:xfrm>
              <a:prstGeom prst="line">
                <a:avLst/>
              </a:prstGeom>
              <a:noFill/>
              <a:ln w="76200">
                <a:solidFill>
                  <a:srgbClr val="363636"/>
                </a:solidFill>
                <a:round/>
                <a:headEnd/>
                <a:tailEnd type="triangle" w="med" len="med"/>
              </a:ln>
            </p:spPr>
            <p:txBody>
              <a:bodyPr/>
              <a:lstStyle/>
              <a:p>
                <a:endParaRPr lang="en-US"/>
              </a:p>
            </p:txBody>
          </p:sp>
          <p:sp>
            <p:nvSpPr>
              <p:cNvPr id="37914" name="Line 30"/>
              <p:cNvSpPr>
                <a:spLocks noChangeShapeType="1"/>
              </p:cNvSpPr>
              <p:nvPr/>
            </p:nvSpPr>
            <p:spPr bwMode="auto">
              <a:xfrm>
                <a:off x="4776626" y="5115674"/>
                <a:ext cx="2785154" cy="11130"/>
              </a:xfrm>
              <a:prstGeom prst="line">
                <a:avLst/>
              </a:prstGeom>
              <a:noFill/>
              <a:ln w="76200">
                <a:solidFill>
                  <a:srgbClr val="363636"/>
                </a:solidFill>
                <a:round/>
                <a:headEnd/>
                <a:tailEnd type="triangle" w="med" len="med"/>
              </a:ln>
            </p:spPr>
            <p:txBody>
              <a:bodyPr/>
              <a:lstStyle/>
              <a:p>
                <a:endParaRPr lang="en-US"/>
              </a:p>
            </p:txBody>
          </p:sp>
          <p:sp>
            <p:nvSpPr>
              <p:cNvPr id="37924" name="Line 41"/>
              <p:cNvSpPr>
                <a:spLocks noChangeShapeType="1"/>
              </p:cNvSpPr>
              <p:nvPr/>
            </p:nvSpPr>
            <p:spPr bwMode="auto">
              <a:xfrm flipH="1">
                <a:off x="7438489" y="3315983"/>
                <a:ext cx="460623" cy="290245"/>
              </a:xfrm>
              <a:prstGeom prst="line">
                <a:avLst/>
              </a:prstGeom>
              <a:noFill/>
              <a:ln w="76200">
                <a:solidFill>
                  <a:srgbClr val="363636"/>
                </a:solidFill>
                <a:round/>
                <a:headEnd/>
                <a:tailEnd type="triangle" w="med" len="med"/>
              </a:ln>
            </p:spPr>
            <p:txBody>
              <a:bodyPr/>
              <a:lstStyle/>
              <a:p>
                <a:endParaRPr lang="en-US"/>
              </a:p>
            </p:txBody>
          </p:sp>
          <p:sp>
            <p:nvSpPr>
              <p:cNvPr id="37927" name="Line 44"/>
              <p:cNvSpPr>
                <a:spLocks noChangeShapeType="1"/>
              </p:cNvSpPr>
              <p:nvPr/>
            </p:nvSpPr>
            <p:spPr bwMode="auto">
              <a:xfrm flipV="1">
                <a:off x="2133600" y="819807"/>
                <a:ext cx="1397876" cy="2633"/>
              </a:xfrm>
              <a:prstGeom prst="line">
                <a:avLst/>
              </a:prstGeom>
              <a:noFill/>
              <a:ln w="76200">
                <a:solidFill>
                  <a:srgbClr val="363636"/>
                </a:solidFill>
                <a:round/>
                <a:headEnd/>
                <a:tailEnd type="triangle" w="med" len="med"/>
              </a:ln>
            </p:spPr>
            <p:txBody>
              <a:bodyPr/>
              <a:lstStyle/>
              <a:p>
                <a:endParaRPr lang="en-US"/>
              </a:p>
            </p:txBody>
          </p:sp>
          <p:sp>
            <p:nvSpPr>
              <p:cNvPr id="37940" name="Line 65"/>
              <p:cNvSpPr>
                <a:spLocks noChangeShapeType="1"/>
              </p:cNvSpPr>
              <p:nvPr/>
            </p:nvSpPr>
            <p:spPr bwMode="auto">
              <a:xfrm>
                <a:off x="1061550" y="1608090"/>
                <a:ext cx="0" cy="533400"/>
              </a:xfrm>
              <a:prstGeom prst="line">
                <a:avLst/>
              </a:prstGeom>
              <a:noFill/>
              <a:ln w="76200">
                <a:solidFill>
                  <a:srgbClr val="363636"/>
                </a:solidFill>
                <a:round/>
                <a:headEnd/>
                <a:tailEnd type="triangle" w="med" len="med"/>
              </a:ln>
            </p:spPr>
            <p:txBody>
              <a:bodyPr/>
              <a:lstStyle/>
              <a:p>
                <a:endParaRPr lang="en-US"/>
              </a:p>
            </p:txBody>
          </p:sp>
          <p:sp>
            <p:nvSpPr>
              <p:cNvPr id="37943" name="Line 71"/>
              <p:cNvSpPr>
                <a:spLocks noChangeShapeType="1"/>
              </p:cNvSpPr>
              <p:nvPr/>
            </p:nvSpPr>
            <p:spPr bwMode="auto">
              <a:xfrm flipH="1">
                <a:off x="1058238" y="3657608"/>
                <a:ext cx="3307" cy="585619"/>
              </a:xfrm>
              <a:prstGeom prst="line">
                <a:avLst/>
              </a:prstGeom>
              <a:noFill/>
              <a:ln w="76200">
                <a:solidFill>
                  <a:srgbClr val="363636"/>
                </a:solidFill>
                <a:round/>
                <a:headEnd/>
                <a:tailEnd type="triangle" w="med" len="med"/>
              </a:ln>
            </p:spPr>
            <p:txBody>
              <a:bodyPr/>
              <a:lstStyle/>
              <a:p>
                <a:endParaRPr lang="en-US"/>
              </a:p>
            </p:txBody>
          </p:sp>
          <p:sp>
            <p:nvSpPr>
              <p:cNvPr id="37892" name="Line 3"/>
              <p:cNvSpPr>
                <a:spLocks noChangeShapeType="1"/>
              </p:cNvSpPr>
              <p:nvPr/>
            </p:nvSpPr>
            <p:spPr bwMode="auto">
              <a:xfrm flipV="1">
                <a:off x="5219272" y="2044556"/>
                <a:ext cx="1849348" cy="811659"/>
              </a:xfrm>
              <a:prstGeom prst="line">
                <a:avLst/>
              </a:prstGeom>
              <a:noFill/>
              <a:ln w="76200">
                <a:solidFill>
                  <a:srgbClr val="363636"/>
                </a:solidFill>
                <a:round/>
                <a:headEnd/>
                <a:tailEnd type="triangle" w="med" len="med"/>
              </a:ln>
            </p:spPr>
            <p:txBody>
              <a:bodyPr/>
              <a:lstStyle/>
              <a:p>
                <a:endParaRPr lang="en-US"/>
              </a:p>
            </p:txBody>
          </p:sp>
          <p:pic>
            <p:nvPicPr>
              <p:cNvPr id="37897" name="Picture 13" descr="MPj04331590000[1]"/>
              <p:cNvPicPr>
                <a:picLocks noChangeAspect="1" noChangeArrowheads="1"/>
              </p:cNvPicPr>
              <p:nvPr/>
            </p:nvPicPr>
            <p:blipFill>
              <a:blip r:embed="rId3" cstate="print">
                <a:clrChange>
                  <a:clrFrom>
                    <a:srgbClr val="FFFFFD"/>
                  </a:clrFrom>
                  <a:clrTo>
                    <a:srgbClr val="FFFFFD">
                      <a:alpha val="0"/>
                    </a:srgbClr>
                  </a:clrTo>
                </a:clrChange>
              </a:blip>
              <a:srcRect/>
              <a:stretch>
                <a:fillRect/>
              </a:stretch>
            </p:blipFill>
            <p:spPr bwMode="auto">
              <a:xfrm>
                <a:off x="7605446" y="2566828"/>
                <a:ext cx="1487184" cy="987214"/>
              </a:xfrm>
              <a:prstGeom prst="rect">
                <a:avLst/>
              </a:prstGeom>
              <a:noFill/>
              <a:ln w="9525">
                <a:noFill/>
                <a:miter lim="800000"/>
                <a:headEnd/>
                <a:tailEnd/>
              </a:ln>
            </p:spPr>
          </p:pic>
          <p:sp>
            <p:nvSpPr>
              <p:cNvPr id="37899" name="Line 15"/>
              <p:cNvSpPr>
                <a:spLocks noChangeShapeType="1"/>
              </p:cNvSpPr>
              <p:nvPr/>
            </p:nvSpPr>
            <p:spPr bwMode="auto">
              <a:xfrm>
                <a:off x="4800600" y="1143000"/>
                <a:ext cx="0" cy="228600"/>
              </a:xfrm>
              <a:prstGeom prst="line">
                <a:avLst/>
              </a:prstGeom>
              <a:noFill/>
              <a:ln w="76200">
                <a:solidFill>
                  <a:schemeClr val="bg1"/>
                </a:solidFill>
                <a:round/>
                <a:headEnd/>
                <a:tailEnd/>
              </a:ln>
            </p:spPr>
            <p:txBody>
              <a:bodyPr/>
              <a:lstStyle/>
              <a:p>
                <a:endParaRPr lang="en-US"/>
              </a:p>
            </p:txBody>
          </p:sp>
          <p:sp>
            <p:nvSpPr>
              <p:cNvPr id="37902" name="Line 18"/>
              <p:cNvSpPr>
                <a:spLocks noChangeShapeType="1"/>
              </p:cNvSpPr>
              <p:nvPr/>
            </p:nvSpPr>
            <p:spPr bwMode="auto">
              <a:xfrm flipV="1">
                <a:off x="2558264" y="3729519"/>
                <a:ext cx="1109609" cy="10273"/>
              </a:xfrm>
              <a:prstGeom prst="line">
                <a:avLst/>
              </a:prstGeom>
              <a:noFill/>
              <a:ln w="76200">
                <a:solidFill>
                  <a:srgbClr val="363636"/>
                </a:solidFill>
                <a:round/>
                <a:headEnd/>
                <a:tailEnd type="triangle" w="med" len="med"/>
              </a:ln>
            </p:spPr>
            <p:txBody>
              <a:bodyPr/>
              <a:lstStyle/>
              <a:p>
                <a:endParaRPr lang="en-US"/>
              </a:p>
            </p:txBody>
          </p:sp>
          <p:sp>
            <p:nvSpPr>
              <p:cNvPr id="37903" name="Line 19"/>
              <p:cNvSpPr>
                <a:spLocks noChangeShapeType="1"/>
              </p:cNvSpPr>
              <p:nvPr/>
            </p:nvSpPr>
            <p:spPr bwMode="auto">
              <a:xfrm flipV="1">
                <a:off x="2511972" y="6127532"/>
                <a:ext cx="1912883" cy="5238"/>
              </a:xfrm>
              <a:prstGeom prst="line">
                <a:avLst/>
              </a:prstGeom>
              <a:noFill/>
              <a:ln w="76200">
                <a:solidFill>
                  <a:srgbClr val="363636"/>
                </a:solidFill>
                <a:round/>
                <a:headEnd/>
                <a:tailEnd type="triangle" w="med" len="med"/>
              </a:ln>
            </p:spPr>
            <p:txBody>
              <a:bodyPr/>
              <a:lstStyle/>
              <a:p>
                <a:endParaRPr lang="en-US"/>
              </a:p>
            </p:txBody>
          </p:sp>
          <p:sp>
            <p:nvSpPr>
              <p:cNvPr id="37904" name="Line 20"/>
              <p:cNvSpPr>
                <a:spLocks noChangeShapeType="1"/>
              </p:cNvSpPr>
              <p:nvPr/>
            </p:nvSpPr>
            <p:spPr bwMode="auto">
              <a:xfrm flipH="1">
                <a:off x="1952089" y="2167847"/>
                <a:ext cx="852756" cy="2506895"/>
              </a:xfrm>
              <a:prstGeom prst="line">
                <a:avLst/>
              </a:prstGeom>
              <a:noFill/>
              <a:ln w="76200">
                <a:solidFill>
                  <a:srgbClr val="363636"/>
                </a:solidFill>
                <a:round/>
                <a:headEnd/>
                <a:tailEnd type="triangle" w="med" len="med"/>
              </a:ln>
            </p:spPr>
            <p:txBody>
              <a:bodyPr/>
              <a:lstStyle/>
              <a:p>
                <a:endParaRPr lang="en-US"/>
              </a:p>
            </p:txBody>
          </p:sp>
          <p:sp>
            <p:nvSpPr>
              <p:cNvPr id="37905" name="Line 21"/>
              <p:cNvSpPr>
                <a:spLocks noChangeShapeType="1"/>
              </p:cNvSpPr>
              <p:nvPr/>
            </p:nvSpPr>
            <p:spPr bwMode="auto">
              <a:xfrm flipH="1">
                <a:off x="7171362" y="1882739"/>
                <a:ext cx="829638" cy="870735"/>
              </a:xfrm>
              <a:prstGeom prst="line">
                <a:avLst/>
              </a:prstGeom>
              <a:noFill/>
              <a:ln w="76200">
                <a:solidFill>
                  <a:srgbClr val="363636"/>
                </a:solidFill>
                <a:round/>
                <a:headEnd/>
                <a:tailEnd type="triangle" w="med" len="med"/>
              </a:ln>
            </p:spPr>
            <p:txBody>
              <a:bodyPr/>
              <a:lstStyle/>
              <a:p>
                <a:endParaRPr lang="en-US"/>
              </a:p>
            </p:txBody>
          </p:sp>
          <p:pic>
            <p:nvPicPr>
              <p:cNvPr id="37906" name="Picture 22" descr="MPj04236330000[1]"/>
              <p:cNvPicPr>
                <a:picLocks noChangeAspect="1" noChangeArrowheads="1"/>
              </p:cNvPicPr>
              <p:nvPr/>
            </p:nvPicPr>
            <p:blipFill>
              <a:blip r:embed="rId4" cstate="print"/>
              <a:srcRect/>
              <a:stretch>
                <a:fillRect/>
              </a:stretch>
            </p:blipFill>
            <p:spPr bwMode="auto">
              <a:xfrm>
                <a:off x="7709665" y="3896060"/>
                <a:ext cx="1321321" cy="132132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7907" name="Picture 23" descr="MPj03961750000[1]"/>
              <p:cNvPicPr>
                <a:picLocks noChangeAspect="1" noChangeArrowheads="1"/>
              </p:cNvPicPr>
              <p:nvPr/>
            </p:nvPicPr>
            <p:blipFill>
              <a:blip r:embed="rId5" cstate="print"/>
              <a:srcRect/>
              <a:stretch>
                <a:fillRect/>
              </a:stretch>
            </p:blipFill>
            <p:spPr bwMode="auto">
              <a:xfrm>
                <a:off x="6097712" y="2791146"/>
                <a:ext cx="1298028" cy="1955565"/>
              </a:xfrm>
              <a:prstGeom prst="roundRect">
                <a:avLst/>
              </a:prstGeom>
              <a:noFill/>
              <a:ln w="9525">
                <a:noFill/>
                <a:miter lim="800000"/>
                <a:headEnd/>
                <a:tailEnd/>
              </a:ln>
              <a:effectLst>
                <a:outerShdw blurRad="50800" dist="38100" dir="2700000" algn="tl" rotWithShape="0">
                  <a:prstClr val="black">
                    <a:alpha val="40000"/>
                  </a:prstClr>
                </a:outerShdw>
              </a:effectLst>
            </p:spPr>
          </p:pic>
          <p:sp>
            <p:nvSpPr>
              <p:cNvPr id="37908" name="Line 24"/>
              <p:cNvSpPr>
                <a:spLocks noChangeShapeType="1"/>
              </p:cNvSpPr>
              <p:nvPr/>
            </p:nvSpPr>
            <p:spPr bwMode="auto">
              <a:xfrm>
                <a:off x="8340047" y="2057400"/>
                <a:ext cx="0" cy="762000"/>
              </a:xfrm>
              <a:prstGeom prst="line">
                <a:avLst/>
              </a:prstGeom>
              <a:noFill/>
              <a:ln w="76200">
                <a:solidFill>
                  <a:srgbClr val="363636"/>
                </a:solidFill>
                <a:round/>
                <a:headEnd/>
                <a:tailEnd type="triangle" w="med" len="med"/>
              </a:ln>
            </p:spPr>
            <p:txBody>
              <a:bodyPr/>
              <a:lstStyle/>
              <a:p>
                <a:endParaRPr lang="en-US"/>
              </a:p>
            </p:txBody>
          </p:sp>
          <p:sp>
            <p:nvSpPr>
              <p:cNvPr id="37909" name="Line 25"/>
              <p:cNvSpPr>
                <a:spLocks noChangeShapeType="1"/>
              </p:cNvSpPr>
              <p:nvPr/>
            </p:nvSpPr>
            <p:spPr bwMode="auto">
              <a:xfrm>
                <a:off x="8350321" y="3316830"/>
                <a:ext cx="0" cy="457200"/>
              </a:xfrm>
              <a:prstGeom prst="line">
                <a:avLst/>
              </a:prstGeom>
              <a:noFill/>
              <a:ln w="76200">
                <a:solidFill>
                  <a:srgbClr val="363636"/>
                </a:solidFill>
                <a:round/>
                <a:headEnd/>
                <a:tailEnd type="triangle" w="med" len="med"/>
              </a:ln>
            </p:spPr>
            <p:txBody>
              <a:bodyPr/>
              <a:lstStyle/>
              <a:p>
                <a:endParaRPr lang="en-US"/>
              </a:p>
            </p:txBody>
          </p:sp>
          <p:sp>
            <p:nvSpPr>
              <p:cNvPr id="37910" name="Line 26"/>
              <p:cNvSpPr>
                <a:spLocks noChangeShapeType="1"/>
              </p:cNvSpPr>
              <p:nvPr/>
            </p:nvSpPr>
            <p:spPr bwMode="auto">
              <a:xfrm>
                <a:off x="2575034" y="4561490"/>
                <a:ext cx="546538" cy="0"/>
              </a:xfrm>
              <a:prstGeom prst="line">
                <a:avLst/>
              </a:prstGeom>
              <a:noFill/>
              <a:ln w="76200">
                <a:solidFill>
                  <a:srgbClr val="363636"/>
                </a:solidFill>
                <a:round/>
                <a:headEnd/>
                <a:tailEnd type="triangle" w="med" len="med"/>
              </a:ln>
            </p:spPr>
            <p:txBody>
              <a:bodyPr/>
              <a:lstStyle/>
              <a:p>
                <a:endParaRPr lang="en-US"/>
              </a:p>
            </p:txBody>
          </p:sp>
          <p:pic>
            <p:nvPicPr>
              <p:cNvPr id="37911" name="Picture 27" descr="MPj04094220000[1]"/>
              <p:cNvPicPr>
                <a:picLocks noChangeAspect="1" noChangeArrowheads="1"/>
              </p:cNvPicPr>
              <p:nvPr/>
            </p:nvPicPr>
            <p:blipFill>
              <a:blip r:embed="rId6" cstate="print"/>
              <a:srcRect r="27859"/>
              <a:stretch>
                <a:fillRect/>
              </a:stretch>
            </p:blipFill>
            <p:spPr bwMode="auto">
              <a:xfrm>
                <a:off x="3166240" y="4380186"/>
                <a:ext cx="1682811" cy="155815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7913" name="Line 29"/>
              <p:cNvSpPr>
                <a:spLocks noChangeShapeType="1"/>
              </p:cNvSpPr>
              <p:nvPr/>
            </p:nvSpPr>
            <p:spPr bwMode="auto">
              <a:xfrm flipV="1">
                <a:off x="5516365" y="4582274"/>
                <a:ext cx="555662" cy="533636"/>
              </a:xfrm>
              <a:prstGeom prst="line">
                <a:avLst/>
              </a:prstGeom>
              <a:noFill/>
              <a:ln w="76200">
                <a:solidFill>
                  <a:srgbClr val="363636"/>
                </a:solidFill>
                <a:round/>
                <a:headEnd/>
                <a:tailEnd type="triangle" w="med" len="med"/>
              </a:ln>
            </p:spPr>
            <p:txBody>
              <a:bodyPr/>
              <a:lstStyle/>
              <a:p>
                <a:endParaRPr lang="en-US"/>
              </a:p>
            </p:txBody>
          </p:sp>
          <p:sp>
            <p:nvSpPr>
              <p:cNvPr id="37915" name="Line 31"/>
              <p:cNvSpPr>
                <a:spLocks noChangeShapeType="1"/>
              </p:cNvSpPr>
              <p:nvPr/>
            </p:nvSpPr>
            <p:spPr bwMode="auto">
              <a:xfrm>
                <a:off x="6081444" y="5105399"/>
                <a:ext cx="956353" cy="843337"/>
              </a:xfrm>
              <a:prstGeom prst="line">
                <a:avLst/>
              </a:prstGeom>
              <a:noFill/>
              <a:ln w="76200">
                <a:solidFill>
                  <a:srgbClr val="363636"/>
                </a:solidFill>
                <a:round/>
                <a:headEnd/>
                <a:tailEnd type="triangle" w="med" len="med"/>
              </a:ln>
            </p:spPr>
            <p:txBody>
              <a:bodyPr/>
              <a:lstStyle/>
              <a:p>
                <a:endParaRPr lang="en-US"/>
              </a:p>
            </p:txBody>
          </p:sp>
          <p:pic>
            <p:nvPicPr>
              <p:cNvPr id="37916" name="Picture 32" descr="PB040020"/>
              <p:cNvPicPr>
                <a:picLocks noChangeAspect="1" noChangeArrowheads="1"/>
              </p:cNvPicPr>
              <p:nvPr/>
            </p:nvPicPr>
            <p:blipFill>
              <a:blip r:embed="rId7" cstate="print"/>
              <a:srcRect/>
              <a:stretch>
                <a:fillRect/>
              </a:stretch>
            </p:blipFill>
            <p:spPr bwMode="auto">
              <a:xfrm>
                <a:off x="3733800" y="3323690"/>
                <a:ext cx="1931276" cy="144973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7920" name="Picture 37" descr="Flooded house in Evansville"/>
              <p:cNvPicPr>
                <a:picLocks noChangeAspect="1" noChangeArrowheads="1"/>
              </p:cNvPicPr>
              <p:nvPr/>
            </p:nvPicPr>
            <p:blipFill>
              <a:blip r:embed="rId8" cstate="print"/>
              <a:srcRect/>
              <a:stretch>
                <a:fillRect/>
              </a:stretch>
            </p:blipFill>
            <p:spPr bwMode="auto">
              <a:xfrm>
                <a:off x="-21020" y="-2623"/>
                <a:ext cx="2186150" cy="164988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7928" name="Picture 45" descr="house"/>
              <p:cNvPicPr>
                <a:picLocks noChangeAspect="1" noChangeArrowheads="1"/>
              </p:cNvPicPr>
              <p:nvPr/>
            </p:nvPicPr>
            <p:blipFill>
              <a:blip r:embed="rId9" cstate="print"/>
              <a:srcRect l="9629" t="7420" b="20994"/>
              <a:stretch>
                <a:fillRect/>
              </a:stretch>
            </p:blipFill>
            <p:spPr bwMode="auto">
              <a:xfrm>
                <a:off x="3531475" y="0"/>
                <a:ext cx="3255216" cy="172369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7954" name="Picture 49" descr="Norway Rat"/>
              <p:cNvPicPr>
                <a:picLocks noChangeAspect="1" noChangeArrowheads="1"/>
              </p:cNvPicPr>
              <p:nvPr/>
            </p:nvPicPr>
            <p:blipFill>
              <a:blip r:embed="rId10" cstate="print"/>
              <a:srcRect t="17134" b="11665"/>
              <a:stretch>
                <a:fillRect/>
              </a:stretch>
            </p:blipFill>
            <p:spPr bwMode="auto">
              <a:xfrm>
                <a:off x="3207109" y="1922452"/>
                <a:ext cx="2261838" cy="106732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7931" name="Line 51"/>
              <p:cNvSpPr>
                <a:spLocks noChangeShapeType="1"/>
              </p:cNvSpPr>
              <p:nvPr/>
            </p:nvSpPr>
            <p:spPr bwMode="auto">
              <a:xfrm flipH="1">
                <a:off x="2513751" y="1613043"/>
                <a:ext cx="1071929" cy="15407"/>
              </a:xfrm>
              <a:prstGeom prst="line">
                <a:avLst/>
              </a:prstGeom>
              <a:noFill/>
              <a:ln w="76200">
                <a:solidFill>
                  <a:srgbClr val="363636"/>
                </a:solidFill>
                <a:round/>
                <a:headEnd/>
                <a:tailEnd/>
              </a:ln>
            </p:spPr>
            <p:txBody>
              <a:bodyPr/>
              <a:lstStyle/>
              <a:p>
                <a:endParaRPr lang="en-US"/>
              </a:p>
            </p:txBody>
          </p:sp>
          <p:sp>
            <p:nvSpPr>
              <p:cNvPr id="37932" name="Line 52"/>
              <p:cNvSpPr>
                <a:spLocks noChangeShapeType="1"/>
              </p:cNvSpPr>
              <p:nvPr/>
            </p:nvSpPr>
            <p:spPr bwMode="auto">
              <a:xfrm>
                <a:off x="2575040" y="2180897"/>
                <a:ext cx="609600" cy="0"/>
              </a:xfrm>
              <a:prstGeom prst="line">
                <a:avLst/>
              </a:prstGeom>
              <a:noFill/>
              <a:ln w="76200">
                <a:solidFill>
                  <a:srgbClr val="363636"/>
                </a:solidFill>
                <a:round/>
                <a:headEnd/>
                <a:tailEnd type="triangle" w="med" len="med"/>
              </a:ln>
            </p:spPr>
            <p:txBody>
              <a:bodyPr/>
              <a:lstStyle/>
              <a:p>
                <a:endParaRPr lang="en-US"/>
              </a:p>
            </p:txBody>
          </p:sp>
          <p:pic>
            <p:nvPicPr>
              <p:cNvPr id="37948" name="Picture 67"/>
              <p:cNvPicPr>
                <a:picLocks noChangeAspect="1" noChangeArrowheads="1"/>
              </p:cNvPicPr>
              <p:nvPr/>
            </p:nvPicPr>
            <p:blipFill>
              <a:blip r:embed="rId11" cstate="print">
                <a:lum bright="-12000" contrast="18000"/>
              </a:blip>
              <a:srcRect/>
              <a:stretch>
                <a:fillRect/>
              </a:stretch>
            </p:blipFill>
            <p:spPr bwMode="auto">
              <a:xfrm>
                <a:off x="126129" y="2217693"/>
                <a:ext cx="1891862" cy="1476520"/>
              </a:xfrm>
              <a:prstGeom prst="roundRect">
                <a:avLst/>
              </a:prstGeom>
              <a:noFill/>
              <a:ln w="9525">
                <a:noFill/>
                <a:miter lim="800000"/>
                <a:headEnd/>
                <a:tailEnd/>
              </a:ln>
            </p:spPr>
          </p:pic>
          <p:pic>
            <p:nvPicPr>
              <p:cNvPr id="37944" name="Picture 72" descr="asthma inhaler 2"/>
              <p:cNvPicPr>
                <a:picLocks noChangeAspect="1" noChangeArrowheads="1"/>
              </p:cNvPicPr>
              <p:nvPr/>
            </p:nvPicPr>
            <p:blipFill>
              <a:blip r:embed="rId12" cstate="print">
                <a:clrChange>
                  <a:clrFrom>
                    <a:srgbClr val="F2FBFA"/>
                  </a:clrFrom>
                  <a:clrTo>
                    <a:srgbClr val="F2FBFA">
                      <a:alpha val="0"/>
                    </a:srgbClr>
                  </a:clrTo>
                </a:clrChange>
              </a:blip>
              <a:srcRect l="7088"/>
              <a:stretch>
                <a:fillRect/>
              </a:stretch>
            </p:blipFill>
            <p:spPr bwMode="auto">
              <a:xfrm>
                <a:off x="262758" y="4349667"/>
                <a:ext cx="1608083" cy="1382207"/>
              </a:xfrm>
              <a:prstGeom prst="rect">
                <a:avLst/>
              </a:prstGeom>
              <a:noFill/>
              <a:ln w="9525">
                <a:noFill/>
                <a:miter lim="800000"/>
                <a:headEnd/>
                <a:tailEnd/>
              </a:ln>
              <a:effectLst/>
            </p:spPr>
          </p:pic>
          <p:pic>
            <p:nvPicPr>
              <p:cNvPr id="73" name="Picture 72" descr="hotshot.jpg"/>
              <p:cNvPicPr>
                <a:picLocks noChangeAspect="1"/>
              </p:cNvPicPr>
              <p:nvPr/>
            </p:nvPicPr>
            <p:blipFill>
              <a:blip r:embed="rId13" cstate="print">
                <a:clrChange>
                  <a:clrFrom>
                    <a:srgbClr val="FFFFFF"/>
                  </a:clrFrom>
                  <a:clrTo>
                    <a:srgbClr val="FFFFFF">
                      <a:alpha val="0"/>
                    </a:srgbClr>
                  </a:clrTo>
                </a:clrChange>
              </a:blip>
              <a:srcRect/>
              <a:stretch>
                <a:fillRect/>
              </a:stretch>
            </p:blipFill>
            <p:spPr>
              <a:xfrm>
                <a:off x="7041932" y="0"/>
                <a:ext cx="837639" cy="2249214"/>
              </a:xfrm>
              <a:prstGeom prst="rect">
                <a:avLst/>
              </a:prstGeom>
            </p:spPr>
          </p:pic>
          <p:pic>
            <p:nvPicPr>
              <p:cNvPr id="37919" name="Picture 36" descr="Spectracide Bug Stop Indoor Fogger"/>
              <p:cNvPicPr>
                <a:picLocks noChangeAspect="1" noChangeArrowheads="1"/>
              </p:cNvPicPr>
              <p:nvPr/>
            </p:nvPicPr>
            <p:blipFill>
              <a:blip r:embed="rId14" cstate="print"/>
              <a:srcRect l="9599" t="6239" r="9599" b="6239"/>
              <a:stretch>
                <a:fillRect/>
              </a:stretch>
            </p:blipFill>
            <p:spPr bwMode="auto">
              <a:xfrm rot="342607">
                <a:off x="7677106" y="875806"/>
                <a:ext cx="1395248" cy="150976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4" name="Picture 73" descr="MP900314407_mouse_MSclipart.JPG"/>
              <p:cNvPicPr>
                <a:picLocks noChangeAspect="1"/>
              </p:cNvPicPr>
              <p:nvPr/>
            </p:nvPicPr>
            <p:blipFill>
              <a:blip r:embed="rId15" cstate="print">
                <a:clrChange>
                  <a:clrFrom>
                    <a:srgbClr val="FFFFFF"/>
                  </a:clrFrom>
                  <a:clrTo>
                    <a:srgbClr val="FFFFFF">
                      <a:alpha val="0"/>
                    </a:srgbClr>
                  </a:clrTo>
                </a:clrChange>
              </a:blip>
              <a:srcRect l="9417" r="5381"/>
              <a:stretch>
                <a:fillRect/>
              </a:stretch>
            </p:blipFill>
            <p:spPr>
              <a:xfrm>
                <a:off x="2552604" y="2115765"/>
                <a:ext cx="1864683" cy="1356900"/>
              </a:xfrm>
              <a:prstGeom prst="rect">
                <a:avLst/>
              </a:prstGeom>
            </p:spPr>
          </p:pic>
          <p:pic>
            <p:nvPicPr>
              <p:cNvPr id="37898" name="Picture 14" descr="MPj04222720000[1]"/>
              <p:cNvPicPr>
                <a:picLocks noChangeAspect="1" noChangeArrowheads="1"/>
              </p:cNvPicPr>
              <p:nvPr/>
            </p:nvPicPr>
            <p:blipFill>
              <a:blip r:embed="rId16" cstate="print"/>
              <a:srcRect r="5082" b="8012"/>
              <a:stretch>
                <a:fillRect/>
              </a:stretch>
            </p:blipFill>
            <p:spPr bwMode="auto">
              <a:xfrm>
                <a:off x="4511092" y="5383601"/>
                <a:ext cx="1521374" cy="147439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0" name="Picture 49" descr="MP900386391_family portrait (cutout)_MSclipart.gif"/>
              <p:cNvPicPr>
                <a:picLocks noChangeAspect="1"/>
              </p:cNvPicPr>
              <p:nvPr/>
            </p:nvPicPr>
            <p:blipFill>
              <a:blip r:embed="rId17" cstate="print"/>
              <a:stretch>
                <a:fillRect/>
              </a:stretch>
            </p:blipFill>
            <p:spPr>
              <a:xfrm>
                <a:off x="6642538" y="5215373"/>
                <a:ext cx="2501462" cy="1642627"/>
              </a:xfrm>
              <a:prstGeom prst="rect">
                <a:avLst/>
              </a:prstGeom>
            </p:spPr>
          </p:pic>
          <p:sp>
            <p:nvSpPr>
              <p:cNvPr id="37946" name="Line 74"/>
              <p:cNvSpPr>
                <a:spLocks noChangeShapeType="1"/>
              </p:cNvSpPr>
              <p:nvPr/>
            </p:nvSpPr>
            <p:spPr bwMode="auto">
              <a:xfrm flipH="1">
                <a:off x="2533230" y="1592483"/>
                <a:ext cx="4487" cy="4572000"/>
              </a:xfrm>
              <a:prstGeom prst="line">
                <a:avLst/>
              </a:prstGeom>
              <a:noFill/>
              <a:ln w="76200">
                <a:solidFill>
                  <a:srgbClr val="363636"/>
                </a:solidFill>
                <a:round/>
                <a:headEnd/>
                <a:tailEnd/>
              </a:ln>
            </p:spPr>
            <p:txBody>
              <a:bodyPr/>
              <a:lstStyle/>
              <a:p>
                <a:endParaRPr lang="en-US"/>
              </a:p>
            </p:txBody>
          </p:sp>
        </p:grpSp>
        <p:pic>
          <p:nvPicPr>
            <p:cNvPr id="51" name="Picture 50" descr="6319_American cockroach(whitebackground_right)_PHIL.jpg"/>
            <p:cNvPicPr>
              <a:picLocks noChangeAspect="1"/>
            </p:cNvPicPr>
            <p:nvPr/>
          </p:nvPicPr>
          <p:blipFill>
            <a:blip r:embed="rId18" cstate="print">
              <a:clrChange>
                <a:clrFrom>
                  <a:srgbClr val="FFFFFF"/>
                </a:clrFrom>
                <a:clrTo>
                  <a:srgbClr val="FFFFFF">
                    <a:alpha val="0"/>
                  </a:srgbClr>
                </a:clrTo>
              </a:clrChange>
            </a:blip>
            <a:stretch>
              <a:fillRect/>
            </a:stretch>
          </p:blipFill>
          <p:spPr>
            <a:xfrm rot="315538">
              <a:off x="5234608" y="1581216"/>
              <a:ext cx="1083518" cy="1644085"/>
            </a:xfrm>
            <a:prstGeom prst="rect">
              <a:avLst/>
            </a:prstGeom>
          </p:spPr>
        </p:pic>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4294967295"/>
          </p:nvPr>
        </p:nvSpPr>
        <p:spPr>
          <a:xfrm>
            <a:off x="6781800" y="6477000"/>
            <a:ext cx="2209800" cy="304800"/>
          </a:xfrm>
          <a:prstGeom prst="rect">
            <a:avLst/>
          </a:prstGeom>
        </p:spPr>
        <p:txBody>
          <a:bodyPr/>
          <a:lstStyle/>
          <a:p>
            <a:pPr>
              <a:defRPr/>
            </a:pPr>
            <a:fld id="{4EB4D4DA-DF27-4B7B-934B-8AC40EF76AD1}" type="slidenum">
              <a:rPr lang="en-US"/>
              <a:pPr>
                <a:defRPr/>
              </a:pPr>
              <a:t>15</a:t>
            </a:fld>
            <a:endParaRPr lang="en-US"/>
          </a:p>
        </p:txBody>
      </p:sp>
      <p:sp>
        <p:nvSpPr>
          <p:cNvPr id="1028" name="Rectangle 2"/>
          <p:cNvSpPr>
            <a:spLocks noGrp="1" noChangeArrowheads="1"/>
          </p:cNvSpPr>
          <p:nvPr>
            <p:ph type="title"/>
          </p:nvPr>
        </p:nvSpPr>
        <p:spPr>
          <a:xfrm>
            <a:off x="0" y="161366"/>
            <a:ext cx="7448204" cy="941294"/>
          </a:xfrm>
        </p:spPr>
        <p:txBody>
          <a:bodyPr/>
          <a:lstStyle/>
          <a:p>
            <a:pPr eaLnBrk="1" hangingPunct="1"/>
            <a:r>
              <a:rPr lang="en-US" dirty="0" smtClean="0"/>
              <a:t>Triangle of Disease and Injury</a:t>
            </a:r>
          </a:p>
        </p:txBody>
      </p:sp>
      <p:grpSp>
        <p:nvGrpSpPr>
          <p:cNvPr id="2" name="Group 3"/>
          <p:cNvGrpSpPr>
            <a:grpSpLocks/>
          </p:cNvGrpSpPr>
          <p:nvPr/>
        </p:nvGrpSpPr>
        <p:grpSpPr bwMode="auto">
          <a:xfrm>
            <a:off x="698271" y="1169893"/>
            <a:ext cx="7764086" cy="4665642"/>
            <a:chOff x="1824" y="1584"/>
            <a:chExt cx="2448" cy="1344"/>
          </a:xfrm>
          <a:solidFill>
            <a:schemeClr val="bg1"/>
          </a:solidFill>
        </p:grpSpPr>
        <p:graphicFrame>
          <p:nvGraphicFramePr>
            <p:cNvPr id="1026" name="Object 4"/>
            <p:cNvGraphicFramePr>
              <a:graphicFrameLocks noChangeAspect="1"/>
            </p:cNvGraphicFramePr>
            <p:nvPr/>
          </p:nvGraphicFramePr>
          <p:xfrm>
            <a:off x="1824" y="1584"/>
            <a:ext cx="2448" cy="1344"/>
          </p:xfrm>
          <a:graphic>
            <a:graphicData uri="http://schemas.openxmlformats.org/presentationml/2006/ole">
              <p:oleObj spid="_x0000_s61442" name="Slide" r:id="rId4" imgW="3279596" imgH="2459657" progId="PowerPoint.Slide.8">
                <p:embed/>
              </p:oleObj>
            </a:graphicData>
          </a:graphic>
        </p:graphicFrame>
        <p:sp>
          <p:nvSpPr>
            <p:cNvPr id="1030" name="Rectangle 5"/>
            <p:cNvSpPr>
              <a:spLocks noChangeArrowheads="1"/>
            </p:cNvSpPr>
            <p:nvPr/>
          </p:nvSpPr>
          <p:spPr bwMode="auto">
            <a:xfrm>
              <a:off x="2832" y="2496"/>
              <a:ext cx="336" cy="144"/>
            </a:xfrm>
            <a:prstGeom prst="rect">
              <a:avLst/>
            </a:prstGeom>
            <a:grpFill/>
            <a:ln w="9525">
              <a:noFill/>
              <a:miter lim="800000"/>
              <a:headEnd/>
              <a:tailEnd/>
            </a:ln>
          </p:spPr>
          <p:txBody>
            <a:bodyPr wrap="none" anchor="ctr"/>
            <a:lstStyle/>
            <a:p>
              <a:endParaRPr lang="en-US"/>
            </a:p>
          </p:txBody>
        </p:sp>
        <p:sp>
          <p:nvSpPr>
            <p:cNvPr id="1031" name="Text Box 6"/>
            <p:cNvSpPr txBox="1">
              <a:spLocks noChangeArrowheads="1"/>
            </p:cNvSpPr>
            <p:nvPr/>
          </p:nvSpPr>
          <p:spPr bwMode="auto">
            <a:xfrm>
              <a:off x="2640" y="2448"/>
              <a:ext cx="720" cy="239"/>
            </a:xfrm>
            <a:prstGeom prst="rect">
              <a:avLst/>
            </a:prstGeom>
            <a:grpFill/>
            <a:ln w="9525">
              <a:noFill/>
              <a:miter lim="800000"/>
              <a:headEnd/>
              <a:tailEnd/>
            </a:ln>
          </p:spPr>
          <p:txBody>
            <a:bodyPr>
              <a:spAutoFit/>
            </a:bodyPr>
            <a:lstStyle/>
            <a:p>
              <a:pPr algn="ctr" eaLnBrk="0" hangingPunct="0">
                <a:spcBef>
                  <a:spcPct val="50000"/>
                </a:spcBef>
                <a:buClrTx/>
                <a:buSzTx/>
                <a:buFontTx/>
                <a:buNone/>
              </a:pPr>
              <a:r>
                <a:rPr lang="en-US" sz="2400" b="0" dirty="0">
                  <a:latin typeface="Arial" charset="0"/>
                </a:rPr>
                <a:t>Transport Mechanism</a:t>
              </a:r>
            </a:p>
          </p:txBody>
        </p:sp>
      </p:grpSp>
      <p:sp>
        <p:nvSpPr>
          <p:cNvPr id="8" name="Rectangle 7"/>
          <p:cNvSpPr/>
          <p:nvPr/>
        </p:nvSpPr>
        <p:spPr>
          <a:xfrm>
            <a:off x="3940232" y="1230284"/>
            <a:ext cx="914400" cy="515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951914" y="5273042"/>
            <a:ext cx="2310938" cy="412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14895" y="5275813"/>
            <a:ext cx="1476890" cy="412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6"/>
          <p:cNvSpPr txBox="1">
            <a:spLocks noChangeArrowheads="1"/>
          </p:cNvSpPr>
          <p:nvPr/>
        </p:nvSpPr>
        <p:spPr bwMode="auto">
          <a:xfrm>
            <a:off x="3787834" y="1295801"/>
            <a:ext cx="1233053" cy="523220"/>
          </a:xfrm>
          <a:prstGeom prst="rect">
            <a:avLst/>
          </a:prstGeom>
          <a:solidFill>
            <a:schemeClr val="bg1"/>
          </a:solidFill>
          <a:ln w="9525">
            <a:noFill/>
            <a:miter lim="800000"/>
            <a:headEnd/>
            <a:tailEnd/>
          </a:ln>
        </p:spPr>
        <p:txBody>
          <a:bodyPr wrap="square">
            <a:spAutoFit/>
          </a:bodyPr>
          <a:lstStyle/>
          <a:p>
            <a:pPr algn="ctr" eaLnBrk="0" hangingPunct="0">
              <a:spcBef>
                <a:spcPct val="50000"/>
              </a:spcBef>
              <a:buClrTx/>
              <a:buSzTx/>
              <a:buFontTx/>
              <a:buNone/>
            </a:pPr>
            <a:r>
              <a:rPr lang="en-US" sz="2800" b="0" dirty="0" smtClean="0">
                <a:latin typeface="Arial" charset="0"/>
              </a:rPr>
              <a:t>Who</a:t>
            </a:r>
            <a:endParaRPr lang="en-US" sz="2800" b="0" dirty="0">
              <a:latin typeface="Arial" charset="0"/>
            </a:endParaRPr>
          </a:p>
        </p:txBody>
      </p:sp>
      <p:sp>
        <p:nvSpPr>
          <p:cNvPr id="12" name="Text Box 6"/>
          <p:cNvSpPr txBox="1">
            <a:spLocks noChangeArrowheads="1"/>
          </p:cNvSpPr>
          <p:nvPr/>
        </p:nvSpPr>
        <p:spPr bwMode="auto">
          <a:xfrm>
            <a:off x="997528" y="5139052"/>
            <a:ext cx="1047403" cy="523220"/>
          </a:xfrm>
          <a:prstGeom prst="rect">
            <a:avLst/>
          </a:prstGeom>
          <a:solidFill>
            <a:schemeClr val="bg1"/>
          </a:solidFill>
          <a:ln w="9525">
            <a:noFill/>
            <a:miter lim="800000"/>
            <a:headEnd/>
            <a:tailEnd/>
          </a:ln>
        </p:spPr>
        <p:txBody>
          <a:bodyPr wrap="square">
            <a:spAutoFit/>
          </a:bodyPr>
          <a:lstStyle/>
          <a:p>
            <a:pPr algn="ctr" eaLnBrk="0" hangingPunct="0">
              <a:spcBef>
                <a:spcPct val="50000"/>
              </a:spcBef>
              <a:buClrTx/>
              <a:buSzTx/>
              <a:buFontTx/>
              <a:buNone/>
            </a:pPr>
            <a:r>
              <a:rPr lang="en-US" sz="2800" b="0" dirty="0" smtClean="0">
                <a:latin typeface="Arial" charset="0"/>
              </a:rPr>
              <a:t>What</a:t>
            </a:r>
            <a:endParaRPr lang="en-US" sz="2800" b="0" dirty="0">
              <a:latin typeface="Arial" charset="0"/>
            </a:endParaRPr>
          </a:p>
        </p:txBody>
      </p:sp>
      <p:sp>
        <p:nvSpPr>
          <p:cNvPr id="13" name="Text Box 6"/>
          <p:cNvSpPr txBox="1">
            <a:spLocks noChangeArrowheads="1"/>
          </p:cNvSpPr>
          <p:nvPr/>
        </p:nvSpPr>
        <p:spPr bwMode="auto">
          <a:xfrm>
            <a:off x="5902036" y="5205555"/>
            <a:ext cx="1463039" cy="523220"/>
          </a:xfrm>
          <a:prstGeom prst="rect">
            <a:avLst/>
          </a:prstGeom>
          <a:solidFill>
            <a:schemeClr val="bg1"/>
          </a:solidFill>
          <a:ln w="9525">
            <a:noFill/>
            <a:miter lim="800000"/>
            <a:headEnd/>
            <a:tailEnd/>
          </a:ln>
        </p:spPr>
        <p:txBody>
          <a:bodyPr wrap="square">
            <a:spAutoFit/>
          </a:bodyPr>
          <a:lstStyle/>
          <a:p>
            <a:pPr algn="ctr" eaLnBrk="0" hangingPunct="0">
              <a:spcBef>
                <a:spcPct val="50000"/>
              </a:spcBef>
              <a:buClrTx/>
              <a:buSzTx/>
              <a:buFontTx/>
              <a:buNone/>
            </a:pPr>
            <a:r>
              <a:rPr lang="en-US" sz="2800" b="0" dirty="0" smtClean="0">
                <a:latin typeface="Arial" charset="0"/>
              </a:rPr>
              <a:t>Where</a:t>
            </a:r>
            <a:endParaRPr lang="en-US" sz="2800" b="0" dirty="0">
              <a:latin typeface="Arial"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2" descr="A graph illustrates unhealthy home statistics.">
            <a:hlinkClick r:id="rId3"/>
          </p:cNvPr>
          <p:cNvPicPr>
            <a:picLocks noGrp="1" noChangeAspect="1" noChangeArrowheads="1"/>
          </p:cNvPicPr>
          <p:nvPr>
            <p:ph idx="1"/>
          </p:nvPr>
        </p:nvPicPr>
        <p:blipFill>
          <a:blip r:embed="rId4" cstate="print"/>
          <a:srcRect/>
          <a:stretch>
            <a:fillRect/>
          </a:stretch>
        </p:blipFill>
        <p:spPr bwMode="auto">
          <a:xfrm>
            <a:off x="774793" y="399010"/>
            <a:ext cx="7737440" cy="5257692"/>
          </a:xfrm>
          <a:prstGeom prst="rect">
            <a:avLst/>
          </a:prstGeom>
          <a:noFill/>
          <a:ln w="31750">
            <a:solidFill>
              <a:srgbClr val="FF0000"/>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4"/>
          <p:cNvSpPr>
            <a:spLocks noGrp="1"/>
          </p:cNvSpPr>
          <p:nvPr>
            <p:ph type="sldNum" sz="quarter" idx="10"/>
          </p:nvPr>
        </p:nvSpPr>
        <p:spPr>
          <a:noFill/>
        </p:spPr>
        <p:txBody>
          <a:bodyPr/>
          <a:lstStyle/>
          <a:p>
            <a:fld id="{3DF0DDC1-76A5-405D-9AB8-51CC7734C8E8}" type="slidenum">
              <a:rPr lang="en-US" smtClean="0"/>
              <a:pPr/>
              <a:t>17</a:t>
            </a:fld>
            <a:endParaRPr lang="en-US" smtClean="0"/>
          </a:p>
        </p:txBody>
      </p:sp>
      <p:sp>
        <p:nvSpPr>
          <p:cNvPr id="37891" name="Rectangle 1030"/>
          <p:cNvSpPr>
            <a:spLocks noGrp="1" noChangeArrowheads="1"/>
          </p:cNvSpPr>
          <p:nvPr>
            <p:ph type="title"/>
          </p:nvPr>
        </p:nvSpPr>
        <p:spPr>
          <a:xfrm>
            <a:off x="228600" y="228600"/>
            <a:ext cx="8610600" cy="914400"/>
          </a:xfrm>
        </p:spPr>
        <p:txBody>
          <a:bodyPr/>
          <a:lstStyle/>
          <a:p>
            <a:pPr eaLnBrk="1" hangingPunct="1"/>
            <a:r>
              <a:rPr lang="en-US" sz="4400" b="0" dirty="0" smtClean="0"/>
              <a:t>Healthy Homes Principles</a:t>
            </a:r>
          </a:p>
        </p:txBody>
      </p:sp>
      <p:pic>
        <p:nvPicPr>
          <p:cNvPr id="37892" name="Picture 1031"/>
          <p:cNvPicPr>
            <a:picLocks noGrp="1" noChangeAspect="1" noChangeArrowheads="1"/>
          </p:cNvPicPr>
          <p:nvPr>
            <p:ph type="chart" sz="half" idx="1"/>
          </p:nvPr>
        </p:nvPicPr>
        <p:blipFill>
          <a:blip r:embed="rId3" cstate="print"/>
          <a:srcRect/>
          <a:stretch>
            <a:fillRect/>
          </a:stretch>
        </p:blipFill>
        <p:spPr>
          <a:xfrm>
            <a:off x="304800" y="2133600"/>
            <a:ext cx="4648200" cy="3429000"/>
          </a:xfrm>
        </p:spPr>
      </p:pic>
      <p:sp>
        <p:nvSpPr>
          <p:cNvPr id="37893" name="Rectangle 1032"/>
          <p:cNvSpPr>
            <a:spLocks noGrp="1" noChangeArrowheads="1"/>
          </p:cNvSpPr>
          <p:nvPr>
            <p:ph type="body" sz="half" idx="2"/>
          </p:nvPr>
        </p:nvSpPr>
        <p:spPr>
          <a:xfrm>
            <a:off x="5181600" y="1250576"/>
            <a:ext cx="3962400" cy="4616824"/>
          </a:xfrm>
        </p:spPr>
        <p:txBody>
          <a:bodyPr/>
          <a:lstStyle/>
          <a:p>
            <a:pPr marL="533400" indent="-533400" algn="ctr" eaLnBrk="1" hangingPunct="1">
              <a:buFont typeface="Wingdings" pitchFamily="2" charset="2"/>
              <a:buNone/>
            </a:pPr>
            <a:r>
              <a:rPr lang="en-US" sz="4000" b="1" dirty="0" smtClean="0">
                <a:solidFill>
                  <a:srgbClr val="FFCC00"/>
                </a:solidFill>
              </a:rPr>
              <a:t>Keep It</a:t>
            </a:r>
            <a:r>
              <a:rPr lang="en-US" sz="3600" b="1" dirty="0" smtClean="0">
                <a:solidFill>
                  <a:srgbClr val="FFCC00"/>
                </a:solidFill>
              </a:rPr>
              <a:t>:</a:t>
            </a:r>
          </a:p>
          <a:p>
            <a:pPr marL="533400" indent="-533400" eaLnBrk="1" hangingPunct="1">
              <a:buSzTx/>
              <a:buFont typeface="Wingdings" pitchFamily="2" charset="2"/>
              <a:buAutoNum type="arabicPeriod"/>
            </a:pPr>
            <a:r>
              <a:rPr lang="en-US" sz="2800" b="1" dirty="0" smtClean="0"/>
              <a:t>Dry</a:t>
            </a:r>
          </a:p>
          <a:p>
            <a:pPr marL="533400" indent="-533400" eaLnBrk="1" hangingPunct="1">
              <a:buSzTx/>
              <a:buFont typeface="Wingdings" pitchFamily="2" charset="2"/>
              <a:buAutoNum type="arabicPeriod"/>
            </a:pPr>
            <a:r>
              <a:rPr lang="en-US" sz="2800" b="1" dirty="0" smtClean="0"/>
              <a:t>Clean </a:t>
            </a:r>
          </a:p>
          <a:p>
            <a:pPr marL="533400" indent="-533400" eaLnBrk="1" hangingPunct="1">
              <a:buSzTx/>
              <a:buFont typeface="Wingdings" pitchFamily="2" charset="2"/>
              <a:buAutoNum type="arabicPeriod"/>
            </a:pPr>
            <a:r>
              <a:rPr lang="en-US" sz="2800" b="1" dirty="0" smtClean="0"/>
              <a:t>Ventilated </a:t>
            </a:r>
          </a:p>
          <a:p>
            <a:pPr marL="533400" indent="-533400" eaLnBrk="1" hangingPunct="1">
              <a:buSzTx/>
              <a:buFont typeface="Wingdings" pitchFamily="2" charset="2"/>
              <a:buAutoNum type="arabicPeriod"/>
            </a:pPr>
            <a:r>
              <a:rPr lang="en-US" sz="2800" b="1" dirty="0" smtClean="0"/>
              <a:t>Pest-Free </a:t>
            </a:r>
          </a:p>
          <a:p>
            <a:pPr marL="533400" indent="-533400" eaLnBrk="1" hangingPunct="1">
              <a:buSzTx/>
              <a:buFont typeface="Wingdings" pitchFamily="2" charset="2"/>
              <a:buAutoNum type="arabicPeriod"/>
            </a:pPr>
            <a:r>
              <a:rPr lang="en-US" sz="2800" b="1" dirty="0" smtClean="0"/>
              <a:t>Safe</a:t>
            </a:r>
          </a:p>
          <a:p>
            <a:pPr marL="533400" indent="-533400" eaLnBrk="1" hangingPunct="1">
              <a:buSzTx/>
              <a:buFont typeface="Wingdings" pitchFamily="2" charset="2"/>
              <a:buAutoNum type="arabicPeriod"/>
            </a:pPr>
            <a:r>
              <a:rPr lang="en-US" sz="2800" b="1" dirty="0" smtClean="0"/>
              <a:t>Contaminant-Free</a:t>
            </a:r>
          </a:p>
          <a:p>
            <a:pPr marL="533400" indent="-533400" eaLnBrk="1" hangingPunct="1">
              <a:buSzTx/>
              <a:buFont typeface="Wingdings" pitchFamily="2" charset="2"/>
              <a:buAutoNum type="arabicPeriod"/>
            </a:pPr>
            <a:r>
              <a:rPr lang="en-US" sz="2800" b="1" dirty="0" smtClean="0"/>
              <a:t>Maintained</a:t>
            </a:r>
          </a:p>
        </p:txBody>
      </p:sp>
    </p:spTree>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b="0" smtClean="0"/>
              <a:t>Key Provisions of Codes</a:t>
            </a:r>
          </a:p>
        </p:txBody>
      </p:sp>
      <p:sp>
        <p:nvSpPr>
          <p:cNvPr id="58371" name="Rectangle 3"/>
          <p:cNvSpPr>
            <a:spLocks noGrp="1" noChangeArrowheads="1"/>
          </p:cNvSpPr>
          <p:nvPr>
            <p:ph sz="half" idx="1"/>
          </p:nvPr>
        </p:nvSpPr>
        <p:spPr/>
        <p:txBody>
          <a:bodyPr/>
          <a:lstStyle/>
          <a:p>
            <a:pPr eaLnBrk="1" hangingPunct="1">
              <a:buFont typeface="Wingdings" pitchFamily="2" charset="2"/>
              <a:buChar char="§"/>
            </a:pPr>
            <a:r>
              <a:rPr lang="en-US" smtClean="0"/>
              <a:t>Structural Integrity</a:t>
            </a:r>
          </a:p>
          <a:p>
            <a:pPr eaLnBrk="1" hangingPunct="1">
              <a:buFont typeface="Wingdings" pitchFamily="2" charset="2"/>
              <a:buChar char="§"/>
            </a:pPr>
            <a:r>
              <a:rPr lang="en-US" smtClean="0"/>
              <a:t>Weatherproof</a:t>
            </a:r>
          </a:p>
          <a:p>
            <a:pPr eaLnBrk="1" hangingPunct="1">
              <a:buFont typeface="Wingdings" pitchFamily="2" charset="2"/>
              <a:buChar char="§"/>
            </a:pPr>
            <a:r>
              <a:rPr lang="en-US" smtClean="0"/>
              <a:t>Maintained</a:t>
            </a:r>
          </a:p>
          <a:p>
            <a:pPr eaLnBrk="1" hangingPunct="1">
              <a:buFont typeface="Wingdings" pitchFamily="2" charset="2"/>
              <a:buChar char="§"/>
            </a:pPr>
            <a:r>
              <a:rPr lang="en-US" smtClean="0"/>
              <a:t>Cracks &amp; Holes</a:t>
            </a:r>
          </a:p>
          <a:p>
            <a:pPr eaLnBrk="1" hangingPunct="1">
              <a:buFont typeface="Wingdings" pitchFamily="2" charset="2"/>
              <a:buChar char="§"/>
            </a:pPr>
            <a:r>
              <a:rPr lang="en-US" smtClean="0"/>
              <a:t>Loose or Rotting Materials</a:t>
            </a:r>
          </a:p>
          <a:p>
            <a:pPr eaLnBrk="1" hangingPunct="1">
              <a:buFont typeface="Wingdings" pitchFamily="2" charset="2"/>
              <a:buChar char="§"/>
            </a:pPr>
            <a:r>
              <a:rPr lang="en-US" smtClean="0"/>
              <a:t>Dampness &amp; Deterioration</a:t>
            </a:r>
          </a:p>
          <a:p>
            <a:pPr eaLnBrk="1" hangingPunct="1">
              <a:buFont typeface="Wingdings" pitchFamily="2" charset="2"/>
              <a:buChar char="§"/>
            </a:pPr>
            <a:endParaRPr lang="en-US" smtClean="0"/>
          </a:p>
          <a:p>
            <a:pPr eaLnBrk="1" hangingPunct="1">
              <a:buFont typeface="Wingdings" pitchFamily="2" charset="2"/>
              <a:buChar char="§"/>
            </a:pPr>
            <a:endParaRPr lang="en-US" smtClean="0"/>
          </a:p>
          <a:p>
            <a:pPr eaLnBrk="1" hangingPunct="1">
              <a:buFont typeface="Wingdings" pitchFamily="2" charset="2"/>
              <a:buChar char="§"/>
            </a:pPr>
            <a:endParaRPr lang="en-US" smtClean="0"/>
          </a:p>
        </p:txBody>
      </p:sp>
      <p:sp>
        <p:nvSpPr>
          <p:cNvPr id="58372" name="Content Placeholder 4"/>
          <p:cNvSpPr>
            <a:spLocks noGrp="1"/>
          </p:cNvSpPr>
          <p:nvPr>
            <p:ph sz="half" idx="2"/>
          </p:nvPr>
        </p:nvSpPr>
        <p:spPr/>
        <p:txBody>
          <a:bodyPr/>
          <a:lstStyle/>
          <a:p>
            <a:pPr eaLnBrk="1" hangingPunct="1">
              <a:buFont typeface="Wingdings" pitchFamily="2" charset="2"/>
              <a:buChar char="§"/>
            </a:pPr>
            <a:r>
              <a:rPr lang="en-US" smtClean="0"/>
              <a:t>Peeling Paint</a:t>
            </a:r>
          </a:p>
          <a:p>
            <a:pPr eaLnBrk="1" hangingPunct="1">
              <a:buFont typeface="Wingdings" pitchFamily="2" charset="2"/>
              <a:buChar char="§"/>
            </a:pPr>
            <a:r>
              <a:rPr lang="en-US" smtClean="0"/>
              <a:t>Ventilation / Windows</a:t>
            </a:r>
          </a:p>
          <a:p>
            <a:pPr eaLnBrk="1" hangingPunct="1">
              <a:buFont typeface="Wingdings" pitchFamily="2" charset="2"/>
              <a:buChar char="§"/>
            </a:pPr>
            <a:r>
              <a:rPr lang="en-US" smtClean="0"/>
              <a:t>Infestation</a:t>
            </a:r>
          </a:p>
          <a:p>
            <a:pPr eaLnBrk="1" hangingPunct="1">
              <a:buFont typeface="Wingdings" pitchFamily="2" charset="2"/>
              <a:buChar char="§"/>
            </a:pPr>
            <a:r>
              <a:rPr lang="en-US" smtClean="0"/>
              <a:t>Sanitation &amp; Trash</a:t>
            </a:r>
          </a:p>
          <a:p>
            <a:pPr eaLnBrk="1" hangingPunct="1">
              <a:buFont typeface="Wingdings" pitchFamily="2" charset="2"/>
              <a:buChar char="§"/>
            </a:pPr>
            <a:r>
              <a:rPr lang="en-US" smtClean="0"/>
              <a:t>Cleanability</a:t>
            </a:r>
          </a:p>
          <a:p>
            <a:pPr eaLnBrk="1" hangingPunct="1">
              <a:buFont typeface="Wingdings" pitchFamily="2" charset="2"/>
              <a:buChar char="§"/>
            </a:pPr>
            <a:r>
              <a:rPr lang="en-US" smtClean="0"/>
              <a:t>Clothes Dryer</a:t>
            </a:r>
          </a:p>
          <a:p>
            <a:pPr eaLnBrk="1" hangingPunct="1">
              <a:buFont typeface="Wingdings" pitchFamily="2" charset="2"/>
              <a:buChar char="§"/>
            </a:pPr>
            <a:r>
              <a:rPr lang="en-US" smtClean="0"/>
              <a:t>Space Heater</a:t>
            </a:r>
          </a:p>
          <a:p>
            <a:pPr eaLnBrk="1" hangingPunct="1">
              <a:buFont typeface="Wingdings" pitchFamily="2" charset="2"/>
              <a:buChar char="§"/>
            </a:pPr>
            <a:endParaRPr lang="en-US" smtClean="0"/>
          </a:p>
        </p:txBody>
      </p:sp>
      <p:sp>
        <p:nvSpPr>
          <p:cNvPr id="58373" name="Slide Number Placeholder 3"/>
          <p:cNvSpPr>
            <a:spLocks noGrp="1"/>
          </p:cNvSpPr>
          <p:nvPr>
            <p:ph type="sldNum" sz="quarter" idx="4294967295"/>
          </p:nvPr>
        </p:nvSpPr>
        <p:spPr>
          <a:xfrm>
            <a:off x="6781800" y="6324600"/>
            <a:ext cx="2209800" cy="304800"/>
          </a:xfrm>
          <a:prstGeom prst="rect">
            <a:avLst/>
          </a:prstGeom>
          <a:noFill/>
        </p:spPr>
        <p:txBody>
          <a:bodyPr/>
          <a:lstStyle/>
          <a:p>
            <a:fld id="{B6E8CE21-BE94-4CD5-BA6E-E04A55F2EB1D}" type="slidenum">
              <a:rPr lang="en-US" smtClean="0"/>
              <a:pPr/>
              <a:t>18</a:t>
            </a:fld>
            <a:endParaRPr lang="en-US" smtClean="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4294967295"/>
          </p:nvPr>
        </p:nvSpPr>
        <p:spPr>
          <a:xfrm>
            <a:off x="6781800" y="6477000"/>
            <a:ext cx="2209800" cy="304800"/>
          </a:xfrm>
          <a:prstGeom prst="rect">
            <a:avLst/>
          </a:prstGeom>
          <a:noFill/>
        </p:spPr>
        <p:txBody>
          <a:bodyPr/>
          <a:lstStyle/>
          <a:p>
            <a:fld id="{3A0F51FA-0D46-4935-8A8B-ACE4AF970BE1}" type="slidenum">
              <a:rPr lang="en-US" smtClean="0"/>
              <a:pPr/>
              <a:t>19</a:t>
            </a:fld>
            <a:endParaRPr lang="en-US" smtClean="0"/>
          </a:p>
        </p:txBody>
      </p:sp>
      <p:sp>
        <p:nvSpPr>
          <p:cNvPr id="59395" name="Rectangle 2"/>
          <p:cNvSpPr>
            <a:spLocks noGrp="1" noChangeArrowheads="1"/>
          </p:cNvSpPr>
          <p:nvPr>
            <p:ph type="title"/>
          </p:nvPr>
        </p:nvSpPr>
        <p:spPr/>
        <p:txBody>
          <a:bodyPr/>
          <a:lstStyle/>
          <a:p>
            <a:pPr eaLnBrk="1" hangingPunct="1"/>
            <a:r>
              <a:rPr lang="en-US" sz="4400" b="0" smtClean="0"/>
              <a:t>Model Codes for Housing</a:t>
            </a:r>
          </a:p>
        </p:txBody>
      </p:sp>
      <p:sp>
        <p:nvSpPr>
          <p:cNvPr id="59396" name="Rectangle 3"/>
          <p:cNvSpPr>
            <a:spLocks noGrp="1" noChangeArrowheads="1"/>
          </p:cNvSpPr>
          <p:nvPr>
            <p:ph type="body" idx="1"/>
          </p:nvPr>
        </p:nvSpPr>
        <p:spPr/>
        <p:txBody>
          <a:bodyPr/>
          <a:lstStyle/>
          <a:p>
            <a:pPr eaLnBrk="1" hangingPunct="1">
              <a:lnSpc>
                <a:spcPct val="90000"/>
              </a:lnSpc>
            </a:pPr>
            <a:r>
              <a:rPr lang="en-US" sz="2400" dirty="0" smtClean="0"/>
              <a:t>Building Construction – Int’l Building Code</a:t>
            </a:r>
          </a:p>
          <a:p>
            <a:pPr eaLnBrk="1" hangingPunct="1">
              <a:lnSpc>
                <a:spcPct val="90000"/>
              </a:lnSpc>
            </a:pPr>
            <a:r>
              <a:rPr lang="en-US" sz="2400" dirty="0" smtClean="0"/>
              <a:t>Residential Construction – Int’l  Residential Code</a:t>
            </a:r>
          </a:p>
          <a:p>
            <a:pPr eaLnBrk="1" hangingPunct="1">
              <a:lnSpc>
                <a:spcPct val="90000"/>
              </a:lnSpc>
            </a:pPr>
            <a:r>
              <a:rPr lang="en-US" sz="2400" dirty="0" smtClean="0"/>
              <a:t>Rehab – Int’l Existing Building Code </a:t>
            </a:r>
          </a:p>
          <a:p>
            <a:pPr eaLnBrk="1" hangingPunct="1">
              <a:lnSpc>
                <a:spcPct val="90000"/>
              </a:lnSpc>
            </a:pPr>
            <a:r>
              <a:rPr lang="en-US" sz="2400" dirty="0" smtClean="0"/>
              <a:t>Electrical – ICC Electrical Code</a:t>
            </a:r>
          </a:p>
          <a:p>
            <a:pPr eaLnBrk="1" hangingPunct="1">
              <a:lnSpc>
                <a:spcPct val="90000"/>
              </a:lnSpc>
            </a:pPr>
            <a:r>
              <a:rPr lang="en-US" sz="2400" dirty="0" smtClean="0"/>
              <a:t>Fire – Int’l Fire Code and National Fire Protection Association</a:t>
            </a:r>
          </a:p>
          <a:p>
            <a:pPr eaLnBrk="1" hangingPunct="1">
              <a:lnSpc>
                <a:spcPct val="90000"/>
              </a:lnSpc>
            </a:pPr>
            <a:r>
              <a:rPr lang="en-US" sz="2400" dirty="0" smtClean="0"/>
              <a:t>Ventilation – Int’l Mechanical Code</a:t>
            </a:r>
          </a:p>
          <a:p>
            <a:pPr eaLnBrk="1" hangingPunct="1">
              <a:lnSpc>
                <a:spcPct val="90000"/>
              </a:lnSpc>
            </a:pPr>
            <a:r>
              <a:rPr lang="en-US" sz="2400" dirty="0" smtClean="0"/>
              <a:t>Plumbing – Int’l Plumbing Code</a:t>
            </a:r>
          </a:p>
          <a:p>
            <a:pPr eaLnBrk="1" hangingPunct="1">
              <a:lnSpc>
                <a:spcPct val="90000"/>
              </a:lnSpc>
            </a:pPr>
            <a:r>
              <a:rPr lang="en-US" sz="2400" dirty="0" smtClean="0"/>
              <a:t>Sewage – Int’l Private Sewage Disposal Code</a:t>
            </a:r>
          </a:p>
          <a:p>
            <a:pPr eaLnBrk="1" hangingPunct="1">
              <a:lnSpc>
                <a:spcPct val="90000"/>
              </a:lnSpc>
            </a:pPr>
            <a:r>
              <a:rPr lang="en-US" sz="2400" b="1" dirty="0" smtClean="0"/>
              <a:t>All Existing Buildings – Int’l Property Maintenance Code</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ChangeArrowheads="1"/>
          </p:cNvSpPr>
          <p:nvPr>
            <p:ph type="title"/>
          </p:nvPr>
        </p:nvSpPr>
        <p:spPr/>
        <p:txBody>
          <a:bodyPr/>
          <a:lstStyle/>
          <a:p>
            <a:r>
              <a:rPr lang="en-US" dirty="0" smtClean="0"/>
              <a:t>Learning Objectives</a:t>
            </a:r>
          </a:p>
        </p:txBody>
      </p:sp>
      <p:graphicFrame>
        <p:nvGraphicFramePr>
          <p:cNvPr id="7" name="Diagram 6"/>
          <p:cNvGraphicFramePr/>
          <p:nvPr/>
        </p:nvGraphicFramePr>
        <p:xfrm>
          <a:off x="457199" y="1520302"/>
          <a:ext cx="8375301" cy="3996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p:cNvSpPr>
            <a:spLocks noGrp="1"/>
          </p:cNvSpPr>
          <p:nvPr>
            <p:ph type="sldNum" sz="quarter" idx="4294967295"/>
          </p:nvPr>
        </p:nvSpPr>
        <p:spPr>
          <a:xfrm>
            <a:off x="6781800" y="6477000"/>
            <a:ext cx="2209800" cy="304800"/>
          </a:xfrm>
          <a:prstGeom prst="rect">
            <a:avLst/>
          </a:prstGeom>
          <a:noFill/>
        </p:spPr>
        <p:txBody>
          <a:bodyPr/>
          <a:lstStyle/>
          <a:p>
            <a:fld id="{97403B85-E2CA-4560-A4C4-8808CB1FEF03}" type="slidenum">
              <a:rPr lang="en-US" smtClean="0"/>
              <a:pPr/>
              <a:t>20</a:t>
            </a:fld>
            <a:endParaRPr lang="en-US" smtClean="0"/>
          </a:p>
        </p:txBody>
      </p:sp>
      <p:sp>
        <p:nvSpPr>
          <p:cNvPr id="60419" name="Rectangle 2"/>
          <p:cNvSpPr>
            <a:spLocks noGrp="1" noChangeArrowheads="1"/>
          </p:cNvSpPr>
          <p:nvPr>
            <p:ph type="title"/>
          </p:nvPr>
        </p:nvSpPr>
        <p:spPr/>
        <p:txBody>
          <a:bodyPr>
            <a:normAutofit fontScale="90000"/>
          </a:bodyPr>
          <a:lstStyle/>
          <a:p>
            <a:pPr eaLnBrk="1" hangingPunct="1"/>
            <a:r>
              <a:rPr lang="en-US" sz="4000" b="0" dirty="0" smtClean="0"/>
              <a:t>Int’l Property Maintenance Code (IPMC)</a:t>
            </a:r>
          </a:p>
        </p:txBody>
      </p:sp>
      <p:sp>
        <p:nvSpPr>
          <p:cNvPr id="60420" name="Rectangle 3"/>
          <p:cNvSpPr>
            <a:spLocks noGrp="1" noChangeArrowheads="1"/>
          </p:cNvSpPr>
          <p:nvPr>
            <p:ph type="body" idx="1"/>
          </p:nvPr>
        </p:nvSpPr>
        <p:spPr/>
        <p:txBody>
          <a:bodyPr/>
          <a:lstStyle/>
          <a:p>
            <a:pPr eaLnBrk="1" hangingPunct="1">
              <a:lnSpc>
                <a:spcPct val="80000"/>
              </a:lnSpc>
            </a:pPr>
            <a:r>
              <a:rPr lang="en-US" sz="2800" dirty="0" smtClean="0"/>
              <a:t>Adopted in</a:t>
            </a:r>
          </a:p>
          <a:p>
            <a:pPr lvl="1" eaLnBrk="1" hangingPunct="1">
              <a:lnSpc>
                <a:spcPct val="80000"/>
              </a:lnSpc>
            </a:pPr>
            <a:r>
              <a:rPr lang="en-US" sz="2400" dirty="0" smtClean="0"/>
              <a:t>More than 600 communities </a:t>
            </a:r>
          </a:p>
          <a:p>
            <a:pPr lvl="1" eaLnBrk="1" hangingPunct="1">
              <a:lnSpc>
                <a:spcPct val="80000"/>
              </a:lnSpc>
            </a:pPr>
            <a:r>
              <a:rPr lang="en-US" sz="2400" dirty="0" smtClean="0"/>
              <a:t>Two states – New York &amp; Virginia</a:t>
            </a:r>
          </a:p>
          <a:p>
            <a:pPr lvl="1" eaLnBrk="1" hangingPunct="1">
              <a:lnSpc>
                <a:spcPct val="80000"/>
              </a:lnSpc>
            </a:pPr>
            <a:r>
              <a:rPr lang="en-US" sz="2400" dirty="0" smtClean="0"/>
              <a:t>Several states including Georgia &amp; Oklahoma recommend it as a model for locals codes</a:t>
            </a:r>
          </a:p>
          <a:p>
            <a:pPr eaLnBrk="1" hangingPunct="1">
              <a:lnSpc>
                <a:spcPct val="80000"/>
              </a:lnSpc>
            </a:pPr>
            <a:r>
              <a:rPr lang="en-US" sz="2800" dirty="0" smtClean="0"/>
              <a:t>Applicability</a:t>
            </a:r>
          </a:p>
          <a:p>
            <a:pPr lvl="1" eaLnBrk="1" hangingPunct="1">
              <a:lnSpc>
                <a:spcPct val="80000"/>
              </a:lnSpc>
            </a:pPr>
            <a:r>
              <a:rPr lang="en-US" sz="2400" dirty="0" smtClean="0"/>
              <a:t>Existing Buildings</a:t>
            </a:r>
          </a:p>
          <a:p>
            <a:pPr lvl="1" eaLnBrk="1" hangingPunct="1">
              <a:lnSpc>
                <a:spcPct val="80000"/>
              </a:lnSpc>
            </a:pPr>
            <a:r>
              <a:rPr lang="en-US" sz="2400" dirty="0" smtClean="0"/>
              <a:t>Rental and Owner Occupied Homes</a:t>
            </a:r>
          </a:p>
          <a:p>
            <a:pPr lvl="1" eaLnBrk="1" hangingPunct="1">
              <a:lnSpc>
                <a:spcPct val="80000"/>
              </a:lnSpc>
            </a:pPr>
            <a:r>
              <a:rPr lang="en-US" sz="2400" dirty="0" smtClean="0"/>
              <a:t>Local Variations</a:t>
            </a:r>
          </a:p>
          <a:p>
            <a:pPr eaLnBrk="1" hangingPunct="1">
              <a:lnSpc>
                <a:spcPct val="80000"/>
              </a:lnSpc>
            </a:pPr>
            <a:r>
              <a:rPr lang="en-US" sz="2800" dirty="0" smtClean="0"/>
              <a:t>Code Official Enforces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98764"/>
            <a:ext cx="7462157" cy="918874"/>
          </a:xfrm>
        </p:spPr>
        <p:txBody>
          <a:bodyPr>
            <a:normAutofit/>
          </a:bodyPr>
          <a:lstStyle/>
          <a:p>
            <a:r>
              <a:rPr lang="en-US" dirty="0" smtClean="0"/>
              <a:t>Top Five Code Violations Cited</a:t>
            </a:r>
            <a:endParaRPr lang="en-US" dirty="0"/>
          </a:p>
        </p:txBody>
      </p:sp>
      <p:sp>
        <p:nvSpPr>
          <p:cNvPr id="3" name="Content Placeholder 2"/>
          <p:cNvSpPr>
            <a:spLocks noGrp="1"/>
          </p:cNvSpPr>
          <p:nvPr>
            <p:ph idx="1"/>
          </p:nvPr>
        </p:nvSpPr>
        <p:spPr>
          <a:xfrm>
            <a:off x="457200" y="1745673"/>
            <a:ext cx="8229600" cy="3643073"/>
          </a:xfrm>
        </p:spPr>
        <p:txBody>
          <a:bodyPr>
            <a:normAutofit/>
          </a:bodyPr>
          <a:lstStyle/>
          <a:p>
            <a:r>
              <a:rPr lang="en-US" dirty="0" smtClean="0"/>
              <a:t>What are the top five code violations cited by inspectors in the city of Greensboro?</a:t>
            </a:r>
          </a:p>
          <a:p>
            <a:r>
              <a:rPr lang="en-US" dirty="0" smtClean="0"/>
              <a:t>Who is generally cited for each violation?</a:t>
            </a:r>
          </a:p>
          <a:p>
            <a:r>
              <a:rPr lang="en-US" dirty="0" smtClean="0"/>
              <a:t>Local Code violations-are they issue driven or holistic in nature?</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176" y="174812"/>
            <a:ext cx="7200966" cy="1143000"/>
          </a:xfrm>
        </p:spPr>
        <p:txBody>
          <a:bodyPr>
            <a:normAutofit fontScale="90000"/>
          </a:bodyPr>
          <a:lstStyle/>
          <a:p>
            <a:r>
              <a:rPr lang="en-US" dirty="0" smtClean="0"/>
              <a:t>Exercise #2: Identify the Code Violations</a:t>
            </a:r>
            <a:endParaRPr lang="en-US" dirty="0"/>
          </a:p>
        </p:txBody>
      </p:sp>
      <p:pic>
        <p:nvPicPr>
          <p:cNvPr id="5" name="Picture 3" descr="C:\Users\test\Documents\My Files\NCHH\Codes\HH_Code_Exercise_2_Identify_4-5-09.jpg"/>
          <p:cNvPicPr>
            <a:picLocks noGrp="1" noChangeAspect="1" noChangeArrowheads="1"/>
          </p:cNvPicPr>
          <p:nvPr>
            <p:ph idx="1"/>
          </p:nvPr>
        </p:nvPicPr>
        <p:blipFill>
          <a:blip r:embed="rId3" cstate="print"/>
          <a:srcRect l="5455" t="26285" r="6061" b="9087"/>
          <a:stretch>
            <a:fillRect/>
          </a:stretch>
        </p:blipFill>
        <p:spPr bwMode="auto">
          <a:xfrm>
            <a:off x="2294423" y="1169894"/>
            <a:ext cx="5806163" cy="5488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lstStyle/>
          <a:p>
            <a:pPr eaLnBrk="1" hangingPunct="1"/>
            <a:r>
              <a:rPr lang="en-US" sz="4400" b="0" smtClean="0"/>
              <a:t>American Housing Survey</a:t>
            </a:r>
          </a:p>
        </p:txBody>
      </p:sp>
      <p:graphicFrame>
        <p:nvGraphicFramePr>
          <p:cNvPr id="7" name="SmartArt Placeholder 6"/>
          <p:cNvGraphicFramePr>
            <a:graphicFrameLocks noGrp="1"/>
          </p:cNvGraphicFramePr>
          <p:nvPr>
            <p:ph type="dgm" sz="quarter" idx="10"/>
          </p:nvPr>
        </p:nvGraphicFramePr>
        <p:xfrm>
          <a:off x="720582" y="1864317"/>
          <a:ext cx="7899436" cy="3642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Exterior Physical Condition</a:t>
            </a:r>
            <a:endParaRPr lang="en-US" dirty="0"/>
          </a:p>
        </p:txBody>
      </p:sp>
      <p:sp>
        <p:nvSpPr>
          <p:cNvPr id="18" name="TextBox 17"/>
          <p:cNvSpPr txBox="1"/>
          <p:nvPr/>
        </p:nvSpPr>
        <p:spPr>
          <a:xfrm>
            <a:off x="501161" y="1116624"/>
            <a:ext cx="8483813" cy="369332"/>
          </a:xfrm>
          <a:prstGeom prst="rect">
            <a:avLst/>
          </a:prstGeom>
          <a:noFill/>
        </p:spPr>
        <p:txBody>
          <a:bodyPr wrap="square" rtlCol="0">
            <a:spAutoFit/>
          </a:bodyPr>
          <a:lstStyle/>
          <a:p>
            <a:r>
              <a:rPr lang="en-US" b="1" i="1" dirty="0" smtClean="0">
                <a:solidFill>
                  <a:schemeClr val="tx2"/>
                </a:solidFill>
              </a:rPr>
              <a:t>Occupied housing units, 2009 American Housing Survey</a:t>
            </a:r>
            <a:endParaRPr lang="en-US" b="1" i="1" dirty="0">
              <a:solidFill>
                <a:schemeClr val="tx2"/>
              </a:solidFill>
            </a:endParaRPr>
          </a:p>
        </p:txBody>
      </p:sp>
      <p:graphicFrame>
        <p:nvGraphicFramePr>
          <p:cNvPr id="7" name="Table 6"/>
          <p:cNvGraphicFramePr>
            <a:graphicFrameLocks noGrp="1"/>
          </p:cNvGraphicFramePr>
          <p:nvPr/>
        </p:nvGraphicFramePr>
        <p:xfrm>
          <a:off x="4587212" y="3169085"/>
          <a:ext cx="4426161" cy="3003850"/>
        </p:xfrm>
        <a:graphic>
          <a:graphicData uri="http://schemas.openxmlformats.org/drawingml/2006/table">
            <a:tbl>
              <a:tblPr firstRow="1" bandRow="1">
                <a:tableStyleId>{93296810-A885-4BE3-A3E7-6D5BEEA58F35}</a:tableStyleId>
              </a:tblPr>
              <a:tblGrid>
                <a:gridCol w="3234175"/>
                <a:gridCol w="1191986"/>
              </a:tblGrid>
              <a:tr h="739036">
                <a:tc>
                  <a:txBody>
                    <a:bodyPr/>
                    <a:lstStyle/>
                    <a:p>
                      <a:pPr marL="0" algn="l" fontAlgn="b">
                        <a:lnSpc>
                          <a:spcPts val="2000"/>
                        </a:lnSpc>
                      </a:pPr>
                      <a:r>
                        <a:rPr lang="en-US" sz="1800" b="1" i="0" u="none" strike="noStrike" dirty="0">
                          <a:solidFill>
                            <a:schemeClr val="bg1"/>
                          </a:solidFill>
                          <a:latin typeface="Calibri"/>
                        </a:rPr>
                        <a:t>Exterior condition</a:t>
                      </a:r>
                    </a:p>
                  </a:txBody>
                  <a:tcPr marL="0" marR="0" marT="0" marB="0" anchor="ctr">
                    <a:solidFill>
                      <a:srgbClr val="7C9A40">
                        <a:alpha val="80000"/>
                      </a:srgbClr>
                    </a:solidFill>
                  </a:tcPr>
                </a:tc>
                <a:tc>
                  <a:txBody>
                    <a:bodyPr/>
                    <a:lstStyle/>
                    <a:p>
                      <a:pPr marL="0" algn="ctr" fontAlgn="b">
                        <a:lnSpc>
                          <a:spcPts val="2000"/>
                        </a:lnSpc>
                      </a:pPr>
                      <a:r>
                        <a:rPr lang="en-US" sz="1800" b="1" i="0" u="none" strike="noStrike" dirty="0" smtClean="0">
                          <a:solidFill>
                            <a:schemeClr val="bg1"/>
                          </a:solidFill>
                          <a:latin typeface="+mn-lt"/>
                        </a:rPr>
                        <a:t>% </a:t>
                      </a:r>
                      <a:r>
                        <a:rPr lang="en-US" sz="1800" b="1" i="0" u="none" strike="noStrike" baseline="0" dirty="0" smtClean="0">
                          <a:solidFill>
                            <a:schemeClr val="bg1"/>
                          </a:solidFill>
                          <a:latin typeface="+mn-lt"/>
                        </a:rPr>
                        <a:t> among total </a:t>
                      </a:r>
                    </a:p>
                    <a:p>
                      <a:pPr marL="0" algn="ctr" fontAlgn="b">
                        <a:lnSpc>
                          <a:spcPts val="2000"/>
                        </a:lnSpc>
                      </a:pPr>
                      <a:r>
                        <a:rPr lang="en-US" sz="1800" b="1" i="0" u="none" strike="noStrike" baseline="0" dirty="0" smtClean="0">
                          <a:solidFill>
                            <a:schemeClr val="bg1"/>
                          </a:solidFill>
                          <a:latin typeface="+mn-lt"/>
                        </a:rPr>
                        <a:t># of units</a:t>
                      </a:r>
                      <a:endParaRPr lang="en-US" sz="1800" b="1" i="0" u="none" strike="noStrike" dirty="0">
                        <a:solidFill>
                          <a:schemeClr val="bg1"/>
                        </a:solidFill>
                        <a:latin typeface="+mn-lt"/>
                      </a:endParaRPr>
                    </a:p>
                  </a:txBody>
                  <a:tcPr marL="0" marR="0" marT="0" marB="0" anchor="ctr">
                    <a:solidFill>
                      <a:srgbClr val="7C9A40">
                        <a:alpha val="80000"/>
                      </a:srgbClr>
                    </a:solidFill>
                  </a:tcPr>
                </a:tc>
              </a:tr>
              <a:tr h="256610">
                <a:tc>
                  <a:txBody>
                    <a:bodyPr/>
                    <a:lstStyle/>
                    <a:p>
                      <a:pPr marL="45720" algn="l" fontAlgn="b"/>
                      <a:r>
                        <a:rPr lang="en-US" sz="1800" b="0" i="0" u="none" strike="noStrike" dirty="0">
                          <a:solidFill>
                            <a:schemeClr val="tx1">
                              <a:lumMod val="90000"/>
                              <a:lumOff val="10000"/>
                            </a:schemeClr>
                          </a:solidFill>
                          <a:latin typeface="Calibri"/>
                        </a:rPr>
                        <a:t>Missing roofing material</a:t>
                      </a:r>
                    </a:p>
                  </a:txBody>
                  <a:tcPr marL="0" marR="0" marT="0" marB="0" anchor="ctr"/>
                </a:tc>
                <a:tc>
                  <a:txBody>
                    <a:bodyPr/>
                    <a:lstStyle/>
                    <a:p>
                      <a:pPr algn="ctr" fontAlgn="b"/>
                      <a:r>
                        <a:rPr lang="en-US" sz="1800" b="0" i="0" u="none" strike="noStrike" dirty="0" smtClean="0">
                          <a:solidFill>
                            <a:schemeClr val="tx1">
                              <a:lumMod val="90000"/>
                              <a:lumOff val="10000"/>
                            </a:schemeClr>
                          </a:solidFill>
                          <a:latin typeface="Calibri"/>
                        </a:rPr>
                        <a:t>5.2%</a:t>
                      </a:r>
                      <a:endParaRPr lang="en-US" sz="1800" b="0" i="0" u="none" strike="noStrike" dirty="0">
                        <a:solidFill>
                          <a:schemeClr val="tx1">
                            <a:lumMod val="90000"/>
                            <a:lumOff val="10000"/>
                          </a:schemeClr>
                        </a:solidFill>
                        <a:latin typeface="Calibri"/>
                      </a:endParaRPr>
                    </a:p>
                  </a:txBody>
                  <a:tcPr marL="0" marR="0" marT="0" marB="0" anchor="ctr"/>
                </a:tc>
              </a:tr>
              <a:tr h="256610">
                <a:tc>
                  <a:txBody>
                    <a:bodyPr/>
                    <a:lstStyle/>
                    <a:p>
                      <a:pPr marL="45720" algn="l" fontAlgn="b"/>
                      <a:r>
                        <a:rPr lang="en-US" sz="1800" b="0" i="0" u="none" strike="noStrike" dirty="0">
                          <a:solidFill>
                            <a:schemeClr val="tx1">
                              <a:lumMod val="90000"/>
                              <a:lumOff val="10000"/>
                            </a:schemeClr>
                          </a:solidFill>
                          <a:latin typeface="Calibri"/>
                        </a:rPr>
                        <a:t>Broken windows</a:t>
                      </a:r>
                    </a:p>
                  </a:txBody>
                  <a:tcPr marL="0" marR="0" marT="0" marB="0" anchor="ctr"/>
                </a:tc>
                <a:tc>
                  <a:txBody>
                    <a:bodyPr/>
                    <a:lstStyle/>
                    <a:p>
                      <a:pPr algn="ctr" fontAlgn="b"/>
                      <a:r>
                        <a:rPr lang="en-US" sz="1800" b="0" i="0" u="none" strike="noStrike" dirty="0" smtClean="0">
                          <a:solidFill>
                            <a:schemeClr val="tx1">
                              <a:lumMod val="90000"/>
                              <a:lumOff val="10000"/>
                            </a:schemeClr>
                          </a:solidFill>
                          <a:latin typeface="Calibri"/>
                        </a:rPr>
                        <a:t>3.3%</a:t>
                      </a:r>
                      <a:endParaRPr lang="en-US" sz="1800" b="0" i="0" u="none" strike="noStrike" dirty="0">
                        <a:solidFill>
                          <a:schemeClr val="tx1">
                            <a:lumMod val="90000"/>
                            <a:lumOff val="10000"/>
                          </a:schemeClr>
                        </a:solidFill>
                        <a:latin typeface="Calibri"/>
                      </a:endParaRPr>
                    </a:p>
                  </a:txBody>
                  <a:tcPr marL="0" marR="0" marT="0" marB="0" anchor="ctr"/>
                </a:tc>
              </a:tr>
              <a:tr h="256610">
                <a:tc>
                  <a:txBody>
                    <a:bodyPr/>
                    <a:lstStyle/>
                    <a:p>
                      <a:pPr marL="45720" algn="l" fontAlgn="b"/>
                      <a:r>
                        <a:rPr lang="en-US" sz="1800" b="0" i="0" u="none" strike="noStrike" dirty="0">
                          <a:solidFill>
                            <a:schemeClr val="tx1">
                              <a:lumMod val="90000"/>
                              <a:lumOff val="10000"/>
                            </a:schemeClr>
                          </a:solidFill>
                          <a:latin typeface="Calibri"/>
                        </a:rPr>
                        <a:t>Missing outside wall material</a:t>
                      </a:r>
                    </a:p>
                  </a:txBody>
                  <a:tcPr marL="0" marR="0" marT="0" marB="0" anchor="ctr"/>
                </a:tc>
                <a:tc>
                  <a:txBody>
                    <a:bodyPr/>
                    <a:lstStyle/>
                    <a:p>
                      <a:pPr algn="ctr" fontAlgn="b"/>
                      <a:r>
                        <a:rPr lang="en-US" sz="1800" b="0" i="0" u="none" strike="noStrike" dirty="0" smtClean="0">
                          <a:solidFill>
                            <a:schemeClr val="tx1">
                              <a:lumMod val="90000"/>
                              <a:lumOff val="10000"/>
                            </a:schemeClr>
                          </a:solidFill>
                          <a:latin typeface="Calibri"/>
                        </a:rPr>
                        <a:t>2.6%</a:t>
                      </a:r>
                      <a:endParaRPr lang="en-US" sz="1800" b="0" i="0" u="none" strike="noStrike" dirty="0">
                        <a:solidFill>
                          <a:schemeClr val="tx1">
                            <a:lumMod val="90000"/>
                            <a:lumOff val="10000"/>
                          </a:schemeClr>
                        </a:solidFill>
                        <a:latin typeface="Calibri"/>
                      </a:endParaRPr>
                    </a:p>
                  </a:txBody>
                  <a:tcPr marL="0" marR="0" marT="0" marB="0" anchor="ctr"/>
                </a:tc>
              </a:tr>
              <a:tr h="321610">
                <a:tc>
                  <a:txBody>
                    <a:bodyPr/>
                    <a:lstStyle/>
                    <a:p>
                      <a:pPr marL="45720" algn="l" fontAlgn="b"/>
                      <a:r>
                        <a:rPr lang="en-US" sz="1800" b="0" i="0" u="none" strike="noStrike" dirty="0" smtClean="0">
                          <a:solidFill>
                            <a:schemeClr val="tx1">
                              <a:lumMod val="90000"/>
                              <a:lumOff val="10000"/>
                            </a:schemeClr>
                          </a:solidFill>
                          <a:latin typeface="Calibri"/>
                        </a:rPr>
                        <a:t>Foundation</a:t>
                      </a:r>
                      <a:r>
                        <a:rPr lang="en-US" sz="1800" b="0" i="0" u="none" strike="noStrike" baseline="0" dirty="0" smtClean="0">
                          <a:solidFill>
                            <a:schemeClr val="tx1">
                              <a:lumMod val="90000"/>
                              <a:lumOff val="10000"/>
                            </a:schemeClr>
                          </a:solidFill>
                          <a:latin typeface="Calibri"/>
                        </a:rPr>
                        <a:t> </a:t>
                      </a:r>
                      <a:r>
                        <a:rPr lang="en-US" sz="1800" b="0" i="0" u="none" strike="noStrike" dirty="0" smtClean="0">
                          <a:solidFill>
                            <a:schemeClr val="tx1">
                              <a:lumMod val="90000"/>
                              <a:lumOff val="10000"/>
                            </a:schemeClr>
                          </a:solidFill>
                          <a:latin typeface="Calibri"/>
                        </a:rPr>
                        <a:t>crumbling/crack/hole</a:t>
                      </a:r>
                      <a:endParaRPr lang="en-US" sz="1800" b="0" i="0" u="none" strike="noStrike" dirty="0">
                        <a:solidFill>
                          <a:schemeClr val="tx1">
                            <a:lumMod val="90000"/>
                            <a:lumOff val="10000"/>
                          </a:schemeClr>
                        </a:solidFill>
                        <a:latin typeface="Calibri"/>
                      </a:endParaRPr>
                    </a:p>
                  </a:txBody>
                  <a:tcPr marL="0" marR="0" marT="0" marB="0" anchor="ctr"/>
                </a:tc>
                <a:tc>
                  <a:txBody>
                    <a:bodyPr/>
                    <a:lstStyle/>
                    <a:p>
                      <a:pPr algn="ctr" fontAlgn="b"/>
                      <a:r>
                        <a:rPr lang="en-US" sz="1800" b="0" i="0" u="none" strike="noStrike" dirty="0" smtClean="0">
                          <a:solidFill>
                            <a:schemeClr val="tx1">
                              <a:lumMod val="90000"/>
                              <a:lumOff val="10000"/>
                            </a:schemeClr>
                          </a:solidFill>
                          <a:latin typeface="Calibri"/>
                        </a:rPr>
                        <a:t>2.5%</a:t>
                      </a:r>
                      <a:endParaRPr lang="en-US" sz="1800" b="0" i="0" u="none" strike="noStrike" dirty="0">
                        <a:solidFill>
                          <a:schemeClr val="tx1">
                            <a:lumMod val="90000"/>
                            <a:lumOff val="10000"/>
                          </a:schemeClr>
                        </a:solidFill>
                        <a:latin typeface="Calibri"/>
                      </a:endParaRPr>
                    </a:p>
                  </a:txBody>
                  <a:tcPr marL="0" marR="0" marT="0" marB="0" anchor="ctr"/>
                </a:tc>
              </a:tr>
              <a:tr h="256610">
                <a:tc>
                  <a:txBody>
                    <a:bodyPr/>
                    <a:lstStyle/>
                    <a:p>
                      <a:pPr marL="45720" algn="l" fontAlgn="b"/>
                      <a:r>
                        <a:rPr lang="en-US" sz="1800" b="0" i="0" u="none" strike="noStrike" dirty="0">
                          <a:solidFill>
                            <a:schemeClr val="tx1">
                              <a:lumMod val="90000"/>
                              <a:lumOff val="10000"/>
                            </a:schemeClr>
                          </a:solidFill>
                          <a:latin typeface="Calibri"/>
                        </a:rPr>
                        <a:t>Sagging roof</a:t>
                      </a:r>
                    </a:p>
                  </a:txBody>
                  <a:tcPr marL="0" marR="0" marT="0" marB="0" anchor="ctr"/>
                </a:tc>
                <a:tc>
                  <a:txBody>
                    <a:bodyPr/>
                    <a:lstStyle/>
                    <a:p>
                      <a:pPr algn="ctr" fontAlgn="b"/>
                      <a:r>
                        <a:rPr lang="en-US" sz="1800" b="0" i="0" u="none" strike="noStrike" dirty="0" smtClean="0">
                          <a:solidFill>
                            <a:schemeClr val="tx1">
                              <a:lumMod val="90000"/>
                              <a:lumOff val="10000"/>
                            </a:schemeClr>
                          </a:solidFill>
                          <a:latin typeface="Calibri"/>
                        </a:rPr>
                        <a:t>2.1%</a:t>
                      </a:r>
                      <a:endParaRPr lang="en-US" sz="1800" b="0" i="0" u="none" strike="noStrike" dirty="0">
                        <a:solidFill>
                          <a:schemeClr val="tx1">
                            <a:lumMod val="90000"/>
                            <a:lumOff val="10000"/>
                          </a:schemeClr>
                        </a:solidFill>
                        <a:latin typeface="Calibri"/>
                      </a:endParaRPr>
                    </a:p>
                  </a:txBody>
                  <a:tcPr marL="0" marR="0" marT="0" marB="0" anchor="ctr"/>
                </a:tc>
              </a:tr>
              <a:tr h="256610">
                <a:tc>
                  <a:txBody>
                    <a:bodyPr/>
                    <a:lstStyle/>
                    <a:p>
                      <a:pPr marL="45720" algn="l" fontAlgn="b"/>
                      <a:r>
                        <a:rPr lang="en-US" sz="1800" b="0" i="0" u="none" strike="noStrike" dirty="0">
                          <a:solidFill>
                            <a:schemeClr val="tx1">
                              <a:lumMod val="90000"/>
                              <a:lumOff val="10000"/>
                            </a:schemeClr>
                          </a:solidFill>
                          <a:latin typeface="Calibri"/>
                        </a:rPr>
                        <a:t>Hole in roof</a:t>
                      </a:r>
                    </a:p>
                  </a:txBody>
                  <a:tcPr marL="0" marR="0" marT="0" marB="0" anchor="ctr"/>
                </a:tc>
                <a:tc>
                  <a:txBody>
                    <a:bodyPr/>
                    <a:lstStyle/>
                    <a:p>
                      <a:pPr algn="ctr" fontAlgn="b"/>
                      <a:r>
                        <a:rPr lang="en-US" sz="1800" b="0" i="0" u="none" strike="noStrike" dirty="0" smtClean="0">
                          <a:solidFill>
                            <a:schemeClr val="tx1">
                              <a:lumMod val="90000"/>
                              <a:lumOff val="10000"/>
                            </a:schemeClr>
                          </a:solidFill>
                          <a:latin typeface="Calibri"/>
                        </a:rPr>
                        <a:t>1.6%</a:t>
                      </a:r>
                      <a:endParaRPr lang="en-US" sz="1800" b="0" i="0" u="none" strike="noStrike" dirty="0">
                        <a:solidFill>
                          <a:schemeClr val="tx1">
                            <a:lumMod val="90000"/>
                            <a:lumOff val="10000"/>
                          </a:schemeClr>
                        </a:solidFill>
                        <a:latin typeface="Calibri"/>
                      </a:endParaRPr>
                    </a:p>
                  </a:txBody>
                  <a:tcPr marL="0" marR="0" marT="0" marB="0" anchor="ctr"/>
                </a:tc>
              </a:tr>
              <a:tr h="256610">
                <a:tc>
                  <a:txBody>
                    <a:bodyPr/>
                    <a:lstStyle/>
                    <a:p>
                      <a:pPr marL="45720" algn="l" fontAlgn="b"/>
                      <a:r>
                        <a:rPr lang="en-US" sz="1800" b="0" i="0" u="none" strike="noStrike" dirty="0">
                          <a:solidFill>
                            <a:schemeClr val="tx1">
                              <a:lumMod val="90000"/>
                              <a:lumOff val="10000"/>
                            </a:schemeClr>
                          </a:solidFill>
                          <a:latin typeface="Calibri"/>
                        </a:rPr>
                        <a:t>Sloping outside walls</a:t>
                      </a:r>
                    </a:p>
                  </a:txBody>
                  <a:tcPr marL="0" marR="0" marT="0" marB="0" anchor="ctr"/>
                </a:tc>
                <a:tc>
                  <a:txBody>
                    <a:bodyPr/>
                    <a:lstStyle/>
                    <a:p>
                      <a:pPr algn="ctr" fontAlgn="b"/>
                      <a:r>
                        <a:rPr lang="en-US" sz="1800" b="0" i="0" u="none" strike="noStrike" dirty="0" smtClean="0">
                          <a:solidFill>
                            <a:schemeClr val="tx1">
                              <a:lumMod val="90000"/>
                              <a:lumOff val="10000"/>
                            </a:schemeClr>
                          </a:solidFill>
                          <a:latin typeface="Calibri"/>
                        </a:rPr>
                        <a:t>1.3%</a:t>
                      </a:r>
                      <a:endParaRPr lang="en-US" sz="1800" b="0" i="0" u="none" strike="noStrike" dirty="0">
                        <a:solidFill>
                          <a:schemeClr val="tx1">
                            <a:lumMod val="90000"/>
                            <a:lumOff val="10000"/>
                          </a:schemeClr>
                        </a:solidFill>
                        <a:latin typeface="Calibri"/>
                      </a:endParaRPr>
                    </a:p>
                  </a:txBody>
                  <a:tcPr marL="0" marR="0" marT="0" marB="0" anchor="ctr"/>
                </a:tc>
              </a:tr>
              <a:tr h="256610">
                <a:tc>
                  <a:txBody>
                    <a:bodyPr/>
                    <a:lstStyle/>
                    <a:p>
                      <a:pPr marL="45720" algn="l" fontAlgn="b"/>
                      <a:r>
                        <a:rPr lang="en-US" sz="1800" b="0" i="0" u="none" strike="noStrike" dirty="0">
                          <a:solidFill>
                            <a:schemeClr val="tx1">
                              <a:lumMod val="90000"/>
                              <a:lumOff val="10000"/>
                            </a:schemeClr>
                          </a:solidFill>
                          <a:latin typeface="Calibri"/>
                        </a:rPr>
                        <a:t>Boarded up windows</a:t>
                      </a:r>
                    </a:p>
                  </a:txBody>
                  <a:tcPr marL="0" marR="0" marT="0" marB="0" anchor="ctr"/>
                </a:tc>
                <a:tc>
                  <a:txBody>
                    <a:bodyPr/>
                    <a:lstStyle/>
                    <a:p>
                      <a:pPr algn="ctr" fontAlgn="b"/>
                      <a:r>
                        <a:rPr lang="en-US" sz="1800" b="0" i="0" u="none" strike="noStrike" dirty="0" smtClean="0">
                          <a:solidFill>
                            <a:schemeClr val="tx1">
                              <a:lumMod val="90000"/>
                              <a:lumOff val="10000"/>
                            </a:schemeClr>
                          </a:solidFill>
                          <a:latin typeface="Calibri"/>
                        </a:rPr>
                        <a:t>0.9%</a:t>
                      </a:r>
                      <a:endParaRPr lang="en-US" sz="1800" b="0" i="0" u="none" strike="noStrike" dirty="0">
                        <a:solidFill>
                          <a:schemeClr val="tx1">
                            <a:lumMod val="90000"/>
                            <a:lumOff val="10000"/>
                          </a:schemeClr>
                        </a:solidFill>
                        <a:latin typeface="Calibri"/>
                      </a:endParaRPr>
                    </a:p>
                  </a:txBody>
                  <a:tcPr marL="0" marR="0" marT="0" marB="0" anchor="ctr"/>
                </a:tc>
              </a:tr>
            </a:tbl>
          </a:graphicData>
        </a:graphic>
      </p:graphicFrame>
      <p:pic>
        <p:nvPicPr>
          <p:cNvPr id="12291" name="Picture 3"/>
          <p:cNvPicPr>
            <a:picLocks noChangeAspect="1" noChangeArrowheads="1"/>
          </p:cNvPicPr>
          <p:nvPr/>
        </p:nvPicPr>
        <p:blipFill>
          <a:blip r:embed="rId3" cstate="print"/>
          <a:srcRect/>
          <a:stretch>
            <a:fillRect/>
          </a:stretch>
        </p:blipFill>
        <p:spPr bwMode="auto">
          <a:xfrm>
            <a:off x="0" y="1651819"/>
            <a:ext cx="4995508" cy="409021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pPr eaLnBrk="1" hangingPunct="1"/>
            <a:r>
              <a:rPr lang="en-US" sz="4800" b="0" dirty="0" smtClean="0"/>
              <a:t>Dampness and Mold</a:t>
            </a:r>
          </a:p>
        </p:txBody>
      </p:sp>
      <p:sp>
        <p:nvSpPr>
          <p:cNvPr id="53251" name="Content Placeholder 4"/>
          <p:cNvSpPr>
            <a:spLocks noGrp="1"/>
          </p:cNvSpPr>
          <p:nvPr>
            <p:ph idx="1"/>
          </p:nvPr>
        </p:nvSpPr>
        <p:spPr>
          <a:xfrm>
            <a:off x="457200" y="1520302"/>
            <a:ext cx="4572000" cy="5079282"/>
          </a:xfrm>
        </p:spPr>
        <p:txBody>
          <a:bodyPr>
            <a:normAutofit fontScale="70000" lnSpcReduction="20000"/>
          </a:bodyPr>
          <a:lstStyle/>
          <a:p>
            <a:pPr eaLnBrk="1" hangingPunct="1"/>
            <a:r>
              <a:rPr lang="en-US" sz="3600" dirty="0" smtClean="0"/>
              <a:t>Important to focus on moisture issues rather than on mold (No moisture = no mold)</a:t>
            </a:r>
          </a:p>
          <a:p>
            <a:pPr eaLnBrk="1" hangingPunct="1"/>
            <a:r>
              <a:rPr lang="en-US" sz="3600" dirty="0" smtClean="0"/>
              <a:t>What happens to callers who are concerned about or mention mold?</a:t>
            </a:r>
          </a:p>
          <a:p>
            <a:pPr eaLnBrk="1" hangingPunct="1"/>
            <a:r>
              <a:rPr lang="en-US" sz="3600" dirty="0" smtClean="0"/>
              <a:t>Associated commonly with leaks or surface degradation, which are code violations</a:t>
            </a:r>
          </a:p>
          <a:p>
            <a:pPr eaLnBrk="1" hangingPunct="1"/>
            <a:r>
              <a:rPr lang="en-US" sz="3600" dirty="0" smtClean="0"/>
              <a:t>Is this always a landlord citation, or can tenants be cited as well?  Examples?</a:t>
            </a:r>
          </a:p>
          <a:p>
            <a:pPr eaLnBrk="1" hangingPunct="1"/>
            <a:endParaRPr lang="en-US" sz="3600" dirty="0" smtClean="0"/>
          </a:p>
          <a:p>
            <a:pPr eaLnBrk="1" hangingPunct="1"/>
            <a:endParaRPr lang="en-US" dirty="0" smtClean="0"/>
          </a:p>
          <a:p>
            <a:pPr eaLnBrk="1" hangingPunct="1"/>
            <a:endParaRPr lang="en-US" dirty="0" smtClean="0"/>
          </a:p>
        </p:txBody>
      </p:sp>
      <p:sp>
        <p:nvSpPr>
          <p:cNvPr id="53253" name="Slide Number Placeholder 3"/>
          <p:cNvSpPr>
            <a:spLocks noGrp="1"/>
          </p:cNvSpPr>
          <p:nvPr>
            <p:ph type="sldNum" sz="quarter" idx="4"/>
          </p:nvPr>
        </p:nvSpPr>
        <p:spPr>
          <a:prstGeom prst="rect">
            <a:avLst/>
          </a:prstGeom>
          <a:noFill/>
        </p:spPr>
        <p:txBody>
          <a:bodyPr/>
          <a:lstStyle/>
          <a:p>
            <a:fld id="{73FDEE2A-1328-4680-8D6C-ECEA9BC0C165}" type="slidenum">
              <a:rPr lang="en-US" smtClean="0"/>
              <a:pPr/>
              <a:t>25</a:t>
            </a:fld>
            <a:endParaRPr lang="en-US" smtClean="0"/>
          </a:p>
        </p:txBody>
      </p:sp>
      <p:sp>
        <p:nvSpPr>
          <p:cNvPr id="53252" name="Content Placeholder 6"/>
          <p:cNvSpPr>
            <a:spLocks noGrp="1"/>
          </p:cNvSpPr>
          <p:nvPr>
            <p:ph sz="half" idx="4294967295"/>
          </p:nvPr>
        </p:nvSpPr>
        <p:spPr>
          <a:xfrm>
            <a:off x="5334000" y="2209800"/>
            <a:ext cx="3810000" cy="3733800"/>
          </a:xfrm>
        </p:spPr>
        <p:txBody>
          <a:bodyPr/>
          <a:lstStyle/>
          <a:p>
            <a:pPr eaLnBrk="1" hangingPunct="1">
              <a:buFont typeface="Zapf Dingbats" charset="2"/>
              <a:buNone/>
            </a:pPr>
            <a:endParaRPr lang="en-US" dirty="0" smtClean="0"/>
          </a:p>
          <a:p>
            <a:pPr eaLnBrk="1" hangingPunct="1"/>
            <a:endParaRPr lang="en-US" dirty="0" smtClean="0"/>
          </a:p>
        </p:txBody>
      </p:sp>
      <p:pic>
        <p:nvPicPr>
          <p:cNvPr id="6" name="Picture 2" descr="http://www.co.kandiyohi.mn.us/images/PublicHealth/MoldOverview.gif">
            <a:hlinkClick r:id="rId3"/>
          </p:cNvPr>
          <p:cNvPicPr>
            <a:picLocks noChangeAspect="1" noChangeArrowheads="1"/>
          </p:cNvPicPr>
          <p:nvPr/>
        </p:nvPicPr>
        <p:blipFill>
          <a:blip r:embed="rId4" cstate="print"/>
          <a:srcRect/>
          <a:stretch>
            <a:fillRect/>
          </a:stretch>
        </p:blipFill>
        <p:spPr bwMode="auto">
          <a:xfrm>
            <a:off x="5042444" y="1607081"/>
            <a:ext cx="3764792" cy="4174434"/>
          </a:xfrm>
          <a:prstGeom prst="rect">
            <a:avLst/>
          </a:prstGeom>
          <a:noFill/>
          <a:ln w="60325">
            <a:solidFill>
              <a:srgbClr val="FF0000"/>
            </a:solidFill>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a:spLocks noGrp="1"/>
          </p:cNvSpPr>
          <p:nvPr>
            <p:ph type="sldNum" sz="quarter" idx="4294967295"/>
          </p:nvPr>
        </p:nvSpPr>
        <p:spPr>
          <a:xfrm>
            <a:off x="6781800" y="6477000"/>
            <a:ext cx="2209800" cy="304800"/>
          </a:xfrm>
          <a:prstGeom prst="rect">
            <a:avLst/>
          </a:prstGeom>
          <a:noFill/>
        </p:spPr>
        <p:txBody>
          <a:bodyPr/>
          <a:lstStyle/>
          <a:p>
            <a:fld id="{D61D65A2-3C59-4673-A6D8-DBC2430C3B73}" type="slidenum">
              <a:rPr lang="en-US" altLang="en-US" smtClean="0"/>
              <a:pPr/>
              <a:t>26</a:t>
            </a:fld>
            <a:endParaRPr lang="en-US" altLang="en-US" smtClean="0"/>
          </a:p>
        </p:txBody>
      </p:sp>
      <p:sp>
        <p:nvSpPr>
          <p:cNvPr id="64515" name="Rectangle 2"/>
          <p:cNvSpPr>
            <a:spLocks noGrp="1" noChangeArrowheads="1"/>
          </p:cNvSpPr>
          <p:nvPr>
            <p:ph type="title"/>
          </p:nvPr>
        </p:nvSpPr>
        <p:spPr>
          <a:xfrm>
            <a:off x="457199" y="274638"/>
            <a:ext cx="8147957" cy="1143000"/>
          </a:xfrm>
        </p:spPr>
        <p:txBody>
          <a:bodyPr>
            <a:normAutofit fontScale="90000"/>
          </a:bodyPr>
          <a:lstStyle/>
          <a:p>
            <a:pPr eaLnBrk="1" hangingPunct="1"/>
            <a:r>
              <a:rPr lang="en-US" sz="3600" b="0" dirty="0" smtClean="0"/>
              <a:t>IPMC Requirements Related to Moisture</a:t>
            </a:r>
          </a:p>
        </p:txBody>
      </p:sp>
      <p:sp>
        <p:nvSpPr>
          <p:cNvPr id="64516" name="Rectangle 3"/>
          <p:cNvSpPr>
            <a:spLocks noGrp="1" noChangeArrowheads="1"/>
          </p:cNvSpPr>
          <p:nvPr>
            <p:ph type="body" idx="1"/>
          </p:nvPr>
        </p:nvSpPr>
        <p:spPr>
          <a:xfrm>
            <a:off x="762000" y="1447800"/>
            <a:ext cx="8077200" cy="4495800"/>
          </a:xfrm>
        </p:spPr>
        <p:txBody>
          <a:bodyPr/>
          <a:lstStyle/>
          <a:p>
            <a:pPr eaLnBrk="1" hangingPunct="1">
              <a:lnSpc>
                <a:spcPct val="90000"/>
              </a:lnSpc>
            </a:pPr>
            <a:r>
              <a:rPr lang="en-US" sz="2000" b="1" smtClean="0"/>
              <a:t>302.2 Grading and drainage.  </a:t>
            </a:r>
            <a:r>
              <a:rPr lang="en-US" sz="2000" smtClean="0"/>
              <a:t>All premises shall be graded and maintained to prevent the erosion of soil and to prevent the accumulation of stagnant water thereon, or within any structure located thereon.</a:t>
            </a:r>
          </a:p>
          <a:p>
            <a:pPr eaLnBrk="1" hangingPunct="1">
              <a:lnSpc>
                <a:spcPct val="90000"/>
              </a:lnSpc>
            </a:pPr>
            <a:endParaRPr lang="en-US" sz="2000" smtClean="0"/>
          </a:p>
          <a:p>
            <a:pPr eaLnBrk="1" hangingPunct="1">
              <a:lnSpc>
                <a:spcPct val="90000"/>
              </a:lnSpc>
            </a:pPr>
            <a:r>
              <a:rPr lang="en-US" sz="2000" b="1" smtClean="0"/>
              <a:t>304.7 Roofs and drainage. </a:t>
            </a:r>
          </a:p>
          <a:p>
            <a:pPr lvl="1" eaLnBrk="1" hangingPunct="1">
              <a:lnSpc>
                <a:spcPct val="90000"/>
              </a:lnSpc>
            </a:pPr>
            <a:r>
              <a:rPr lang="en-US" sz="2000" smtClean="0"/>
              <a:t>The roof and flashing shall be sound, tight and not have defects that admit rain. </a:t>
            </a:r>
          </a:p>
          <a:p>
            <a:pPr lvl="1" eaLnBrk="1" hangingPunct="1">
              <a:lnSpc>
                <a:spcPct val="90000"/>
              </a:lnSpc>
            </a:pPr>
            <a:r>
              <a:rPr lang="en-US" sz="2000" smtClean="0"/>
              <a:t>Roof drainage shall be adequate to prevent dampness or deterioration in the walls or interior portion of the structure. </a:t>
            </a:r>
          </a:p>
          <a:p>
            <a:pPr lvl="1" eaLnBrk="1" hangingPunct="1">
              <a:lnSpc>
                <a:spcPct val="90000"/>
              </a:lnSpc>
            </a:pPr>
            <a:r>
              <a:rPr lang="en-US" sz="2000" smtClean="0"/>
              <a:t>Roof drains, gutters and downspouts shall be maintained in good repair and free from obstructions. </a:t>
            </a:r>
          </a:p>
          <a:p>
            <a:pPr lvl="1" eaLnBrk="1" hangingPunct="1">
              <a:lnSpc>
                <a:spcPct val="90000"/>
              </a:lnSpc>
            </a:pPr>
            <a:r>
              <a:rPr lang="en-US" sz="2000" smtClean="0"/>
              <a:t>Roofwater shall not be discharged in a manner that creates a public nuisance.</a:t>
            </a:r>
            <a:endParaRPr lang="en-US" sz="2400" smtClean="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4294967295"/>
          </p:nvPr>
        </p:nvSpPr>
        <p:spPr>
          <a:xfrm>
            <a:off x="6553200" y="6324600"/>
            <a:ext cx="1905000" cy="381000"/>
          </a:xfrm>
          <a:prstGeom prst="rect">
            <a:avLst/>
          </a:prstGeom>
        </p:spPr>
        <p:txBody>
          <a:bodyPr/>
          <a:lstStyle/>
          <a:p>
            <a:fld id="{C6613A71-424D-49C8-BA08-DEB56AD6D860}" type="slidenum">
              <a:rPr lang="en-US"/>
              <a:pPr/>
              <a:t>27</a:t>
            </a:fld>
            <a:endParaRPr lang="en-US"/>
          </a:p>
        </p:txBody>
      </p:sp>
      <p:pic>
        <p:nvPicPr>
          <p:cNvPr id="21507" name="Picture 3" descr="Inside_Outside_Mold_Basement"/>
          <p:cNvPicPr>
            <a:picLocks noChangeAspect="1" noChangeArrowheads="1"/>
          </p:cNvPicPr>
          <p:nvPr/>
        </p:nvPicPr>
        <p:blipFill>
          <a:blip r:embed="rId3" cstate="print"/>
          <a:srcRect/>
          <a:stretch>
            <a:fillRect/>
          </a:stretch>
        </p:blipFill>
        <p:spPr bwMode="auto">
          <a:xfrm>
            <a:off x="762000" y="228600"/>
            <a:ext cx="7620000" cy="5715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3"/>
          <p:cNvSpPr>
            <a:spLocks noGrp="1"/>
          </p:cNvSpPr>
          <p:nvPr>
            <p:ph type="sldNum" sz="quarter" idx="4294967295"/>
          </p:nvPr>
        </p:nvSpPr>
        <p:spPr>
          <a:xfrm>
            <a:off x="6781800" y="6477000"/>
            <a:ext cx="2209800" cy="304800"/>
          </a:xfrm>
          <a:prstGeom prst="rect">
            <a:avLst/>
          </a:prstGeom>
          <a:noFill/>
        </p:spPr>
        <p:txBody>
          <a:bodyPr/>
          <a:lstStyle/>
          <a:p>
            <a:fld id="{B6DD3A88-3D2C-49FD-96F5-B8611A0D6FAF}" type="slidenum">
              <a:rPr lang="en-US" altLang="en-US" smtClean="0"/>
              <a:pPr/>
              <a:t>28</a:t>
            </a:fld>
            <a:endParaRPr lang="en-US" altLang="en-US" smtClean="0"/>
          </a:p>
        </p:txBody>
      </p:sp>
      <p:sp>
        <p:nvSpPr>
          <p:cNvPr id="65539" name="Rectangle 2"/>
          <p:cNvSpPr>
            <a:spLocks noGrp="1" noChangeArrowheads="1"/>
          </p:cNvSpPr>
          <p:nvPr>
            <p:ph type="title"/>
          </p:nvPr>
        </p:nvSpPr>
        <p:spPr>
          <a:xfrm>
            <a:off x="457199" y="274638"/>
            <a:ext cx="7690757" cy="1143000"/>
          </a:xfrm>
        </p:spPr>
        <p:txBody>
          <a:bodyPr>
            <a:normAutofit fontScale="90000"/>
          </a:bodyPr>
          <a:lstStyle/>
          <a:p>
            <a:pPr eaLnBrk="1" hangingPunct="1"/>
            <a:r>
              <a:rPr lang="en-US" sz="3600" b="0" dirty="0" smtClean="0"/>
              <a:t>IPMC Requirements Related to Moisture</a:t>
            </a:r>
          </a:p>
        </p:txBody>
      </p:sp>
      <p:sp>
        <p:nvSpPr>
          <p:cNvPr id="65540" name="Rectangle 3"/>
          <p:cNvSpPr>
            <a:spLocks noGrp="1" noChangeArrowheads="1"/>
          </p:cNvSpPr>
          <p:nvPr>
            <p:ph type="body" idx="1"/>
          </p:nvPr>
        </p:nvSpPr>
        <p:spPr>
          <a:xfrm>
            <a:off x="762000" y="1447800"/>
            <a:ext cx="8077200" cy="4495800"/>
          </a:xfrm>
        </p:spPr>
        <p:txBody>
          <a:bodyPr/>
          <a:lstStyle/>
          <a:p>
            <a:pPr eaLnBrk="1" hangingPunct="1">
              <a:lnSpc>
                <a:spcPct val="80000"/>
              </a:lnSpc>
            </a:pPr>
            <a:r>
              <a:rPr lang="en-US" sz="2000" b="1" smtClean="0"/>
              <a:t>304.6 Exterior walls. </a:t>
            </a:r>
            <a:r>
              <a:rPr lang="en-US" sz="2000" smtClean="0"/>
              <a:t>All exterior walls shall be free from holes, breaks, and loose or rotting materials; and maintained weatherproof and properly surface coated where required to prevent deterioration. </a:t>
            </a:r>
            <a:endParaRPr lang="en-US" sz="2000" b="1" smtClean="0"/>
          </a:p>
          <a:p>
            <a:pPr eaLnBrk="1" hangingPunct="1">
              <a:lnSpc>
                <a:spcPct val="80000"/>
              </a:lnSpc>
            </a:pPr>
            <a:endParaRPr lang="en-US" sz="2000" b="1" smtClean="0"/>
          </a:p>
          <a:p>
            <a:pPr eaLnBrk="1" hangingPunct="1">
              <a:lnSpc>
                <a:spcPct val="80000"/>
              </a:lnSpc>
            </a:pPr>
            <a:r>
              <a:rPr lang="en-US" sz="2000" b="1" smtClean="0"/>
              <a:t>304.2 Protective treatment. </a:t>
            </a:r>
          </a:p>
          <a:p>
            <a:pPr lvl="1" eaLnBrk="1" hangingPunct="1">
              <a:lnSpc>
                <a:spcPct val="80000"/>
              </a:lnSpc>
            </a:pPr>
            <a:r>
              <a:rPr lang="en-US" sz="2000" smtClean="0"/>
              <a:t>All exterior surfaces, including but not limited to, doors, door and window frames, cornices, porches, trim, balconies, decks and fences shall be maintained in good condition. </a:t>
            </a:r>
          </a:p>
          <a:p>
            <a:pPr lvl="1" eaLnBrk="1" hangingPunct="1">
              <a:lnSpc>
                <a:spcPct val="80000"/>
              </a:lnSpc>
            </a:pPr>
            <a:r>
              <a:rPr lang="en-US" sz="2000" smtClean="0"/>
              <a:t>Exterior wood surfaces, other than decay-resistant woods, shall be protected from the elements and decay by painting or other protective covering or treatment. . . .  </a:t>
            </a:r>
          </a:p>
          <a:p>
            <a:pPr lvl="1" eaLnBrk="1" hangingPunct="1">
              <a:lnSpc>
                <a:spcPct val="80000"/>
              </a:lnSpc>
            </a:pPr>
            <a:r>
              <a:rPr lang="en-US" sz="2000" smtClean="0"/>
              <a:t>All siding and masonry joints as well as those between the building envelope and the perimeter of windows, doors, and skylights shall be maintained weather resistant and water tight.</a:t>
            </a:r>
            <a:r>
              <a:rPr lang="en-US" sz="1600" smtClean="0"/>
              <a:t>   </a:t>
            </a:r>
          </a:p>
          <a:p>
            <a:pPr eaLnBrk="1" hangingPunct="1">
              <a:lnSpc>
                <a:spcPct val="80000"/>
              </a:lnSpc>
            </a:pPr>
            <a:endParaRPr lang="en-US" sz="1600" b="1" smtClean="0"/>
          </a:p>
          <a:p>
            <a:pPr eaLnBrk="1" hangingPunct="1">
              <a:lnSpc>
                <a:spcPct val="80000"/>
              </a:lnSpc>
            </a:pPr>
            <a:endParaRPr lang="en-US" sz="1600" b="1" smtClean="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4294967295"/>
          </p:nvPr>
        </p:nvSpPr>
        <p:spPr>
          <a:xfrm>
            <a:off x="6553200" y="6324600"/>
            <a:ext cx="1905000" cy="381000"/>
          </a:xfrm>
          <a:prstGeom prst="rect">
            <a:avLst/>
          </a:prstGeom>
        </p:spPr>
        <p:txBody>
          <a:bodyPr/>
          <a:lstStyle/>
          <a:p>
            <a:fld id="{101DC614-DB9F-4A84-94B5-CBCA5F1E0AF7}" type="slidenum">
              <a:rPr lang="en-US"/>
              <a:pPr/>
              <a:t>29</a:t>
            </a:fld>
            <a:endParaRPr lang="en-US"/>
          </a:p>
        </p:txBody>
      </p:sp>
      <p:pic>
        <p:nvPicPr>
          <p:cNvPr id="2052" name="Picture 4" descr="DryPic1"/>
          <p:cNvPicPr>
            <a:picLocks noChangeAspect="1" noChangeArrowheads="1"/>
          </p:cNvPicPr>
          <p:nvPr/>
        </p:nvPicPr>
        <p:blipFill>
          <a:blip r:embed="rId3" cstate="print"/>
          <a:srcRect/>
          <a:stretch>
            <a:fillRect/>
          </a:stretch>
        </p:blipFill>
        <p:spPr bwMode="auto">
          <a:xfrm>
            <a:off x="2362200" y="228600"/>
            <a:ext cx="4289425" cy="596265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ChangeArrowheads="1"/>
          </p:cNvSpPr>
          <p:nvPr>
            <p:ph type="title"/>
          </p:nvPr>
        </p:nvSpPr>
        <p:spPr>
          <a:xfrm>
            <a:off x="457199" y="274638"/>
            <a:ext cx="8269941" cy="1143000"/>
          </a:xfrm>
        </p:spPr>
        <p:txBody>
          <a:bodyPr>
            <a:normAutofit/>
          </a:bodyPr>
          <a:lstStyle/>
          <a:p>
            <a:r>
              <a:rPr lang="en-US" dirty="0" smtClean="0"/>
              <a:t>Code Inspection Course Outline</a:t>
            </a:r>
          </a:p>
        </p:txBody>
      </p:sp>
      <p:graphicFrame>
        <p:nvGraphicFramePr>
          <p:cNvPr id="7" name="Diagram 6"/>
          <p:cNvGraphicFramePr/>
          <p:nvPr/>
        </p:nvGraphicFramePr>
        <p:xfrm>
          <a:off x="457199" y="1520302"/>
          <a:ext cx="8375301" cy="3996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1"/>
          <p:cNvSpPr>
            <a:spLocks noGrp="1"/>
          </p:cNvSpPr>
          <p:nvPr>
            <p:ph type="sldNum" sz="quarter" idx="4294967295"/>
          </p:nvPr>
        </p:nvSpPr>
        <p:spPr>
          <a:xfrm>
            <a:off x="6781800" y="6477000"/>
            <a:ext cx="2209800" cy="304800"/>
          </a:xfrm>
          <a:prstGeom prst="rect">
            <a:avLst/>
          </a:prstGeom>
          <a:noFill/>
        </p:spPr>
        <p:txBody>
          <a:bodyPr/>
          <a:lstStyle/>
          <a:p>
            <a:fld id="{C9CC7CE4-A550-43A6-9369-D40D92B44826}" type="slidenum">
              <a:rPr lang="en-US" altLang="en-US" smtClean="0"/>
              <a:pPr/>
              <a:t>30</a:t>
            </a:fld>
            <a:endParaRPr lang="en-US" altLang="en-US" smtClean="0"/>
          </a:p>
        </p:txBody>
      </p:sp>
      <p:pic>
        <p:nvPicPr>
          <p:cNvPr id="33795" name="Picture 2" descr="7-15 015"/>
          <p:cNvPicPr>
            <a:picLocks noChangeAspect="1" noChangeArrowheads="1"/>
          </p:cNvPicPr>
          <p:nvPr/>
        </p:nvPicPr>
        <p:blipFill>
          <a:blip r:embed="rId3" cstate="print">
            <a:lum bright="12000" contrast="6000"/>
          </a:blip>
          <a:srcRect/>
          <a:stretch>
            <a:fillRect/>
          </a:stretch>
        </p:blipFill>
        <p:spPr bwMode="auto">
          <a:xfrm>
            <a:off x="152400" y="0"/>
            <a:ext cx="4376738" cy="5835650"/>
          </a:xfrm>
          <a:prstGeom prst="rect">
            <a:avLst/>
          </a:prstGeom>
          <a:noFill/>
          <a:ln w="9525">
            <a:noFill/>
            <a:miter lim="800000"/>
            <a:headEnd/>
            <a:tailEnd/>
          </a:ln>
        </p:spPr>
      </p:pic>
      <p:pic>
        <p:nvPicPr>
          <p:cNvPr id="33796" name="Picture 3" descr="7-15 013"/>
          <p:cNvPicPr>
            <a:picLocks noChangeAspect="1" noChangeArrowheads="1"/>
          </p:cNvPicPr>
          <p:nvPr/>
        </p:nvPicPr>
        <p:blipFill>
          <a:blip r:embed="rId4" cstate="print">
            <a:lum contrast="6000"/>
          </a:blip>
          <a:srcRect/>
          <a:stretch>
            <a:fillRect/>
          </a:stretch>
        </p:blipFill>
        <p:spPr bwMode="auto">
          <a:xfrm>
            <a:off x="4724400" y="2590800"/>
            <a:ext cx="4191000" cy="3143250"/>
          </a:xfrm>
          <a:prstGeom prst="rect">
            <a:avLst/>
          </a:prstGeom>
          <a:noFill/>
          <a:ln w="9525">
            <a:noFill/>
            <a:miter lim="800000"/>
            <a:headEnd/>
            <a:tailEnd/>
          </a:ln>
        </p:spPr>
      </p:pic>
      <p:sp>
        <p:nvSpPr>
          <p:cNvPr id="33797" name="Text Box 4"/>
          <p:cNvSpPr txBox="1">
            <a:spLocks noChangeArrowheads="1"/>
          </p:cNvSpPr>
          <p:nvPr/>
        </p:nvSpPr>
        <p:spPr bwMode="auto">
          <a:xfrm>
            <a:off x="5318125" y="268288"/>
            <a:ext cx="3216275" cy="1373187"/>
          </a:xfrm>
          <a:prstGeom prst="rect">
            <a:avLst/>
          </a:prstGeom>
          <a:noFill/>
          <a:ln w="9525">
            <a:noFill/>
            <a:miter lim="800000"/>
            <a:headEnd/>
            <a:tailEnd/>
          </a:ln>
        </p:spPr>
        <p:txBody>
          <a:bodyPr>
            <a:spAutoFit/>
          </a:bodyPr>
          <a:lstStyle/>
          <a:p>
            <a:pPr eaLnBrk="0" hangingPunct="0">
              <a:spcBef>
                <a:spcPct val="0"/>
              </a:spcBef>
              <a:buClrTx/>
              <a:buSzTx/>
              <a:buFontTx/>
              <a:buNone/>
            </a:pPr>
            <a:r>
              <a:rPr lang="en-US" sz="2800" b="0">
                <a:solidFill>
                  <a:schemeClr val="bg1"/>
                </a:solidFill>
              </a:rPr>
              <a:t>Air conditioner condensate drains into building</a:t>
            </a:r>
          </a:p>
        </p:txBody>
      </p:sp>
      <p:sp>
        <p:nvSpPr>
          <p:cNvPr id="33798" name="Line 5"/>
          <p:cNvSpPr>
            <a:spLocks noChangeShapeType="1"/>
          </p:cNvSpPr>
          <p:nvPr/>
        </p:nvSpPr>
        <p:spPr bwMode="auto">
          <a:xfrm>
            <a:off x="2409825" y="2338388"/>
            <a:ext cx="3459163" cy="1584325"/>
          </a:xfrm>
          <a:prstGeom prst="line">
            <a:avLst/>
          </a:prstGeom>
          <a:noFill/>
          <a:ln w="76200">
            <a:solidFill>
              <a:srgbClr val="FFFF00"/>
            </a:solidFill>
            <a:round/>
            <a:headEnd type="none" w="sm" len="sm"/>
            <a:tailEnd type="triangle" w="sm" len="sm"/>
          </a:ln>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normAutofit/>
          </a:bodyPr>
          <a:lstStyle/>
          <a:p>
            <a:pPr eaLnBrk="1" hangingPunct="1"/>
            <a:r>
              <a:rPr lang="en-US" sz="4400" b="0" dirty="0" smtClean="0"/>
              <a:t>Interior Water Leakage</a:t>
            </a:r>
          </a:p>
        </p:txBody>
      </p:sp>
      <p:sp>
        <p:nvSpPr>
          <p:cNvPr id="8" name="TextBox 7"/>
          <p:cNvSpPr txBox="1"/>
          <p:nvPr/>
        </p:nvSpPr>
        <p:spPr>
          <a:xfrm>
            <a:off x="501161" y="1116624"/>
            <a:ext cx="6805247" cy="369332"/>
          </a:xfrm>
          <a:prstGeom prst="rect">
            <a:avLst/>
          </a:prstGeom>
          <a:noFill/>
        </p:spPr>
        <p:txBody>
          <a:bodyPr wrap="square" rtlCol="0">
            <a:spAutoFit/>
          </a:bodyPr>
          <a:lstStyle/>
          <a:p>
            <a:r>
              <a:rPr lang="en-US" b="1" i="1" dirty="0" smtClean="0">
                <a:solidFill>
                  <a:schemeClr val="tx2"/>
                </a:solidFill>
              </a:rPr>
              <a:t>Sources of interior water leakage, 2009 American Housing Survey</a:t>
            </a:r>
            <a:endParaRPr lang="en-US" b="1" i="1" dirty="0">
              <a:solidFill>
                <a:schemeClr val="tx2"/>
              </a:solidFill>
            </a:endParaRPr>
          </a:p>
        </p:txBody>
      </p:sp>
      <p:graphicFrame>
        <p:nvGraphicFramePr>
          <p:cNvPr id="11" name="Table 10"/>
          <p:cNvGraphicFramePr>
            <a:graphicFrameLocks noGrp="1"/>
          </p:cNvGraphicFramePr>
          <p:nvPr/>
        </p:nvGraphicFramePr>
        <p:xfrm>
          <a:off x="5338324" y="4312086"/>
          <a:ext cx="3756689" cy="1763713"/>
        </p:xfrm>
        <a:graphic>
          <a:graphicData uri="http://schemas.openxmlformats.org/drawingml/2006/table">
            <a:tbl>
              <a:tblPr firstRow="1" bandRow="1">
                <a:tableStyleId>{93296810-A885-4BE3-A3E7-6D5BEEA58F35}</a:tableStyleId>
              </a:tblPr>
              <a:tblGrid>
                <a:gridCol w="2189147"/>
                <a:gridCol w="1567542"/>
              </a:tblGrid>
              <a:tr h="619143">
                <a:tc>
                  <a:txBody>
                    <a:bodyPr/>
                    <a:lstStyle/>
                    <a:p>
                      <a:pPr marL="0" algn="l" fontAlgn="b">
                        <a:lnSpc>
                          <a:spcPts val="2000"/>
                        </a:lnSpc>
                      </a:pPr>
                      <a:r>
                        <a:rPr lang="en-US" sz="1800" b="1" i="0" u="none" strike="noStrike" dirty="0" smtClean="0">
                          <a:solidFill>
                            <a:schemeClr val="bg1"/>
                          </a:solidFill>
                          <a:latin typeface="Calibri"/>
                        </a:rPr>
                        <a:t>Source of interior leak</a:t>
                      </a:r>
                      <a:endParaRPr lang="en-US" sz="1800" b="1" i="0" u="none" strike="noStrike" dirty="0">
                        <a:solidFill>
                          <a:schemeClr val="bg1"/>
                        </a:solidFill>
                        <a:latin typeface="Calibri"/>
                      </a:endParaRPr>
                    </a:p>
                  </a:txBody>
                  <a:tcPr marL="0" marR="0" marT="0" marB="0" anchor="ctr">
                    <a:solidFill>
                      <a:srgbClr val="7C9A40">
                        <a:alpha val="80000"/>
                      </a:srgbClr>
                    </a:solidFill>
                  </a:tcPr>
                </a:tc>
                <a:tc>
                  <a:txBody>
                    <a:bodyPr/>
                    <a:lstStyle/>
                    <a:p>
                      <a:pPr marL="0" algn="ctr" fontAlgn="b">
                        <a:lnSpc>
                          <a:spcPts val="2000"/>
                        </a:lnSpc>
                      </a:pPr>
                      <a:r>
                        <a:rPr lang="en-US" sz="1800" b="1" i="0" u="none" strike="noStrike" dirty="0" smtClean="0">
                          <a:solidFill>
                            <a:schemeClr val="bg1"/>
                          </a:solidFill>
                          <a:latin typeface="Calibri"/>
                        </a:rPr>
                        <a:t>% </a:t>
                      </a:r>
                      <a:r>
                        <a:rPr lang="en-US" sz="1800" b="1" i="0" u="none" strike="noStrike" baseline="0" dirty="0" smtClean="0">
                          <a:solidFill>
                            <a:schemeClr val="bg1"/>
                          </a:solidFill>
                          <a:latin typeface="Calibri"/>
                        </a:rPr>
                        <a:t> among total </a:t>
                      </a:r>
                    </a:p>
                    <a:p>
                      <a:pPr marL="0" algn="ctr" fontAlgn="b">
                        <a:lnSpc>
                          <a:spcPts val="2000"/>
                        </a:lnSpc>
                      </a:pPr>
                      <a:r>
                        <a:rPr lang="en-US" sz="1800" b="1" i="0" u="none" strike="noStrike" baseline="0" dirty="0" smtClean="0">
                          <a:solidFill>
                            <a:schemeClr val="bg1"/>
                          </a:solidFill>
                          <a:latin typeface="Calibri"/>
                        </a:rPr>
                        <a:t># of units</a:t>
                      </a:r>
                      <a:endParaRPr lang="en-US" sz="1800" b="1" i="0" u="none" strike="noStrike" dirty="0">
                        <a:solidFill>
                          <a:schemeClr val="bg1"/>
                        </a:solidFill>
                        <a:latin typeface="Calibri"/>
                      </a:endParaRPr>
                    </a:p>
                  </a:txBody>
                  <a:tcPr marL="0" marR="0" marT="0" marB="0" anchor="ctr">
                    <a:solidFill>
                      <a:srgbClr val="7C9A40">
                        <a:alpha val="80000"/>
                      </a:srgbClr>
                    </a:solidFill>
                  </a:tcPr>
                </a:tc>
              </a:tr>
              <a:tr h="256610">
                <a:tc>
                  <a:txBody>
                    <a:bodyPr/>
                    <a:lstStyle/>
                    <a:p>
                      <a:pPr marL="45720" algn="l" fontAlgn="b"/>
                      <a:r>
                        <a:rPr lang="en-US" sz="1800" b="0" i="0" u="none" strike="noStrike" dirty="0" smtClean="0">
                          <a:solidFill>
                            <a:schemeClr val="tx1">
                              <a:lumMod val="90000"/>
                              <a:lumOff val="10000"/>
                            </a:schemeClr>
                          </a:solidFill>
                          <a:latin typeface="Calibri"/>
                        </a:rPr>
                        <a:t>Leaking pipes</a:t>
                      </a:r>
                      <a:endParaRPr lang="en-US" sz="1800" b="0" i="0" u="none" strike="noStrike" dirty="0">
                        <a:solidFill>
                          <a:schemeClr val="tx1">
                            <a:lumMod val="90000"/>
                            <a:lumOff val="10000"/>
                          </a:schemeClr>
                        </a:solidFill>
                        <a:latin typeface="Calibri"/>
                      </a:endParaRPr>
                    </a:p>
                  </a:txBody>
                  <a:tcPr marL="0" marR="0" marT="0" marB="0" anchor="ctr"/>
                </a:tc>
                <a:tc>
                  <a:txBody>
                    <a:bodyPr/>
                    <a:lstStyle/>
                    <a:p>
                      <a:pPr algn="ctr" fontAlgn="b"/>
                      <a:r>
                        <a:rPr lang="en-US" sz="1800" b="0" i="0" u="none" strike="noStrike" dirty="0" smtClean="0">
                          <a:solidFill>
                            <a:schemeClr val="tx1">
                              <a:lumMod val="90000"/>
                              <a:lumOff val="10000"/>
                            </a:schemeClr>
                          </a:solidFill>
                          <a:latin typeface="Calibri"/>
                        </a:rPr>
                        <a:t>3.4%</a:t>
                      </a:r>
                      <a:endParaRPr lang="en-US" sz="1800" b="0" i="0" u="none" strike="noStrike" dirty="0">
                        <a:solidFill>
                          <a:schemeClr val="tx1">
                            <a:lumMod val="90000"/>
                            <a:lumOff val="10000"/>
                          </a:schemeClr>
                        </a:solidFill>
                        <a:latin typeface="Calibri"/>
                      </a:endParaRPr>
                    </a:p>
                  </a:txBody>
                  <a:tcPr marL="0" marR="0" marT="0" marB="0" anchor="ctr"/>
                </a:tc>
              </a:tr>
              <a:tr h="256610">
                <a:tc>
                  <a:txBody>
                    <a:bodyPr/>
                    <a:lstStyle/>
                    <a:p>
                      <a:pPr marL="45720" algn="l" fontAlgn="b"/>
                      <a:r>
                        <a:rPr lang="en-US" sz="1800" b="0" i="0" u="none" strike="noStrike" dirty="0" smtClean="0">
                          <a:solidFill>
                            <a:schemeClr val="tx1">
                              <a:lumMod val="90000"/>
                              <a:lumOff val="10000"/>
                            </a:schemeClr>
                          </a:solidFill>
                          <a:latin typeface="Calibri"/>
                        </a:rPr>
                        <a:t>Fixtures</a:t>
                      </a:r>
                      <a:endParaRPr lang="en-US" sz="1800" b="0" i="0" u="none" strike="noStrike" dirty="0">
                        <a:solidFill>
                          <a:schemeClr val="tx1">
                            <a:lumMod val="90000"/>
                            <a:lumOff val="10000"/>
                          </a:schemeClr>
                        </a:solidFill>
                        <a:latin typeface="Calibri"/>
                      </a:endParaRPr>
                    </a:p>
                  </a:txBody>
                  <a:tcPr marL="0" marR="0" marT="0" marB="0" anchor="ctr"/>
                </a:tc>
                <a:tc>
                  <a:txBody>
                    <a:bodyPr/>
                    <a:lstStyle/>
                    <a:p>
                      <a:pPr algn="ctr" fontAlgn="b"/>
                      <a:r>
                        <a:rPr lang="en-US" sz="1800" b="0" i="0" u="none" strike="noStrike" dirty="0" smtClean="0">
                          <a:solidFill>
                            <a:schemeClr val="tx1">
                              <a:lumMod val="90000"/>
                              <a:lumOff val="10000"/>
                            </a:schemeClr>
                          </a:solidFill>
                          <a:latin typeface="Calibri"/>
                        </a:rPr>
                        <a:t>1.9%</a:t>
                      </a:r>
                      <a:endParaRPr lang="en-US" sz="1800" b="0" i="0" u="none" strike="noStrike" dirty="0">
                        <a:solidFill>
                          <a:schemeClr val="tx1">
                            <a:lumMod val="90000"/>
                            <a:lumOff val="10000"/>
                          </a:schemeClr>
                        </a:solidFill>
                        <a:latin typeface="Calibri"/>
                      </a:endParaRPr>
                    </a:p>
                  </a:txBody>
                  <a:tcPr marL="0" marR="0" marT="0" marB="0" anchor="ctr"/>
                </a:tc>
              </a:tr>
              <a:tr h="256610">
                <a:tc>
                  <a:txBody>
                    <a:bodyPr/>
                    <a:lstStyle/>
                    <a:p>
                      <a:pPr marL="45720" algn="l" fontAlgn="b"/>
                      <a:r>
                        <a:rPr lang="en-US" sz="1800" b="0" i="0" u="none" strike="noStrike" dirty="0" smtClean="0">
                          <a:solidFill>
                            <a:schemeClr val="tx1">
                              <a:lumMod val="90000"/>
                              <a:lumOff val="10000"/>
                            </a:schemeClr>
                          </a:solidFill>
                          <a:latin typeface="Calibri"/>
                        </a:rPr>
                        <a:t>Broken</a:t>
                      </a:r>
                      <a:r>
                        <a:rPr lang="en-US" sz="1800" b="0" i="0" u="none" strike="noStrike" baseline="0" dirty="0" smtClean="0">
                          <a:solidFill>
                            <a:schemeClr val="tx1">
                              <a:lumMod val="90000"/>
                              <a:lumOff val="10000"/>
                            </a:schemeClr>
                          </a:solidFill>
                          <a:latin typeface="Calibri"/>
                        </a:rPr>
                        <a:t> water heater</a:t>
                      </a:r>
                      <a:endParaRPr lang="en-US" sz="1800" b="0" i="0" u="none" strike="noStrike" dirty="0">
                        <a:solidFill>
                          <a:schemeClr val="tx1">
                            <a:lumMod val="90000"/>
                            <a:lumOff val="10000"/>
                          </a:schemeClr>
                        </a:solidFill>
                        <a:latin typeface="Calibri"/>
                      </a:endParaRPr>
                    </a:p>
                  </a:txBody>
                  <a:tcPr marL="0" marR="0" marT="0" marB="0" anchor="ctr"/>
                </a:tc>
                <a:tc>
                  <a:txBody>
                    <a:bodyPr/>
                    <a:lstStyle/>
                    <a:p>
                      <a:pPr algn="ctr" fontAlgn="b"/>
                      <a:r>
                        <a:rPr lang="en-US" sz="1800" b="0" i="0" u="none" strike="noStrike" dirty="0" smtClean="0">
                          <a:solidFill>
                            <a:schemeClr val="tx1">
                              <a:lumMod val="90000"/>
                              <a:lumOff val="10000"/>
                            </a:schemeClr>
                          </a:solidFill>
                          <a:latin typeface="Calibri"/>
                        </a:rPr>
                        <a:t>0.9%</a:t>
                      </a:r>
                      <a:endParaRPr lang="en-US" sz="1800" b="0" i="0" u="none" strike="noStrike" dirty="0">
                        <a:solidFill>
                          <a:schemeClr val="tx1">
                            <a:lumMod val="90000"/>
                            <a:lumOff val="10000"/>
                          </a:schemeClr>
                        </a:solidFill>
                        <a:latin typeface="Calibri"/>
                      </a:endParaRPr>
                    </a:p>
                  </a:txBody>
                  <a:tcPr marL="0" marR="0" marT="0" marB="0" anchor="ctr"/>
                </a:tc>
              </a:tr>
              <a:tr h="321610">
                <a:tc>
                  <a:txBody>
                    <a:bodyPr/>
                    <a:lstStyle/>
                    <a:p>
                      <a:pPr marL="45720" algn="l" fontAlgn="b"/>
                      <a:r>
                        <a:rPr lang="en-US" sz="1800" b="0" i="0" u="none" strike="noStrike" dirty="0" smtClean="0">
                          <a:solidFill>
                            <a:schemeClr val="tx1">
                              <a:lumMod val="90000"/>
                              <a:lumOff val="10000"/>
                            </a:schemeClr>
                          </a:solidFill>
                          <a:latin typeface="Calibri"/>
                        </a:rPr>
                        <a:t>Other or unknown</a:t>
                      </a:r>
                      <a:endParaRPr lang="en-US" sz="1800" b="0" i="0" u="none" strike="noStrike" dirty="0">
                        <a:solidFill>
                          <a:schemeClr val="tx1">
                            <a:lumMod val="90000"/>
                            <a:lumOff val="10000"/>
                          </a:schemeClr>
                        </a:solidFill>
                        <a:latin typeface="Calibri"/>
                      </a:endParaRPr>
                    </a:p>
                  </a:txBody>
                  <a:tcPr marL="0" marR="0" marT="0" marB="0" anchor="ctr"/>
                </a:tc>
                <a:tc>
                  <a:txBody>
                    <a:bodyPr/>
                    <a:lstStyle/>
                    <a:p>
                      <a:pPr algn="ctr" fontAlgn="b"/>
                      <a:r>
                        <a:rPr lang="en-US" sz="1800" b="0" i="0" u="none" strike="noStrike" dirty="0" smtClean="0">
                          <a:solidFill>
                            <a:schemeClr val="tx1">
                              <a:lumMod val="90000"/>
                              <a:lumOff val="10000"/>
                            </a:schemeClr>
                          </a:solidFill>
                          <a:latin typeface="Calibri"/>
                        </a:rPr>
                        <a:t>2.1%</a:t>
                      </a:r>
                      <a:endParaRPr lang="en-US" sz="1800" b="0" i="0" u="none" strike="noStrike" dirty="0">
                        <a:solidFill>
                          <a:schemeClr val="tx1">
                            <a:lumMod val="90000"/>
                            <a:lumOff val="10000"/>
                          </a:schemeClr>
                        </a:solidFill>
                        <a:latin typeface="Calibri"/>
                      </a:endParaRPr>
                    </a:p>
                  </a:txBody>
                  <a:tcPr marL="0" marR="0" marT="0" marB="0" anchor="ctr"/>
                </a:tc>
              </a:tr>
            </a:tbl>
          </a:graphicData>
        </a:graphic>
      </p:graphicFrame>
      <p:graphicFrame>
        <p:nvGraphicFramePr>
          <p:cNvPr id="12" name="Chart 11"/>
          <p:cNvGraphicFramePr/>
          <p:nvPr/>
        </p:nvGraphicFramePr>
        <p:xfrm>
          <a:off x="212272" y="653482"/>
          <a:ext cx="6221186" cy="555103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a:spLocks noGrp="1"/>
          </p:cNvSpPr>
          <p:nvPr>
            <p:ph type="sldNum" sz="quarter" idx="4294967295"/>
          </p:nvPr>
        </p:nvSpPr>
        <p:spPr>
          <a:xfrm>
            <a:off x="6781800" y="6477000"/>
            <a:ext cx="2209800" cy="304800"/>
          </a:xfrm>
          <a:prstGeom prst="rect">
            <a:avLst/>
          </a:prstGeom>
          <a:noFill/>
        </p:spPr>
        <p:txBody>
          <a:bodyPr/>
          <a:lstStyle/>
          <a:p>
            <a:fld id="{D61D65A2-3C59-4673-A6D8-DBC2430C3B73}" type="slidenum">
              <a:rPr lang="en-US" altLang="en-US" smtClean="0"/>
              <a:pPr/>
              <a:t>32</a:t>
            </a:fld>
            <a:endParaRPr lang="en-US" altLang="en-US" smtClean="0"/>
          </a:p>
        </p:txBody>
      </p:sp>
      <p:sp>
        <p:nvSpPr>
          <p:cNvPr id="64515" name="Rectangle 2"/>
          <p:cNvSpPr>
            <a:spLocks noGrp="1" noChangeArrowheads="1"/>
          </p:cNvSpPr>
          <p:nvPr>
            <p:ph type="title"/>
          </p:nvPr>
        </p:nvSpPr>
        <p:spPr>
          <a:xfrm>
            <a:off x="0" y="160335"/>
            <a:ext cx="9143999" cy="1143000"/>
          </a:xfrm>
        </p:spPr>
        <p:txBody>
          <a:bodyPr>
            <a:normAutofit fontScale="90000"/>
          </a:bodyPr>
          <a:lstStyle/>
          <a:p>
            <a:pPr eaLnBrk="1" hangingPunct="1"/>
            <a:r>
              <a:rPr lang="en-US" sz="3600" b="0" dirty="0" smtClean="0"/>
              <a:t>IPMC Requirements Related to Interior Moisture</a:t>
            </a:r>
          </a:p>
        </p:txBody>
      </p:sp>
      <p:sp>
        <p:nvSpPr>
          <p:cNvPr id="64516" name="Rectangle 3"/>
          <p:cNvSpPr>
            <a:spLocks noGrp="1" noChangeArrowheads="1"/>
          </p:cNvSpPr>
          <p:nvPr>
            <p:ph type="body" idx="1"/>
          </p:nvPr>
        </p:nvSpPr>
        <p:spPr>
          <a:xfrm>
            <a:off x="408214" y="1224643"/>
            <a:ext cx="8430986" cy="4718957"/>
          </a:xfrm>
        </p:spPr>
        <p:txBody>
          <a:bodyPr>
            <a:normAutofit lnSpcReduction="10000"/>
          </a:bodyPr>
          <a:lstStyle/>
          <a:p>
            <a:pPr eaLnBrk="1" hangingPunct="1">
              <a:lnSpc>
                <a:spcPct val="90000"/>
              </a:lnSpc>
            </a:pPr>
            <a:r>
              <a:rPr lang="en-US" sz="2400" b="1" dirty="0" smtClean="0"/>
              <a:t>305.1 General  </a:t>
            </a:r>
            <a:r>
              <a:rPr lang="en-US" sz="2400" dirty="0" smtClean="0"/>
              <a:t>The interior of the structure and equipment therein shall be maintained in good repair, structurally sound and in a sanitary condition.</a:t>
            </a:r>
          </a:p>
          <a:p>
            <a:pPr lvl="1">
              <a:lnSpc>
                <a:spcPct val="90000"/>
              </a:lnSpc>
            </a:pPr>
            <a:r>
              <a:rPr lang="en-US" sz="2000" dirty="0" smtClean="0"/>
              <a:t>Occupants shall keep that part of the structure which they occupy or control in a clean and sanitary condition.</a:t>
            </a:r>
          </a:p>
          <a:p>
            <a:pPr lvl="1">
              <a:lnSpc>
                <a:spcPct val="90000"/>
              </a:lnSpc>
            </a:pPr>
            <a:r>
              <a:rPr lang="en-US" sz="2000" dirty="0" smtClean="0"/>
              <a:t>Every owner of a structure containing two or more units shall maintain in a clean and sanitary condition, the shared or public areas of the structure and exterior of the property</a:t>
            </a:r>
          </a:p>
          <a:p>
            <a:pPr eaLnBrk="1" hangingPunct="1">
              <a:lnSpc>
                <a:spcPct val="90000"/>
              </a:lnSpc>
            </a:pPr>
            <a:endParaRPr lang="en-US" sz="2000" dirty="0" smtClean="0"/>
          </a:p>
          <a:p>
            <a:pPr eaLnBrk="1" hangingPunct="1">
              <a:lnSpc>
                <a:spcPct val="90000"/>
              </a:lnSpc>
            </a:pPr>
            <a:r>
              <a:rPr lang="en-US" sz="2400" b="1" dirty="0" smtClean="0"/>
              <a:t>305.3  All interior surfaces</a:t>
            </a:r>
            <a:r>
              <a:rPr lang="en-US" sz="2400" dirty="0" smtClean="0"/>
              <a:t>, including windows and doors, shall be maintained in good, clean, and sanitary condition. </a:t>
            </a:r>
          </a:p>
          <a:p>
            <a:pPr lvl="1">
              <a:lnSpc>
                <a:spcPct val="90000"/>
              </a:lnSpc>
            </a:pPr>
            <a:r>
              <a:rPr lang="en-US" sz="2000" dirty="0" smtClean="0"/>
              <a:t>Peeling, chipping, flaking or abraded paint shall be repaired, removed, or covered.</a:t>
            </a:r>
          </a:p>
          <a:p>
            <a:pPr lvl="1">
              <a:lnSpc>
                <a:spcPct val="90000"/>
              </a:lnSpc>
            </a:pPr>
            <a:r>
              <a:rPr lang="en-US" sz="2000" dirty="0" smtClean="0"/>
              <a:t>Cracked or loose plaster, decayed wood and other defective surface conditions shall be corrected.</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4294967295"/>
          </p:nvPr>
        </p:nvSpPr>
        <p:spPr>
          <a:xfrm>
            <a:off x="6553200" y="6324600"/>
            <a:ext cx="1905000" cy="381000"/>
          </a:xfrm>
          <a:prstGeom prst="rect">
            <a:avLst/>
          </a:prstGeom>
        </p:spPr>
        <p:txBody>
          <a:bodyPr/>
          <a:lstStyle/>
          <a:p>
            <a:fld id="{C7665895-2BBF-4E1D-B724-A0CCDEC6F1EC}" type="slidenum">
              <a:rPr lang="en-US"/>
              <a:pPr/>
              <a:t>33</a:t>
            </a:fld>
            <a:endParaRPr lang="en-US"/>
          </a:p>
        </p:txBody>
      </p:sp>
      <p:pic>
        <p:nvPicPr>
          <p:cNvPr id="22530" name="Picture 2" descr="Bathroom_Floor_Damaged"/>
          <p:cNvPicPr>
            <a:picLocks noChangeAspect="1" noChangeArrowheads="1"/>
          </p:cNvPicPr>
          <p:nvPr/>
        </p:nvPicPr>
        <p:blipFill>
          <a:blip r:embed="rId3" cstate="print"/>
          <a:srcRect/>
          <a:stretch>
            <a:fillRect/>
          </a:stretch>
        </p:blipFill>
        <p:spPr bwMode="auto">
          <a:xfrm>
            <a:off x="2057400" y="381000"/>
            <a:ext cx="4343400" cy="57912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3522400" y="2870563"/>
            <a:ext cx="1061359" cy="1162957"/>
          </a:xfrm>
        </p:spPr>
        <p:txBody>
          <a:bodyPr/>
          <a:lstStyle/>
          <a:p>
            <a:r>
              <a:rPr lang="en-US" b="1" dirty="0" smtClean="0">
                <a:solidFill>
                  <a:srgbClr val="FFFFFF"/>
                </a:solidFill>
                <a:latin typeface="Aharoni"/>
              </a:rPr>
              <a:t>Page #</a:t>
            </a:r>
            <a:endParaRPr lang="en-US" sz="2800" dirty="0"/>
          </a:p>
        </p:txBody>
      </p:sp>
      <p:pic>
        <p:nvPicPr>
          <p:cNvPr id="5" name="Picture 5"/>
          <p:cNvPicPr>
            <a:picLocks noChangeAspect="1" noChangeArrowheads="1"/>
          </p:cNvPicPr>
          <p:nvPr/>
        </p:nvPicPr>
        <p:blipFill>
          <a:blip r:embed="rId3" cstate="print"/>
          <a:srcRect/>
          <a:stretch>
            <a:fillRect/>
          </a:stretch>
        </p:blipFill>
        <p:spPr bwMode="auto">
          <a:xfrm>
            <a:off x="1932214" y="299356"/>
            <a:ext cx="5301343" cy="58314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63288"/>
            <a:ext cx="8005156" cy="1143000"/>
          </a:xfrm>
        </p:spPr>
        <p:txBody>
          <a:bodyPr>
            <a:normAutofit/>
          </a:bodyPr>
          <a:lstStyle/>
          <a:p>
            <a:pPr eaLnBrk="1" hangingPunct="1"/>
            <a:r>
              <a:rPr lang="en-US" sz="4800" b="0" dirty="0" smtClean="0"/>
              <a:t>Safe and Healthy Cleaning</a:t>
            </a:r>
          </a:p>
        </p:txBody>
      </p:sp>
      <p:sp>
        <p:nvSpPr>
          <p:cNvPr id="53253" name="Slide Number Placeholder 3"/>
          <p:cNvSpPr>
            <a:spLocks noGrp="1"/>
          </p:cNvSpPr>
          <p:nvPr>
            <p:ph type="sldNum" sz="quarter" idx="4"/>
          </p:nvPr>
        </p:nvSpPr>
        <p:spPr>
          <a:prstGeom prst="rect">
            <a:avLst/>
          </a:prstGeom>
          <a:noFill/>
        </p:spPr>
        <p:txBody>
          <a:bodyPr/>
          <a:lstStyle/>
          <a:p>
            <a:fld id="{73FDEE2A-1328-4680-8D6C-ECEA9BC0C165}" type="slidenum">
              <a:rPr lang="en-US" smtClean="0"/>
              <a:pPr/>
              <a:t>35</a:t>
            </a:fld>
            <a:endParaRPr lang="en-US" smtClean="0"/>
          </a:p>
        </p:txBody>
      </p:sp>
      <p:sp>
        <p:nvSpPr>
          <p:cNvPr id="6" name="Rectangle 3"/>
          <p:cNvSpPr>
            <a:spLocks noGrp="1" noChangeArrowheads="1"/>
          </p:cNvSpPr>
          <p:nvPr>
            <p:ph idx="1"/>
          </p:nvPr>
        </p:nvSpPr>
        <p:spPr/>
        <p:txBody>
          <a:bodyPr>
            <a:normAutofit fontScale="85000" lnSpcReduction="10000"/>
          </a:bodyPr>
          <a:lstStyle/>
          <a:p>
            <a:pPr>
              <a:spcBef>
                <a:spcPts val="1200"/>
              </a:spcBef>
            </a:pPr>
            <a:r>
              <a:rPr lang="en-US" dirty="0" smtClean="0"/>
              <a:t>Pesticides, allergens, and general chemicals in the home can cause allergic reactions, asthma and asthma exacerbation, and toxic exposure effects.</a:t>
            </a:r>
          </a:p>
          <a:p>
            <a:pPr>
              <a:spcBef>
                <a:spcPts val="1200"/>
              </a:spcBef>
            </a:pPr>
            <a:r>
              <a:rPr lang="en-US" dirty="0" smtClean="0"/>
              <a:t>Potential sources of allergens and contaminants in the home come from outdoor and indoor sources.</a:t>
            </a:r>
          </a:p>
          <a:p>
            <a:pPr>
              <a:spcBef>
                <a:spcPts val="1200"/>
              </a:spcBef>
            </a:pPr>
            <a:r>
              <a:rPr lang="en-US" dirty="0" smtClean="0"/>
              <a:t>Keeping a home clean includes controlling the source, creating smooth and cleanable surfaces, reducing clutter, and using effective cleaning methods.</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5569131" cy="1143000"/>
          </a:xfrm>
          <a:solidFill>
            <a:schemeClr val="tx2">
              <a:alpha val="51000"/>
            </a:schemeClr>
          </a:solidFill>
        </p:spPr>
        <p:txBody>
          <a:bodyPr/>
          <a:lstStyle/>
          <a:p>
            <a:r>
              <a:rPr lang="en-US" dirty="0" smtClean="0">
                <a:solidFill>
                  <a:schemeClr val="bg1"/>
                </a:solidFill>
              </a:rPr>
              <a:t>Healthy Cleaning </a:t>
            </a:r>
          </a:p>
        </p:txBody>
      </p:sp>
      <p:graphicFrame>
        <p:nvGraphicFramePr>
          <p:cNvPr id="6" name="Diagram 5"/>
          <p:cNvGraphicFramePr/>
          <p:nvPr/>
        </p:nvGraphicFramePr>
        <p:xfrm>
          <a:off x="178525" y="1407089"/>
          <a:ext cx="5812971" cy="4297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r>
              <a:rPr lang="en-US" dirty="0" smtClean="0">
                <a:solidFill>
                  <a:schemeClr val="tx1"/>
                </a:solidFill>
              </a:rPr>
              <a:t>Make buildings more cleanable </a:t>
            </a:r>
          </a:p>
        </p:txBody>
      </p:sp>
      <p:sp>
        <p:nvSpPr>
          <p:cNvPr id="25603" name="Rectangle 3"/>
          <p:cNvSpPr>
            <a:spLocks noGrp="1" noChangeArrowheads="1"/>
          </p:cNvSpPr>
          <p:nvPr>
            <p:ph type="body" idx="1"/>
          </p:nvPr>
        </p:nvSpPr>
        <p:spPr/>
        <p:txBody>
          <a:bodyPr/>
          <a:lstStyle/>
          <a:p>
            <a:r>
              <a:rPr lang="en-US" b="1" dirty="0" smtClean="0"/>
              <a:t>Dust walk-off systems at entryways</a:t>
            </a:r>
          </a:p>
          <a:p>
            <a:r>
              <a:rPr lang="en-US" b="1" dirty="0" smtClean="0"/>
              <a:t>Dust-creating activities away from people.</a:t>
            </a:r>
          </a:p>
          <a:p>
            <a:r>
              <a:rPr lang="en-US" b="1" dirty="0" smtClean="0"/>
              <a:t>Smooth, cleanable surfaces</a:t>
            </a:r>
          </a:p>
          <a:p>
            <a:r>
              <a:rPr lang="en-US" b="1" dirty="0" smtClean="0"/>
              <a:t>Effective storage space</a:t>
            </a:r>
          </a:p>
          <a:p>
            <a:r>
              <a:rPr lang="en-US" b="1" dirty="0" smtClean="0"/>
              <a:t>Flooring that is easy to clean</a:t>
            </a:r>
          </a:p>
          <a:p>
            <a:r>
              <a:rPr lang="en-US" b="1" dirty="0" smtClean="0"/>
              <a:t>Vacuums with good filtration and easy to use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r>
              <a:rPr lang="en-US" dirty="0" smtClean="0"/>
              <a:t>Code Requirements</a:t>
            </a:r>
          </a:p>
        </p:txBody>
      </p:sp>
      <p:graphicFrame>
        <p:nvGraphicFramePr>
          <p:cNvPr id="7" name="Content Placeholder 6"/>
          <p:cNvGraphicFramePr>
            <a:graphicFrameLocks noGrp="1"/>
          </p:cNvGraphicFramePr>
          <p:nvPr>
            <p:ph idx="1"/>
          </p:nvPr>
        </p:nvGraphicFramePr>
        <p:xfrm>
          <a:off x="457200" y="2317569"/>
          <a:ext cx="8229600" cy="26963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p:cNvSpPr>
            <a:spLocks noGrp="1"/>
          </p:cNvSpPr>
          <p:nvPr>
            <p:ph type="body" sz="quarter" idx="10"/>
          </p:nvPr>
        </p:nvSpPr>
        <p:spPr/>
        <p:txBody>
          <a:bodyPr/>
          <a:lstStyle/>
          <a:p>
            <a:r>
              <a:rPr lang="en-US" dirty="0" smtClean="0"/>
              <a:t>Code requirements related to cleanliness</a:t>
            </a:r>
            <a:endParaRPr lang="en-US" dirty="0"/>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63288"/>
            <a:ext cx="7079942" cy="1143000"/>
          </a:xfrm>
        </p:spPr>
        <p:txBody>
          <a:bodyPr>
            <a:normAutofit/>
          </a:bodyPr>
          <a:lstStyle/>
          <a:p>
            <a:pPr eaLnBrk="1" hangingPunct="1"/>
            <a:r>
              <a:rPr lang="en-US" sz="4800" b="0" dirty="0" smtClean="0"/>
              <a:t>Pests and Pesticides</a:t>
            </a:r>
          </a:p>
        </p:txBody>
      </p:sp>
      <p:sp>
        <p:nvSpPr>
          <p:cNvPr id="53251" name="Content Placeholder 4"/>
          <p:cNvSpPr>
            <a:spLocks noGrp="1"/>
          </p:cNvSpPr>
          <p:nvPr>
            <p:ph idx="1"/>
          </p:nvPr>
        </p:nvSpPr>
        <p:spPr>
          <a:xfrm>
            <a:off x="457199" y="984738"/>
            <a:ext cx="8245929" cy="5018502"/>
          </a:xfrm>
        </p:spPr>
        <p:txBody>
          <a:bodyPr>
            <a:normAutofit/>
          </a:bodyPr>
          <a:lstStyle/>
          <a:p>
            <a:pPr eaLnBrk="1" hangingPunct="1"/>
            <a:r>
              <a:rPr lang="en-US" sz="2800" dirty="0" smtClean="0"/>
              <a:t>Pests/pesticides associated with variety of illnesses/diseases</a:t>
            </a:r>
          </a:p>
          <a:p>
            <a:pPr eaLnBrk="1" hangingPunct="1"/>
            <a:r>
              <a:rPr lang="en-US" sz="2800" dirty="0" smtClean="0"/>
              <a:t>Pests are a common (and contentious) issue in public housing</a:t>
            </a:r>
          </a:p>
          <a:p>
            <a:pPr lvl="1"/>
            <a:r>
              <a:rPr lang="en-US" dirty="0" smtClean="0"/>
              <a:t>Who’s responsible for what? </a:t>
            </a:r>
          </a:p>
          <a:p>
            <a:pPr eaLnBrk="1" hangingPunct="1"/>
            <a:r>
              <a:rPr lang="en-US" sz="2800" dirty="0" smtClean="0"/>
              <a:t>Codes may include; insect screens, solid waste management, responsibility for pest management and control, etc.</a:t>
            </a:r>
          </a:p>
          <a:p>
            <a:pPr eaLnBrk="1" hangingPunct="1"/>
            <a:r>
              <a:rPr lang="en-US" sz="2800" dirty="0" smtClean="0"/>
              <a:t>Misapplication or application of pesticides by non-licensed professional is violation of the law</a:t>
            </a:r>
          </a:p>
          <a:p>
            <a:pPr eaLnBrk="1" hangingPunct="1"/>
            <a:endParaRPr lang="en-US" dirty="0" smtClean="0"/>
          </a:p>
          <a:p>
            <a:pPr eaLnBrk="1" hangingPunct="1"/>
            <a:endParaRPr lang="en-US" dirty="0" smtClean="0"/>
          </a:p>
        </p:txBody>
      </p:sp>
      <p:sp>
        <p:nvSpPr>
          <p:cNvPr id="53253" name="Slide Number Placeholder 3"/>
          <p:cNvSpPr>
            <a:spLocks noGrp="1"/>
          </p:cNvSpPr>
          <p:nvPr>
            <p:ph type="sldNum" sz="quarter" idx="4"/>
          </p:nvPr>
        </p:nvSpPr>
        <p:spPr>
          <a:prstGeom prst="rect">
            <a:avLst/>
          </a:prstGeom>
          <a:noFill/>
        </p:spPr>
        <p:txBody>
          <a:bodyPr/>
          <a:lstStyle/>
          <a:p>
            <a:fld id="{73FDEE2A-1328-4680-8D6C-ECEA9BC0C165}" type="slidenum">
              <a:rPr lang="en-US" smtClean="0"/>
              <a:pPr/>
              <a:t>39</a:t>
            </a:fld>
            <a:endParaRPr lang="en-US" smtClean="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274638"/>
            <a:ext cx="7395882" cy="505291"/>
          </a:xfrm>
        </p:spPr>
        <p:txBody>
          <a:bodyPr>
            <a:normAutofit fontScale="90000"/>
          </a:bodyPr>
          <a:lstStyle/>
          <a:p>
            <a:pPr eaLnBrk="1" hangingPunct="1"/>
            <a:r>
              <a:rPr lang="en-US" b="0" dirty="0" smtClean="0"/>
              <a:t>Exercise #1 Making the Connection</a:t>
            </a:r>
          </a:p>
        </p:txBody>
      </p:sp>
      <p:pic>
        <p:nvPicPr>
          <p:cNvPr id="4" name="Picture 2" descr="C:\Users\test\Documents\My Files\NCHH\HHTC\Essentials_Current\Exercise_1_Connections.jpg"/>
          <p:cNvPicPr>
            <a:picLocks noChangeAspect="1" noChangeArrowheads="1"/>
          </p:cNvPicPr>
          <p:nvPr/>
        </p:nvPicPr>
        <p:blipFill>
          <a:blip r:embed="rId3" cstate="print"/>
          <a:srcRect t="12273" b="24081"/>
          <a:stretch>
            <a:fillRect/>
          </a:stretch>
        </p:blipFill>
        <p:spPr bwMode="auto">
          <a:xfrm>
            <a:off x="405873" y="1531089"/>
            <a:ext cx="8387572" cy="412599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4294967295"/>
          </p:nvPr>
        </p:nvSpPr>
        <p:spPr>
          <a:xfrm>
            <a:off x="6553200" y="6324600"/>
            <a:ext cx="1905000" cy="381000"/>
          </a:xfrm>
          <a:prstGeom prst="rect">
            <a:avLst/>
          </a:prstGeom>
        </p:spPr>
        <p:txBody>
          <a:bodyPr/>
          <a:lstStyle/>
          <a:p>
            <a:fld id="{B5F1676A-6501-40F5-9655-0B77C1BBA463}" type="slidenum">
              <a:rPr lang="en-US"/>
              <a:pPr/>
              <a:t>40</a:t>
            </a:fld>
            <a:endParaRPr lang="en-US"/>
          </a:p>
        </p:txBody>
      </p:sp>
      <p:pic>
        <p:nvPicPr>
          <p:cNvPr id="5127" name="Picture 7" descr="Exterior_Woodpile"/>
          <p:cNvPicPr>
            <a:picLocks noChangeAspect="1" noChangeArrowheads="1"/>
          </p:cNvPicPr>
          <p:nvPr/>
        </p:nvPicPr>
        <p:blipFill>
          <a:blip r:embed="rId3" cstate="print"/>
          <a:srcRect/>
          <a:stretch>
            <a:fillRect/>
          </a:stretch>
        </p:blipFill>
        <p:spPr bwMode="auto">
          <a:xfrm>
            <a:off x="1295401" y="381000"/>
            <a:ext cx="6064442" cy="4880317"/>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4294967295"/>
          </p:nvPr>
        </p:nvSpPr>
        <p:spPr>
          <a:xfrm>
            <a:off x="6781800" y="6477000"/>
            <a:ext cx="2209800" cy="304800"/>
          </a:xfrm>
          <a:prstGeom prst="rect">
            <a:avLst/>
          </a:prstGeom>
          <a:noFill/>
        </p:spPr>
        <p:txBody>
          <a:bodyPr/>
          <a:lstStyle/>
          <a:p>
            <a:fld id="{B27E363F-0BCF-4320-9D3D-941FEF81C004}" type="slidenum">
              <a:rPr lang="en-US" altLang="en-US" smtClean="0"/>
              <a:pPr/>
              <a:t>41</a:t>
            </a:fld>
            <a:endParaRPr lang="en-US" altLang="en-US" smtClean="0"/>
          </a:p>
        </p:txBody>
      </p:sp>
      <p:sp>
        <p:nvSpPr>
          <p:cNvPr id="73731" name="Rectangle 2"/>
          <p:cNvSpPr>
            <a:spLocks noGrp="1" noChangeArrowheads="1"/>
          </p:cNvSpPr>
          <p:nvPr>
            <p:ph type="title"/>
          </p:nvPr>
        </p:nvSpPr>
        <p:spPr>
          <a:xfrm>
            <a:off x="457199" y="274638"/>
            <a:ext cx="7854043" cy="1143000"/>
          </a:xfrm>
        </p:spPr>
        <p:txBody>
          <a:bodyPr>
            <a:normAutofit/>
          </a:bodyPr>
          <a:lstStyle/>
          <a:p>
            <a:pPr eaLnBrk="1" hangingPunct="1"/>
            <a:r>
              <a:rPr lang="en-US" sz="3600" b="0" dirty="0" smtClean="0"/>
              <a:t>IPMC Requirements Related to Pests</a:t>
            </a:r>
          </a:p>
        </p:txBody>
      </p:sp>
      <p:sp>
        <p:nvSpPr>
          <p:cNvPr id="73732" name="Rectangle 3"/>
          <p:cNvSpPr>
            <a:spLocks noGrp="1" noChangeArrowheads="1"/>
          </p:cNvSpPr>
          <p:nvPr>
            <p:ph type="body" idx="1"/>
          </p:nvPr>
        </p:nvSpPr>
        <p:spPr>
          <a:xfrm>
            <a:off x="762000" y="1447800"/>
            <a:ext cx="8077200" cy="4495800"/>
          </a:xfrm>
        </p:spPr>
        <p:txBody>
          <a:bodyPr/>
          <a:lstStyle/>
          <a:p>
            <a:pPr eaLnBrk="1" hangingPunct="1">
              <a:lnSpc>
                <a:spcPct val="80000"/>
              </a:lnSpc>
            </a:pPr>
            <a:r>
              <a:rPr lang="en-US" sz="1800" b="1" smtClean="0"/>
              <a:t>EXTERMINATION.  </a:t>
            </a:r>
            <a:r>
              <a:rPr lang="en-US" sz="1800" smtClean="0"/>
              <a:t>The control and elimination of insects, rats or other pests</a:t>
            </a:r>
          </a:p>
          <a:p>
            <a:pPr lvl="1" eaLnBrk="1" hangingPunct="1">
              <a:lnSpc>
                <a:spcPct val="80000"/>
              </a:lnSpc>
            </a:pPr>
            <a:r>
              <a:rPr lang="en-US" sz="1600" smtClean="0"/>
              <a:t>by eliminating their harborage places; </a:t>
            </a:r>
          </a:p>
          <a:p>
            <a:pPr lvl="1" eaLnBrk="1" hangingPunct="1">
              <a:lnSpc>
                <a:spcPct val="80000"/>
              </a:lnSpc>
            </a:pPr>
            <a:r>
              <a:rPr lang="en-US" sz="1600" smtClean="0"/>
              <a:t>by removing or making inaccessible materials that serve as their food; </a:t>
            </a:r>
          </a:p>
          <a:p>
            <a:pPr lvl="1" eaLnBrk="1" hangingPunct="1">
              <a:lnSpc>
                <a:spcPct val="80000"/>
              </a:lnSpc>
            </a:pPr>
            <a:r>
              <a:rPr lang="en-US" sz="1600" smtClean="0"/>
              <a:t>by poison spraying, fumigating, trapping or by any other approved pest elimination methods. </a:t>
            </a:r>
          </a:p>
          <a:p>
            <a:pPr eaLnBrk="1" hangingPunct="1">
              <a:lnSpc>
                <a:spcPct val="80000"/>
              </a:lnSpc>
              <a:buFont typeface="Zapf Dingbats"/>
              <a:buNone/>
            </a:pPr>
            <a:endParaRPr lang="en-US" sz="1800" smtClean="0"/>
          </a:p>
          <a:p>
            <a:pPr eaLnBrk="1" hangingPunct="1">
              <a:lnSpc>
                <a:spcPct val="80000"/>
              </a:lnSpc>
            </a:pPr>
            <a:r>
              <a:rPr lang="en-US" sz="1800" b="1" smtClean="0"/>
              <a:t>INFESTATION.  </a:t>
            </a:r>
            <a:r>
              <a:rPr lang="en-US" sz="1800" smtClean="0"/>
              <a:t>The presence, within or contiguous to, a structure or premises of insects, rats, vermin or other pests. </a:t>
            </a:r>
          </a:p>
          <a:p>
            <a:pPr eaLnBrk="1" hangingPunct="1">
              <a:lnSpc>
                <a:spcPct val="80000"/>
              </a:lnSpc>
            </a:pPr>
            <a:endParaRPr lang="en-US" sz="1800" smtClean="0"/>
          </a:p>
          <a:p>
            <a:pPr eaLnBrk="1" hangingPunct="1">
              <a:lnSpc>
                <a:spcPct val="80000"/>
              </a:lnSpc>
            </a:pPr>
            <a:r>
              <a:rPr lang="en-US" sz="1800" b="1" smtClean="0"/>
              <a:t>308.1 Infestation.  </a:t>
            </a:r>
          </a:p>
          <a:p>
            <a:pPr lvl="1" eaLnBrk="1" hangingPunct="1">
              <a:lnSpc>
                <a:spcPct val="80000"/>
              </a:lnSpc>
            </a:pPr>
            <a:r>
              <a:rPr lang="en-US" sz="1600" smtClean="0"/>
              <a:t>All structures shall be kept free from insect and rodent infestation. </a:t>
            </a:r>
          </a:p>
          <a:p>
            <a:pPr lvl="1" eaLnBrk="1" hangingPunct="1">
              <a:lnSpc>
                <a:spcPct val="80000"/>
              </a:lnSpc>
            </a:pPr>
            <a:r>
              <a:rPr lang="en-US" sz="1600" smtClean="0"/>
              <a:t>All structures in which insects or rodents are found shall be promptly exterminated by approved processes that will not be injurious to human health. </a:t>
            </a:r>
          </a:p>
          <a:p>
            <a:pPr lvl="1" eaLnBrk="1" hangingPunct="1">
              <a:lnSpc>
                <a:spcPct val="80000"/>
              </a:lnSpc>
            </a:pPr>
            <a:r>
              <a:rPr lang="en-US" sz="1600" smtClean="0"/>
              <a:t>After extermination, proper precautions shall be taken to prevent reinfestation.</a:t>
            </a:r>
            <a:r>
              <a:rPr lang="en-US" sz="1400" smtClean="0"/>
              <a:t> </a:t>
            </a:r>
          </a:p>
          <a:p>
            <a:pPr eaLnBrk="1" hangingPunct="1">
              <a:lnSpc>
                <a:spcPct val="80000"/>
              </a:lnSpc>
              <a:buFont typeface="Zapf Dingbats"/>
              <a:buNone/>
            </a:pPr>
            <a:endParaRPr lang="en-US" sz="1600" smtClean="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3914286" y="2103120"/>
            <a:ext cx="1061359" cy="1162957"/>
          </a:xfrm>
        </p:spPr>
        <p:txBody>
          <a:bodyPr/>
          <a:lstStyle/>
          <a:p>
            <a:r>
              <a:rPr lang="en-US" b="1" dirty="0" smtClean="0">
                <a:solidFill>
                  <a:srgbClr val="FFFFFF"/>
                </a:solidFill>
                <a:latin typeface="Aharoni"/>
              </a:rPr>
              <a:t>Page #</a:t>
            </a:r>
            <a:endParaRPr lang="en-US" sz="2800" dirty="0"/>
          </a:p>
        </p:txBody>
      </p:sp>
      <p:pic>
        <p:nvPicPr>
          <p:cNvPr id="5" name="Picture 3" descr="Bedroom_Bed_Mold_Frass"/>
          <p:cNvPicPr>
            <a:picLocks noChangeAspect="1" noChangeArrowheads="1"/>
          </p:cNvPicPr>
          <p:nvPr/>
        </p:nvPicPr>
        <p:blipFill>
          <a:blip r:embed="rId3" cstate="print"/>
          <a:srcRect/>
          <a:stretch>
            <a:fillRect/>
          </a:stretch>
        </p:blipFill>
        <p:spPr bwMode="auto">
          <a:xfrm>
            <a:off x="2209800" y="228601"/>
            <a:ext cx="4514850" cy="60198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4294967295"/>
          </p:nvPr>
        </p:nvSpPr>
        <p:spPr>
          <a:xfrm>
            <a:off x="6781800" y="6477000"/>
            <a:ext cx="2209800" cy="304800"/>
          </a:xfrm>
          <a:prstGeom prst="rect">
            <a:avLst/>
          </a:prstGeom>
          <a:noFill/>
        </p:spPr>
        <p:txBody>
          <a:bodyPr/>
          <a:lstStyle/>
          <a:p>
            <a:fld id="{75E8AAA7-FEBB-4791-BDC1-2A7C2FB83BCE}" type="slidenum">
              <a:rPr lang="en-US" altLang="en-US" smtClean="0"/>
              <a:pPr/>
              <a:t>43</a:t>
            </a:fld>
            <a:endParaRPr lang="en-US" altLang="en-US" smtClean="0"/>
          </a:p>
        </p:txBody>
      </p:sp>
      <p:sp>
        <p:nvSpPr>
          <p:cNvPr id="74755" name="Rectangle 2"/>
          <p:cNvSpPr>
            <a:spLocks noGrp="1" noChangeArrowheads="1"/>
          </p:cNvSpPr>
          <p:nvPr>
            <p:ph type="title"/>
          </p:nvPr>
        </p:nvSpPr>
        <p:spPr/>
        <p:txBody>
          <a:bodyPr>
            <a:normAutofit fontScale="90000"/>
          </a:bodyPr>
          <a:lstStyle/>
          <a:p>
            <a:pPr eaLnBrk="1" hangingPunct="1"/>
            <a:r>
              <a:rPr lang="en-US" sz="3600" b="0" dirty="0" smtClean="0"/>
              <a:t>IPMC Requirements Related to Pests</a:t>
            </a:r>
          </a:p>
        </p:txBody>
      </p:sp>
      <p:sp>
        <p:nvSpPr>
          <p:cNvPr id="74756" name="Rectangle 3"/>
          <p:cNvSpPr>
            <a:spLocks noGrp="1" noChangeArrowheads="1"/>
          </p:cNvSpPr>
          <p:nvPr>
            <p:ph type="body" idx="1"/>
          </p:nvPr>
        </p:nvSpPr>
        <p:spPr>
          <a:xfrm>
            <a:off x="762000" y="1447800"/>
            <a:ext cx="8077200" cy="4495800"/>
          </a:xfrm>
        </p:spPr>
        <p:txBody>
          <a:bodyPr/>
          <a:lstStyle/>
          <a:p>
            <a:pPr eaLnBrk="1" hangingPunct="1">
              <a:lnSpc>
                <a:spcPct val="80000"/>
              </a:lnSpc>
            </a:pPr>
            <a:r>
              <a:rPr lang="en-US" sz="2000" b="1" smtClean="0"/>
              <a:t>302.5 Rodent harborage. </a:t>
            </a:r>
          </a:p>
          <a:p>
            <a:pPr lvl="1" eaLnBrk="1" hangingPunct="1">
              <a:lnSpc>
                <a:spcPct val="80000"/>
              </a:lnSpc>
            </a:pPr>
            <a:r>
              <a:rPr lang="en-US" sz="1800" smtClean="0"/>
              <a:t>All structures and exterior property shall be kept free from rodent harborage and infestation. </a:t>
            </a:r>
          </a:p>
          <a:p>
            <a:pPr lvl="1" eaLnBrk="1" hangingPunct="1">
              <a:lnSpc>
                <a:spcPct val="80000"/>
              </a:lnSpc>
            </a:pPr>
            <a:r>
              <a:rPr lang="en-US" sz="1800" smtClean="0"/>
              <a:t>Where rodents are found, they shall be promptly exterminated by approved processes which will not be injurious to human health. </a:t>
            </a:r>
          </a:p>
          <a:p>
            <a:pPr lvl="1" eaLnBrk="1" hangingPunct="1">
              <a:lnSpc>
                <a:spcPct val="80000"/>
              </a:lnSpc>
            </a:pPr>
            <a:r>
              <a:rPr lang="en-US" sz="1800" smtClean="0"/>
              <a:t>After extermination, proper precautions shall be taken to eliminate rodent harborage and prevent reinfestation. </a:t>
            </a:r>
          </a:p>
          <a:p>
            <a:pPr eaLnBrk="1" hangingPunct="1">
              <a:lnSpc>
                <a:spcPct val="80000"/>
              </a:lnSpc>
              <a:buFont typeface="Zapf Dingbats"/>
              <a:buNone/>
            </a:pPr>
            <a:endParaRPr lang="en-US" sz="2000" smtClean="0"/>
          </a:p>
          <a:p>
            <a:pPr eaLnBrk="1" hangingPunct="1">
              <a:lnSpc>
                <a:spcPct val="80000"/>
              </a:lnSpc>
            </a:pPr>
            <a:r>
              <a:rPr lang="en-US" sz="2000" b="1" smtClean="0"/>
              <a:t>304.14 Insect screens. </a:t>
            </a:r>
          </a:p>
          <a:p>
            <a:pPr lvl="1" eaLnBrk="1" hangingPunct="1">
              <a:lnSpc>
                <a:spcPct val="80000"/>
              </a:lnSpc>
            </a:pPr>
            <a:r>
              <a:rPr lang="en-US" sz="1800" smtClean="0"/>
              <a:t>During the period from [DATE] to [DATE], every door, window and other outside opening required for ventilation of habitable rooms, food preparation areas, food service areas or any areas where products to be included or utilized in food for human consumption are processed, manufactured, packaged or stored, shall be supplied with approved tightly fitting screens of not less than 16 mesh per inch (16 mesh per 25 mm) and every swinging door shall have a self-closing device in good working condition. </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142885" y="2560320"/>
            <a:ext cx="1061359" cy="1162957"/>
          </a:xfrm>
        </p:spPr>
        <p:txBody>
          <a:bodyPr/>
          <a:lstStyle/>
          <a:p>
            <a:r>
              <a:rPr lang="en-US" b="1" dirty="0" smtClean="0">
                <a:solidFill>
                  <a:srgbClr val="FFFFFF"/>
                </a:solidFill>
                <a:latin typeface="Aharoni"/>
              </a:rPr>
              <a:t>Page #</a:t>
            </a:r>
            <a:endParaRPr lang="en-US" sz="2800" dirty="0"/>
          </a:p>
        </p:txBody>
      </p:sp>
      <p:pic>
        <p:nvPicPr>
          <p:cNvPr id="5" name="Picture 8" descr="langley 012"/>
          <p:cNvPicPr>
            <a:picLocks noChangeAspect="1" noChangeArrowheads="1"/>
          </p:cNvPicPr>
          <p:nvPr/>
        </p:nvPicPr>
        <p:blipFill>
          <a:blip r:embed="rId3" cstate="print"/>
          <a:srcRect/>
          <a:stretch>
            <a:fillRect/>
          </a:stretch>
        </p:blipFill>
        <p:spPr bwMode="auto">
          <a:xfrm>
            <a:off x="697158" y="1812944"/>
            <a:ext cx="4871437" cy="3653578"/>
          </a:xfrm>
          <a:prstGeom prst="rect">
            <a:avLst/>
          </a:prstGeom>
          <a:noFill/>
        </p:spPr>
      </p:pic>
      <p:pic>
        <p:nvPicPr>
          <p:cNvPr id="6" name="Picture 4" descr="Top places insects live"/>
          <p:cNvPicPr>
            <a:picLocks noChangeAspect="1" noChangeArrowheads="1"/>
          </p:cNvPicPr>
          <p:nvPr/>
        </p:nvPicPr>
        <p:blipFill>
          <a:blip r:embed="rId4" cstate="print"/>
          <a:srcRect/>
          <a:stretch>
            <a:fillRect/>
          </a:stretch>
        </p:blipFill>
        <p:spPr bwMode="auto">
          <a:xfrm>
            <a:off x="5651063" y="457199"/>
            <a:ext cx="3234519" cy="2458234"/>
          </a:xfrm>
          <a:prstGeom prst="rect">
            <a:avLst/>
          </a:prstGeom>
          <a:noFill/>
          <a:ln w="57150">
            <a:solidFill>
              <a:srgbClr val="FF0000"/>
            </a:solid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3"/>
          <p:cNvSpPr>
            <a:spLocks noGrp="1"/>
          </p:cNvSpPr>
          <p:nvPr>
            <p:ph type="sldNum" sz="quarter" idx="4294967295"/>
          </p:nvPr>
        </p:nvSpPr>
        <p:spPr>
          <a:xfrm>
            <a:off x="6781800" y="6477000"/>
            <a:ext cx="2209800" cy="304800"/>
          </a:xfrm>
          <a:prstGeom prst="rect">
            <a:avLst/>
          </a:prstGeom>
          <a:noFill/>
        </p:spPr>
        <p:txBody>
          <a:bodyPr/>
          <a:lstStyle/>
          <a:p>
            <a:fld id="{3F3B80D6-0D16-4396-B117-1864424F21AD}" type="slidenum">
              <a:rPr lang="en-US" altLang="en-US" smtClean="0"/>
              <a:pPr/>
              <a:t>45</a:t>
            </a:fld>
            <a:endParaRPr lang="en-US" altLang="en-US" smtClean="0"/>
          </a:p>
        </p:txBody>
      </p:sp>
      <p:sp>
        <p:nvSpPr>
          <p:cNvPr id="75779" name="Rectangle 2"/>
          <p:cNvSpPr>
            <a:spLocks noGrp="1" noChangeArrowheads="1"/>
          </p:cNvSpPr>
          <p:nvPr>
            <p:ph type="title"/>
          </p:nvPr>
        </p:nvSpPr>
        <p:spPr/>
        <p:txBody>
          <a:bodyPr>
            <a:normAutofit fontScale="90000"/>
          </a:bodyPr>
          <a:lstStyle/>
          <a:p>
            <a:pPr eaLnBrk="1" hangingPunct="1"/>
            <a:r>
              <a:rPr lang="en-US" sz="3600" b="0" dirty="0" smtClean="0"/>
              <a:t>IPMC Requirements Related to Pests</a:t>
            </a:r>
          </a:p>
        </p:txBody>
      </p:sp>
      <p:sp>
        <p:nvSpPr>
          <p:cNvPr id="75780" name="Rectangle 3"/>
          <p:cNvSpPr>
            <a:spLocks noGrp="1" noChangeArrowheads="1"/>
          </p:cNvSpPr>
          <p:nvPr>
            <p:ph type="body" idx="1"/>
          </p:nvPr>
        </p:nvSpPr>
        <p:spPr>
          <a:xfrm>
            <a:off x="762000" y="1447800"/>
            <a:ext cx="8077200" cy="4495800"/>
          </a:xfrm>
        </p:spPr>
        <p:txBody>
          <a:bodyPr/>
          <a:lstStyle/>
          <a:p>
            <a:pPr eaLnBrk="1" hangingPunct="1">
              <a:lnSpc>
                <a:spcPct val="80000"/>
              </a:lnSpc>
            </a:pPr>
            <a:r>
              <a:rPr lang="en-US" sz="1800" b="1" smtClean="0"/>
              <a:t>308.2 Owner. </a:t>
            </a:r>
            <a:r>
              <a:rPr lang="en-US" sz="1800" smtClean="0"/>
              <a:t>The owner of any structure shall be responsible for extermination within the structure prior to renting or leasing the structure.</a:t>
            </a:r>
          </a:p>
          <a:p>
            <a:pPr eaLnBrk="1" hangingPunct="1">
              <a:lnSpc>
                <a:spcPct val="80000"/>
              </a:lnSpc>
              <a:buFont typeface="Zapf Dingbats"/>
              <a:buNone/>
            </a:pPr>
            <a:endParaRPr lang="en-US" sz="1800" b="1" smtClean="0"/>
          </a:p>
          <a:p>
            <a:pPr eaLnBrk="1" hangingPunct="1">
              <a:lnSpc>
                <a:spcPct val="80000"/>
              </a:lnSpc>
            </a:pPr>
            <a:r>
              <a:rPr lang="en-US" sz="1800" b="1" smtClean="0"/>
              <a:t>308.3 Single occupant. </a:t>
            </a:r>
            <a:r>
              <a:rPr lang="en-US" sz="1800" smtClean="0"/>
              <a:t>The occupant of a one-family dwelling or of a single-tenant nonresidential structure shall be responsible for extermination on the premises. </a:t>
            </a:r>
          </a:p>
          <a:p>
            <a:pPr eaLnBrk="1" hangingPunct="1">
              <a:lnSpc>
                <a:spcPct val="80000"/>
              </a:lnSpc>
              <a:buFont typeface="Zapf Dingbats"/>
              <a:buNone/>
            </a:pPr>
            <a:endParaRPr lang="en-US" sz="1800" smtClean="0"/>
          </a:p>
          <a:p>
            <a:pPr eaLnBrk="1" hangingPunct="1">
              <a:lnSpc>
                <a:spcPct val="80000"/>
              </a:lnSpc>
            </a:pPr>
            <a:r>
              <a:rPr lang="en-US" sz="1800" b="1" smtClean="0"/>
              <a:t>308.4 Multiple occupancy. </a:t>
            </a:r>
            <a:r>
              <a:rPr lang="en-US" sz="1800" smtClean="0"/>
              <a:t>The owner of a structure containing two or more dwelling units, a multiple occupancy, a rooming house or a nonresidential structure shall be responsible for extermination in the public or shared areas of the structure and exterior property. If infestation is caused by failure of an occupant to prevent such infestation in the area occupied, the occupant shall be responsible for extermination.</a:t>
            </a:r>
          </a:p>
          <a:p>
            <a:pPr eaLnBrk="1" hangingPunct="1">
              <a:lnSpc>
                <a:spcPct val="80000"/>
              </a:lnSpc>
            </a:pPr>
            <a:endParaRPr lang="en-US" sz="1800" b="1" smtClean="0"/>
          </a:p>
          <a:p>
            <a:pPr eaLnBrk="1" hangingPunct="1">
              <a:lnSpc>
                <a:spcPct val="80000"/>
              </a:lnSpc>
            </a:pPr>
            <a:r>
              <a:rPr lang="en-US" sz="1800" b="1" smtClean="0"/>
              <a:t>308.5 Occupant. </a:t>
            </a:r>
            <a:r>
              <a:rPr lang="en-US" sz="1800" smtClean="0"/>
              <a:t>The occupant of any structure shall be responsible for the continued rodent and pest-free condition of the structure.</a:t>
            </a:r>
            <a:endParaRPr lang="en-US" sz="1800" b="1" smtClean="0"/>
          </a:p>
          <a:p>
            <a:pPr lvl="1" eaLnBrk="1" hangingPunct="1">
              <a:lnSpc>
                <a:spcPct val="80000"/>
              </a:lnSpc>
            </a:pPr>
            <a:r>
              <a:rPr lang="en-US" sz="1600" b="1" smtClean="0"/>
              <a:t>Exception: </a:t>
            </a:r>
            <a:r>
              <a:rPr lang="en-US" sz="1600" smtClean="0"/>
              <a:t>Where the infestations are caused by defects in the structure, the owner shall be responsible for extermination. </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4294967295"/>
          </p:nvPr>
        </p:nvSpPr>
        <p:spPr>
          <a:xfrm>
            <a:off x="6553200" y="6324600"/>
            <a:ext cx="1905000" cy="381000"/>
          </a:xfrm>
          <a:prstGeom prst="rect">
            <a:avLst/>
          </a:prstGeom>
        </p:spPr>
        <p:txBody>
          <a:bodyPr/>
          <a:lstStyle/>
          <a:p>
            <a:fld id="{50A1A7CF-AF4C-4C58-860E-5B599BFC6DDC}" type="slidenum">
              <a:rPr lang="en-US"/>
              <a:pPr/>
              <a:t>46</a:t>
            </a:fld>
            <a:endParaRPr lang="en-US"/>
          </a:p>
        </p:txBody>
      </p:sp>
      <p:pic>
        <p:nvPicPr>
          <p:cNvPr id="26628" name="Picture 4" descr="Porch_Trash"/>
          <p:cNvPicPr>
            <a:picLocks noChangeAspect="1" noChangeArrowheads="1"/>
          </p:cNvPicPr>
          <p:nvPr/>
        </p:nvPicPr>
        <p:blipFill>
          <a:blip r:embed="rId3" cstate="print"/>
          <a:srcRect/>
          <a:stretch>
            <a:fillRect/>
          </a:stretch>
        </p:blipFill>
        <p:spPr bwMode="auto">
          <a:xfrm>
            <a:off x="914400" y="457200"/>
            <a:ext cx="7543800" cy="565785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457199" y="216132"/>
            <a:ext cx="8686801" cy="1097280"/>
          </a:xfrm>
        </p:spPr>
        <p:txBody>
          <a:bodyPr>
            <a:noAutofit/>
          </a:bodyPr>
          <a:lstStyle/>
          <a:p>
            <a:r>
              <a:rPr lang="en-US" sz="3600" dirty="0" smtClean="0"/>
              <a:t>Ventilation:  What are we looking for?</a:t>
            </a:r>
          </a:p>
        </p:txBody>
      </p:sp>
      <p:sp>
        <p:nvSpPr>
          <p:cNvPr id="36868" name="Rectangle 3"/>
          <p:cNvSpPr>
            <a:spLocks noGrp="1" noChangeArrowheads="1"/>
          </p:cNvSpPr>
          <p:nvPr>
            <p:ph idx="1"/>
          </p:nvPr>
        </p:nvSpPr>
        <p:spPr>
          <a:xfrm>
            <a:off x="457200" y="1363288"/>
            <a:ext cx="8229600" cy="4422370"/>
          </a:xfrm>
        </p:spPr>
        <p:txBody>
          <a:bodyPr>
            <a:normAutofit fontScale="77500" lnSpcReduction="20000"/>
          </a:bodyPr>
          <a:lstStyle/>
          <a:p>
            <a:pPr>
              <a:buSzPct val="100000"/>
              <a:buBlip>
                <a:blip r:embed="rId3"/>
              </a:buBlip>
            </a:pPr>
            <a:r>
              <a:rPr lang="en-US" dirty="0" smtClean="0"/>
              <a:t>Bath, dryer, and range exhaust fans?</a:t>
            </a:r>
          </a:p>
          <a:p>
            <a:pPr>
              <a:buSzPct val="100000"/>
              <a:buBlip>
                <a:blip r:embed="rId3"/>
              </a:buBlip>
            </a:pPr>
            <a:r>
              <a:rPr lang="en-US" dirty="0" smtClean="0"/>
              <a:t>Gas stove used as heater? </a:t>
            </a:r>
          </a:p>
          <a:p>
            <a:pPr>
              <a:buSzPct val="100000"/>
              <a:buBlip>
                <a:blip r:embed="rId3"/>
              </a:buBlip>
            </a:pPr>
            <a:r>
              <a:rPr lang="en-US" dirty="0" smtClean="0"/>
              <a:t>Windows work?</a:t>
            </a:r>
          </a:p>
          <a:p>
            <a:pPr>
              <a:buSzPct val="100000"/>
              <a:buBlip>
                <a:blip r:embed="rId3"/>
              </a:buBlip>
            </a:pPr>
            <a:r>
              <a:rPr lang="en-US" dirty="0" smtClean="0"/>
              <a:t>Smoke alarm goes off?</a:t>
            </a:r>
          </a:p>
          <a:p>
            <a:pPr>
              <a:buSzPct val="100000"/>
              <a:buBlip>
                <a:blip r:embed="rId3"/>
              </a:buBlip>
            </a:pPr>
            <a:r>
              <a:rPr lang="en-US" dirty="0" smtClean="0"/>
              <a:t>Unvented gas or kerosene heaters?</a:t>
            </a:r>
          </a:p>
          <a:p>
            <a:pPr>
              <a:buSzPct val="100000"/>
              <a:buBlip>
                <a:blip r:embed="rId3"/>
              </a:buBlip>
            </a:pPr>
            <a:r>
              <a:rPr lang="en-US" dirty="0" smtClean="0"/>
              <a:t>Vented hot water heater?</a:t>
            </a:r>
          </a:p>
          <a:p>
            <a:pPr>
              <a:buSzPct val="100000"/>
              <a:buBlip>
                <a:blip r:embed="rId3"/>
              </a:buBlip>
            </a:pPr>
            <a:r>
              <a:rPr lang="en-US" dirty="0" smtClean="0"/>
              <a:t>Furnaces, boilers, fireplaces vented?</a:t>
            </a:r>
          </a:p>
          <a:p>
            <a:pPr>
              <a:buSzPct val="100000"/>
              <a:buBlip>
                <a:blip r:embed="rId3"/>
              </a:buBlip>
            </a:pPr>
            <a:r>
              <a:rPr lang="en-US" dirty="0" smtClean="0"/>
              <a:t>Rooms without windows?</a:t>
            </a:r>
          </a:p>
          <a:p>
            <a:pPr>
              <a:buSzPct val="100000"/>
              <a:buBlip>
                <a:blip r:embed="rId3"/>
              </a:buBlip>
            </a:pPr>
            <a:r>
              <a:rPr lang="en-US" dirty="0" smtClean="0"/>
              <a:t>Lingering odors?</a:t>
            </a:r>
          </a:p>
          <a:p>
            <a:pPr>
              <a:buSzPct val="100000"/>
              <a:buBlip>
                <a:blip r:embed="rId3"/>
              </a:buBlip>
            </a:pPr>
            <a:r>
              <a:rPr lang="en-US" dirty="0" smtClean="0"/>
              <a:t>Stale air?</a:t>
            </a:r>
          </a:p>
          <a:p>
            <a:pPr>
              <a:buSzPct val="100000"/>
              <a:buBlip>
                <a:blip r:embed="rId3"/>
              </a:buBlip>
            </a:pPr>
            <a:r>
              <a:rPr lang="en-US" dirty="0" smtClean="0"/>
              <a:t>Windows fog?</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4294967295"/>
          </p:nvPr>
        </p:nvSpPr>
        <p:spPr>
          <a:xfrm>
            <a:off x="6553200" y="6324600"/>
            <a:ext cx="1905000" cy="381000"/>
          </a:xfrm>
          <a:prstGeom prst="rect">
            <a:avLst/>
          </a:prstGeom>
        </p:spPr>
        <p:txBody>
          <a:bodyPr/>
          <a:lstStyle/>
          <a:p>
            <a:fld id="{7902D031-F85C-47E5-86A9-2CDD9656EC56}" type="slidenum">
              <a:rPr lang="en-US"/>
              <a:pPr/>
              <a:t>48</a:t>
            </a:fld>
            <a:endParaRPr lang="en-US"/>
          </a:p>
        </p:txBody>
      </p:sp>
      <p:pic>
        <p:nvPicPr>
          <p:cNvPr id="8196" name="Picture 4" descr="VentPic7"/>
          <p:cNvPicPr>
            <a:picLocks noChangeAspect="1" noChangeArrowheads="1"/>
          </p:cNvPicPr>
          <p:nvPr/>
        </p:nvPicPr>
        <p:blipFill>
          <a:blip r:embed="rId3" cstate="print"/>
          <a:srcRect/>
          <a:stretch>
            <a:fillRect/>
          </a:stretch>
        </p:blipFill>
        <p:spPr bwMode="auto">
          <a:xfrm>
            <a:off x="857250" y="954088"/>
            <a:ext cx="7429500" cy="4949825"/>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4294967295"/>
          </p:nvPr>
        </p:nvSpPr>
        <p:spPr>
          <a:xfrm>
            <a:off x="6553200" y="6324600"/>
            <a:ext cx="1905000" cy="381000"/>
          </a:xfrm>
          <a:prstGeom prst="rect">
            <a:avLst/>
          </a:prstGeom>
        </p:spPr>
        <p:txBody>
          <a:bodyPr/>
          <a:lstStyle/>
          <a:p>
            <a:fld id="{8F5BA4A2-E751-4EB0-A5A3-0E3B3834759F}" type="slidenum">
              <a:rPr lang="en-US"/>
              <a:pPr/>
              <a:t>49</a:t>
            </a:fld>
            <a:endParaRPr lang="en-US"/>
          </a:p>
        </p:txBody>
      </p:sp>
      <p:pic>
        <p:nvPicPr>
          <p:cNvPr id="18436" name="Picture 4" descr="Bathroom_Tile_Bulging"/>
          <p:cNvPicPr>
            <a:picLocks noChangeAspect="1" noChangeArrowheads="1"/>
          </p:cNvPicPr>
          <p:nvPr/>
        </p:nvPicPr>
        <p:blipFill>
          <a:blip r:embed="rId3" cstate="print"/>
          <a:srcRect/>
          <a:stretch>
            <a:fillRect/>
          </a:stretch>
        </p:blipFill>
        <p:spPr bwMode="auto">
          <a:xfrm>
            <a:off x="838200" y="304800"/>
            <a:ext cx="7543800" cy="565785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1032"/>
          <p:cNvSpPr>
            <a:spLocks noGrp="1" noChangeArrowheads="1"/>
          </p:cNvSpPr>
          <p:nvPr>
            <p:ph type="title"/>
          </p:nvPr>
        </p:nvSpPr>
        <p:spPr/>
        <p:txBody>
          <a:bodyPr/>
          <a:lstStyle/>
          <a:p>
            <a:pPr eaLnBrk="1" hangingPunct="1"/>
            <a:r>
              <a:rPr lang="en-US" sz="4400" b="0" smtClean="0"/>
              <a:t>What is Healthy Housing?</a:t>
            </a:r>
          </a:p>
        </p:txBody>
      </p:sp>
      <p:graphicFrame>
        <p:nvGraphicFramePr>
          <p:cNvPr id="10" name="Content Placeholder 9"/>
          <p:cNvGraphicFramePr>
            <a:graphicFrameLocks noGrp="1"/>
          </p:cNvGraphicFramePr>
          <p:nvPr>
            <p:ph idx="1"/>
          </p:nvPr>
        </p:nvGraphicFramePr>
        <p:xfrm>
          <a:off x="457200" y="1844675"/>
          <a:ext cx="7099160"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963" name="Rectangle 1029"/>
          <p:cNvSpPr>
            <a:spLocks noChangeArrowheads="1"/>
          </p:cNvSpPr>
          <p:nvPr/>
        </p:nvSpPr>
        <p:spPr bwMode="auto">
          <a:xfrm>
            <a:off x="762000" y="1524000"/>
            <a:ext cx="3940175" cy="4084638"/>
          </a:xfrm>
          <a:prstGeom prst="rect">
            <a:avLst/>
          </a:prstGeom>
          <a:noFill/>
          <a:ln w="9525">
            <a:noFill/>
            <a:miter lim="800000"/>
            <a:headEnd/>
            <a:tailEnd/>
          </a:ln>
        </p:spPr>
        <p:txBody>
          <a:bodyPr/>
          <a:lstStyle/>
          <a:p>
            <a:pPr marL="342900" indent="-342900" eaLnBrk="1" hangingPunct="1">
              <a:lnSpc>
                <a:spcPct val="80000"/>
              </a:lnSpc>
              <a:spcBef>
                <a:spcPct val="20000"/>
              </a:spcBef>
              <a:buClr>
                <a:srgbClr val="FFCC00"/>
              </a:buClr>
              <a:buSzPct val="75000"/>
              <a:buFont typeface="Zapf Dingbats"/>
              <a:buNone/>
            </a:pPr>
            <a:endParaRPr lang="en-US" sz="2800" dirty="0">
              <a:solidFill>
                <a:schemeClr val="bg1"/>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934200" y="6553200"/>
            <a:ext cx="2209800" cy="304800"/>
          </a:xfrm>
          <a:prstGeom prst="rect">
            <a:avLst/>
          </a:prstGeom>
        </p:spPr>
        <p:txBody>
          <a:bodyPr/>
          <a:lstStyle/>
          <a:p>
            <a:pPr>
              <a:defRPr/>
            </a:pPr>
            <a:r>
              <a:rPr lang="en-US" altLang="en-US"/>
              <a:t>Version 2.2                       </a:t>
            </a:r>
            <a:fld id="{548644B3-F2E8-4E22-B50D-501973F2A001}" type="slidenum">
              <a:rPr lang="en-US" altLang="en-US"/>
              <a:pPr>
                <a:defRPr/>
              </a:pPr>
              <a:t>50</a:t>
            </a:fld>
            <a:endParaRPr lang="en-US" altLang="en-US"/>
          </a:p>
        </p:txBody>
      </p:sp>
      <p:sp>
        <p:nvSpPr>
          <p:cNvPr id="54275" name="Rectangle 2"/>
          <p:cNvSpPr>
            <a:spLocks noGrp="1" noChangeArrowheads="1"/>
          </p:cNvSpPr>
          <p:nvPr>
            <p:ph type="title"/>
          </p:nvPr>
        </p:nvSpPr>
        <p:spPr>
          <a:xfrm>
            <a:off x="457200" y="274638"/>
            <a:ext cx="8001000" cy="1143000"/>
          </a:xfrm>
        </p:spPr>
        <p:txBody>
          <a:bodyPr/>
          <a:lstStyle/>
          <a:p>
            <a:pPr eaLnBrk="1" hangingPunct="1"/>
            <a:r>
              <a:rPr lang="en-US" sz="3200" b="0" smtClean="0"/>
              <a:t> </a:t>
            </a:r>
            <a:r>
              <a:rPr lang="en-US" sz="3200" b="0" dirty="0" smtClean="0"/>
              <a:t>Requirements Related to Ventilation</a:t>
            </a:r>
          </a:p>
        </p:txBody>
      </p:sp>
      <p:sp>
        <p:nvSpPr>
          <p:cNvPr id="54276" name="Rectangle 3"/>
          <p:cNvSpPr>
            <a:spLocks noGrp="1" noChangeArrowheads="1"/>
          </p:cNvSpPr>
          <p:nvPr>
            <p:ph type="body" idx="1"/>
          </p:nvPr>
        </p:nvSpPr>
        <p:spPr>
          <a:xfrm>
            <a:off x="381000" y="1447800"/>
            <a:ext cx="8458200" cy="4495800"/>
          </a:xfrm>
        </p:spPr>
        <p:txBody>
          <a:bodyPr/>
          <a:lstStyle/>
          <a:p>
            <a:pPr eaLnBrk="1" hangingPunct="1">
              <a:lnSpc>
                <a:spcPct val="90000"/>
              </a:lnSpc>
            </a:pPr>
            <a:r>
              <a:rPr lang="en-US" sz="2000" b="1" smtClean="0"/>
              <a:t>403.1 Habitable spaces. </a:t>
            </a:r>
          </a:p>
          <a:p>
            <a:pPr lvl="1" eaLnBrk="1" hangingPunct="1">
              <a:lnSpc>
                <a:spcPct val="90000"/>
              </a:lnSpc>
            </a:pPr>
            <a:r>
              <a:rPr lang="en-US" sz="2000" smtClean="0"/>
              <a:t>Every habitable space shall have at least one openable window. </a:t>
            </a:r>
          </a:p>
          <a:p>
            <a:pPr lvl="1" eaLnBrk="1" hangingPunct="1">
              <a:lnSpc>
                <a:spcPct val="90000"/>
              </a:lnSpc>
            </a:pPr>
            <a:r>
              <a:rPr lang="en-US" sz="2000" smtClean="0"/>
              <a:t>The total openable area of the window in every room shall be equal to at least 45 percent of the minimum glazed area required in Section 402.1. </a:t>
            </a:r>
          </a:p>
          <a:p>
            <a:pPr eaLnBrk="1" hangingPunct="1">
              <a:lnSpc>
                <a:spcPct val="90000"/>
              </a:lnSpc>
              <a:buFont typeface="Zapf Dingbats"/>
              <a:buNone/>
            </a:pPr>
            <a:endParaRPr lang="en-US" sz="2000" smtClean="0"/>
          </a:p>
          <a:p>
            <a:pPr eaLnBrk="1" hangingPunct="1">
              <a:lnSpc>
                <a:spcPct val="90000"/>
              </a:lnSpc>
            </a:pPr>
            <a:r>
              <a:rPr lang="en-US" sz="2000" b="1" smtClean="0"/>
              <a:t>403.2 Bathrooms and toilet rooms. </a:t>
            </a:r>
          </a:p>
          <a:p>
            <a:pPr lvl="1" eaLnBrk="1" hangingPunct="1">
              <a:lnSpc>
                <a:spcPct val="90000"/>
              </a:lnSpc>
            </a:pPr>
            <a:r>
              <a:rPr lang="en-US" sz="2000" smtClean="0"/>
              <a:t>Every bathroom and toilet room shall comply with the ventilation requirements for habitable spaces as required by Section 403.1, except that a window shall not be required in such spaces equipped with a mechanical ventilation system. </a:t>
            </a:r>
          </a:p>
          <a:p>
            <a:pPr lvl="1" eaLnBrk="1" hangingPunct="1">
              <a:lnSpc>
                <a:spcPct val="90000"/>
              </a:lnSpc>
            </a:pPr>
            <a:r>
              <a:rPr lang="en-US" sz="2000" smtClean="0"/>
              <a:t>Air exhausted by a mechanical ventilation system from a bathroom or toilet room shall discharge to the outdoors and shall not be recirculated. </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4294967295"/>
          </p:nvPr>
        </p:nvSpPr>
        <p:spPr>
          <a:xfrm>
            <a:off x="6553200" y="6324600"/>
            <a:ext cx="1905000" cy="381000"/>
          </a:xfrm>
          <a:prstGeom prst="rect">
            <a:avLst/>
          </a:prstGeom>
        </p:spPr>
        <p:txBody>
          <a:bodyPr/>
          <a:lstStyle/>
          <a:p>
            <a:fld id="{E1619183-EADB-4A96-823C-15C58EE89068}" type="slidenum">
              <a:rPr lang="en-US"/>
              <a:pPr/>
              <a:t>51</a:t>
            </a:fld>
            <a:endParaRPr lang="en-US"/>
          </a:p>
        </p:txBody>
      </p:sp>
      <p:pic>
        <p:nvPicPr>
          <p:cNvPr id="16388" name="Picture 4" descr="Furnace_Electic_bad"/>
          <p:cNvPicPr>
            <a:picLocks noChangeAspect="1" noChangeArrowheads="1"/>
          </p:cNvPicPr>
          <p:nvPr/>
        </p:nvPicPr>
        <p:blipFill>
          <a:blip r:embed="rId3" cstate="print">
            <a:lum bright="12000" contrast="18000"/>
          </a:blip>
          <a:srcRect/>
          <a:stretch>
            <a:fillRect/>
          </a:stretch>
        </p:blipFill>
        <p:spPr bwMode="auto">
          <a:xfrm>
            <a:off x="762000" y="304800"/>
            <a:ext cx="7620000" cy="5715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4294967295"/>
          </p:nvPr>
        </p:nvSpPr>
        <p:spPr>
          <a:xfrm>
            <a:off x="6553200" y="6324600"/>
            <a:ext cx="1905000" cy="381000"/>
          </a:xfrm>
          <a:prstGeom prst="rect">
            <a:avLst/>
          </a:prstGeom>
        </p:spPr>
        <p:txBody>
          <a:bodyPr/>
          <a:lstStyle/>
          <a:p>
            <a:fld id="{CFC0DAF7-C2B1-4DA2-B312-6A6142A42E53}" type="slidenum">
              <a:rPr lang="en-US"/>
              <a:pPr/>
              <a:t>52</a:t>
            </a:fld>
            <a:endParaRPr lang="en-US"/>
          </a:p>
        </p:txBody>
      </p:sp>
      <p:pic>
        <p:nvPicPr>
          <p:cNvPr id="6149" name="Picture 5" descr="VentPic5"/>
          <p:cNvPicPr>
            <a:picLocks noChangeAspect="1" noChangeArrowheads="1"/>
          </p:cNvPicPr>
          <p:nvPr/>
        </p:nvPicPr>
        <p:blipFill>
          <a:blip r:embed="rId3" cstate="print"/>
          <a:srcRect/>
          <a:stretch>
            <a:fillRect/>
          </a:stretch>
        </p:blipFill>
        <p:spPr bwMode="auto">
          <a:xfrm>
            <a:off x="400050" y="703263"/>
            <a:ext cx="8343900" cy="5451475"/>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934200" y="6553200"/>
            <a:ext cx="2209800" cy="304800"/>
          </a:xfrm>
          <a:prstGeom prst="rect">
            <a:avLst/>
          </a:prstGeom>
        </p:spPr>
        <p:txBody>
          <a:bodyPr/>
          <a:lstStyle/>
          <a:p>
            <a:pPr>
              <a:defRPr/>
            </a:pPr>
            <a:r>
              <a:rPr lang="en-US" altLang="en-US"/>
              <a:t>Version 2.2                       </a:t>
            </a:r>
            <a:fld id="{5AE357A4-6E48-4EC7-A41D-209AC4A8A9A9}" type="slidenum">
              <a:rPr lang="en-US" altLang="en-US"/>
              <a:pPr>
                <a:defRPr/>
              </a:pPr>
              <a:t>53</a:t>
            </a:fld>
            <a:endParaRPr lang="en-US" altLang="en-US"/>
          </a:p>
        </p:txBody>
      </p:sp>
      <p:sp>
        <p:nvSpPr>
          <p:cNvPr id="56323" name="Rectangle 2"/>
          <p:cNvSpPr>
            <a:spLocks noGrp="1" noChangeArrowheads="1"/>
          </p:cNvSpPr>
          <p:nvPr>
            <p:ph type="title"/>
          </p:nvPr>
        </p:nvSpPr>
        <p:spPr>
          <a:xfrm>
            <a:off x="457199" y="274638"/>
            <a:ext cx="7903029" cy="1143000"/>
          </a:xfrm>
        </p:spPr>
        <p:txBody>
          <a:bodyPr/>
          <a:lstStyle/>
          <a:p>
            <a:pPr eaLnBrk="1" hangingPunct="1"/>
            <a:r>
              <a:rPr lang="en-US" sz="3200" dirty="0" smtClean="0"/>
              <a:t>Code Requirements Related to Ventilation</a:t>
            </a:r>
          </a:p>
        </p:txBody>
      </p:sp>
      <p:sp>
        <p:nvSpPr>
          <p:cNvPr id="56324" name="Rectangle 3"/>
          <p:cNvSpPr>
            <a:spLocks noGrp="1" noChangeArrowheads="1"/>
          </p:cNvSpPr>
          <p:nvPr>
            <p:ph type="body" idx="1"/>
          </p:nvPr>
        </p:nvSpPr>
        <p:spPr>
          <a:xfrm>
            <a:off x="381000" y="1447800"/>
            <a:ext cx="8458200" cy="4495800"/>
          </a:xfrm>
        </p:spPr>
        <p:txBody>
          <a:bodyPr/>
          <a:lstStyle/>
          <a:p>
            <a:pPr eaLnBrk="1" hangingPunct="1">
              <a:lnSpc>
                <a:spcPct val="80000"/>
              </a:lnSpc>
            </a:pPr>
            <a:r>
              <a:rPr lang="en-US" sz="1800" b="1" smtClean="0"/>
              <a:t>607.1 General.  </a:t>
            </a:r>
            <a:r>
              <a:rPr lang="en-US" sz="1800" smtClean="0"/>
              <a:t>Duct systems shall be maintained free of obstructions and shall be capable of performing the required function. </a:t>
            </a:r>
          </a:p>
          <a:p>
            <a:pPr eaLnBrk="1" hangingPunct="1">
              <a:lnSpc>
                <a:spcPct val="80000"/>
              </a:lnSpc>
            </a:pPr>
            <a:endParaRPr lang="en-US" sz="1800" b="1" smtClean="0"/>
          </a:p>
          <a:p>
            <a:pPr eaLnBrk="1" hangingPunct="1">
              <a:lnSpc>
                <a:spcPct val="80000"/>
              </a:lnSpc>
            </a:pPr>
            <a:r>
              <a:rPr lang="en-US" sz="1800" b="1" smtClean="0"/>
              <a:t>505.4 Water heating facilities. </a:t>
            </a:r>
          </a:p>
          <a:p>
            <a:pPr lvl="1" eaLnBrk="1" hangingPunct="1">
              <a:lnSpc>
                <a:spcPct val="80000"/>
              </a:lnSpc>
            </a:pPr>
            <a:r>
              <a:rPr lang="en-US" sz="1800" smtClean="0"/>
              <a:t>Water heating facilities shall be properly installed, maintained and capable of providing an adequate amount of water to be drawn at every required sink, lavatory, bathtub, shower and laundry facility at a temperature of not less than 110ºF (43ºC). </a:t>
            </a:r>
          </a:p>
          <a:p>
            <a:pPr lvl="1" eaLnBrk="1" hangingPunct="1">
              <a:lnSpc>
                <a:spcPct val="80000"/>
              </a:lnSpc>
            </a:pPr>
            <a:r>
              <a:rPr lang="en-US" sz="1800" smtClean="0"/>
              <a:t>A gas-burning water heater shall not be located in any bathroom, toilet room, bedroom or other occupied room normally kept closed, unless adequate combustion air is provided. </a:t>
            </a:r>
          </a:p>
          <a:p>
            <a:pPr lvl="1" eaLnBrk="1" hangingPunct="1">
              <a:lnSpc>
                <a:spcPct val="80000"/>
              </a:lnSpc>
            </a:pPr>
            <a:r>
              <a:rPr lang="en-US" sz="1800" smtClean="0"/>
              <a:t>An approved combination temperature and pressure-relief valve and relief valve discharge pipe shall be properly installed and maintained on water heaters. </a:t>
            </a:r>
          </a:p>
          <a:p>
            <a:pPr eaLnBrk="1" hangingPunct="1">
              <a:lnSpc>
                <a:spcPct val="80000"/>
              </a:lnSpc>
            </a:pPr>
            <a:endParaRPr lang="en-US" sz="1800" b="1" smtClean="0"/>
          </a:p>
          <a:p>
            <a:pPr eaLnBrk="1" hangingPunct="1">
              <a:lnSpc>
                <a:spcPct val="80000"/>
              </a:lnSpc>
            </a:pPr>
            <a:r>
              <a:rPr lang="en-US" sz="1800" b="1" smtClean="0"/>
              <a:t>603.5 Combustion air.  </a:t>
            </a:r>
            <a:r>
              <a:rPr lang="en-US" sz="1800" smtClean="0"/>
              <a:t>A supply of air for complete combustion of the fuel and for ventilation of the space containing the fuel-burning equipment shall be provided for the fuel-burning equipment. </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673930" y="2498271"/>
            <a:ext cx="1090750" cy="1127034"/>
          </a:xfrm>
        </p:spPr>
        <p:txBody>
          <a:bodyPr/>
          <a:lstStyle/>
          <a:p>
            <a:r>
              <a:rPr lang="en-US" b="1" dirty="0" smtClean="0">
                <a:solidFill>
                  <a:srgbClr val="FFFFFF"/>
                </a:solidFill>
                <a:latin typeface="Aharoni"/>
              </a:rPr>
              <a:t>Page #</a:t>
            </a:r>
            <a:endParaRPr lang="en-US" sz="2800" dirty="0"/>
          </a:p>
        </p:txBody>
      </p:sp>
      <p:pic>
        <p:nvPicPr>
          <p:cNvPr id="3" name="Picture 4"/>
          <p:cNvPicPr>
            <a:picLocks noChangeAspect="1" noChangeArrowheads="1"/>
          </p:cNvPicPr>
          <p:nvPr/>
        </p:nvPicPr>
        <p:blipFill>
          <a:blip r:embed="rId3" cstate="print"/>
          <a:srcRect/>
          <a:stretch>
            <a:fillRect/>
          </a:stretch>
        </p:blipFill>
        <p:spPr bwMode="auto">
          <a:xfrm>
            <a:off x="718457" y="440872"/>
            <a:ext cx="7772399" cy="5200283"/>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934200" y="6553200"/>
            <a:ext cx="2209800" cy="304800"/>
          </a:xfrm>
          <a:prstGeom prst="rect">
            <a:avLst/>
          </a:prstGeom>
        </p:spPr>
        <p:txBody>
          <a:bodyPr/>
          <a:lstStyle/>
          <a:p>
            <a:pPr>
              <a:defRPr/>
            </a:pPr>
            <a:r>
              <a:rPr lang="en-US" altLang="en-US"/>
              <a:t>Version 2.2                       </a:t>
            </a:r>
            <a:fld id="{5C3FE57B-DE0E-4CEB-8136-A5348BCFD2EC}" type="slidenum">
              <a:rPr lang="en-US" altLang="en-US"/>
              <a:pPr>
                <a:defRPr/>
              </a:pPr>
              <a:t>55</a:t>
            </a:fld>
            <a:endParaRPr lang="en-US" altLang="en-US"/>
          </a:p>
        </p:txBody>
      </p:sp>
      <p:sp>
        <p:nvSpPr>
          <p:cNvPr id="55299" name="Rectangle 2"/>
          <p:cNvSpPr>
            <a:spLocks noGrp="1" noChangeArrowheads="1"/>
          </p:cNvSpPr>
          <p:nvPr>
            <p:ph type="title"/>
          </p:nvPr>
        </p:nvSpPr>
        <p:spPr>
          <a:xfrm>
            <a:off x="457200" y="274638"/>
            <a:ext cx="8115300" cy="1143000"/>
          </a:xfrm>
        </p:spPr>
        <p:txBody>
          <a:bodyPr/>
          <a:lstStyle/>
          <a:p>
            <a:pPr eaLnBrk="1" hangingPunct="1"/>
            <a:r>
              <a:rPr lang="en-US" sz="3200" b="0" dirty="0" smtClean="0"/>
              <a:t>Code Requirements Related to Ventilation</a:t>
            </a:r>
          </a:p>
        </p:txBody>
      </p:sp>
      <p:sp>
        <p:nvSpPr>
          <p:cNvPr id="55300" name="Rectangle 3"/>
          <p:cNvSpPr>
            <a:spLocks noGrp="1" noChangeArrowheads="1"/>
          </p:cNvSpPr>
          <p:nvPr>
            <p:ph type="body" idx="1"/>
          </p:nvPr>
        </p:nvSpPr>
        <p:spPr>
          <a:xfrm>
            <a:off x="381000" y="1447800"/>
            <a:ext cx="8458200" cy="4495800"/>
          </a:xfrm>
        </p:spPr>
        <p:txBody>
          <a:bodyPr/>
          <a:lstStyle/>
          <a:p>
            <a:pPr eaLnBrk="1" hangingPunct="1">
              <a:lnSpc>
                <a:spcPct val="80000"/>
              </a:lnSpc>
            </a:pPr>
            <a:r>
              <a:rPr lang="en-US" sz="1800" b="1" smtClean="0"/>
              <a:t>302.6 Exhaust vents.  </a:t>
            </a:r>
            <a:r>
              <a:rPr lang="en-US" sz="1800" smtClean="0"/>
              <a:t>Pipes, ducts, conductors, fans or blowers shall not discharge gases, steam, vapor, hot air, grease, smoke, odors or other gaseous or particulate wastes directly upon abutting or adjacent public or private property or that of another tenant. </a:t>
            </a:r>
          </a:p>
          <a:p>
            <a:pPr eaLnBrk="1" hangingPunct="1">
              <a:lnSpc>
                <a:spcPct val="80000"/>
              </a:lnSpc>
            </a:pPr>
            <a:endParaRPr lang="en-US" sz="1800" smtClean="0"/>
          </a:p>
          <a:p>
            <a:pPr eaLnBrk="1" hangingPunct="1">
              <a:lnSpc>
                <a:spcPct val="80000"/>
              </a:lnSpc>
            </a:pPr>
            <a:r>
              <a:rPr lang="en-US" sz="1800" b="1" smtClean="0"/>
              <a:t>403.4 Process ventilation.  </a:t>
            </a:r>
            <a:r>
              <a:rPr lang="en-US" sz="1800" smtClean="0"/>
              <a:t>Where injurious, toxic, irritating or noxious fumes, gases, dusts or mists are generated, a local exhaust ventilation system shall be provided to remove the contaminating agent at the source. Air shall be exhausted to the exterior and not be recirculated to any space. </a:t>
            </a:r>
          </a:p>
          <a:p>
            <a:pPr eaLnBrk="1" hangingPunct="1">
              <a:lnSpc>
                <a:spcPct val="80000"/>
              </a:lnSpc>
            </a:pPr>
            <a:endParaRPr lang="en-US" sz="1800" smtClean="0"/>
          </a:p>
          <a:p>
            <a:pPr eaLnBrk="1" hangingPunct="1">
              <a:lnSpc>
                <a:spcPct val="80000"/>
              </a:lnSpc>
            </a:pPr>
            <a:r>
              <a:rPr lang="en-US" sz="1800" b="1" smtClean="0"/>
              <a:t>403.5 Clothes dryer exhaust.  </a:t>
            </a:r>
            <a:r>
              <a:rPr lang="en-US" sz="1800" smtClean="0"/>
              <a:t>Clothes dryer exhaust systems shall be independent of all other systems and shall be exhausted in accordance with the manufacturer’s instructions. </a:t>
            </a:r>
          </a:p>
          <a:p>
            <a:pPr eaLnBrk="1" hangingPunct="1">
              <a:lnSpc>
                <a:spcPct val="80000"/>
              </a:lnSpc>
            </a:pPr>
            <a:endParaRPr lang="en-US" sz="1800" b="1" smtClean="0"/>
          </a:p>
          <a:p>
            <a:pPr eaLnBrk="1" hangingPunct="1">
              <a:lnSpc>
                <a:spcPct val="80000"/>
              </a:lnSpc>
            </a:pPr>
            <a:r>
              <a:rPr lang="en-US" sz="1800" b="1" smtClean="0"/>
              <a:t>603.2 Removal of combustion products.  </a:t>
            </a:r>
            <a:r>
              <a:rPr lang="en-US" sz="1800" smtClean="0"/>
              <a:t>All fuel-burning equipment and appliances shall be connected to an approved chimney or vent.</a:t>
            </a:r>
            <a:endParaRPr lang="en-US" sz="1800" b="1" smtClean="0"/>
          </a:p>
          <a:p>
            <a:pPr lvl="1" eaLnBrk="1" hangingPunct="1">
              <a:lnSpc>
                <a:spcPct val="80000"/>
              </a:lnSpc>
            </a:pPr>
            <a:r>
              <a:rPr lang="en-US" sz="1800" b="1" smtClean="0"/>
              <a:t>Exception: </a:t>
            </a:r>
            <a:r>
              <a:rPr lang="en-US" sz="1800" smtClean="0"/>
              <a:t>Fuel-burning equipment and appliances which are labeled for unvented operation. </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4294967295"/>
          </p:nvPr>
        </p:nvSpPr>
        <p:spPr>
          <a:xfrm>
            <a:off x="6553200" y="6324600"/>
            <a:ext cx="1905000" cy="381000"/>
          </a:xfrm>
          <a:prstGeom prst="rect">
            <a:avLst/>
          </a:prstGeom>
        </p:spPr>
        <p:txBody>
          <a:bodyPr/>
          <a:lstStyle/>
          <a:p>
            <a:fld id="{FA722DB0-A9CB-4915-A41B-18F1467A1C84}" type="slidenum">
              <a:rPr lang="en-US"/>
              <a:pPr/>
              <a:t>56</a:t>
            </a:fld>
            <a:endParaRPr lang="en-US"/>
          </a:p>
        </p:txBody>
      </p:sp>
      <p:pic>
        <p:nvPicPr>
          <p:cNvPr id="9220" name="Picture 4" descr="Picture 082"/>
          <p:cNvPicPr>
            <a:picLocks noChangeAspect="1" noChangeArrowheads="1"/>
          </p:cNvPicPr>
          <p:nvPr/>
        </p:nvPicPr>
        <p:blipFill>
          <a:blip r:embed="rId3" cstate="print"/>
          <a:srcRect/>
          <a:stretch>
            <a:fillRect/>
          </a:stretch>
        </p:blipFill>
        <p:spPr bwMode="auto">
          <a:xfrm>
            <a:off x="898071" y="266700"/>
            <a:ext cx="7364186" cy="55231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83166"/>
            <a:ext cx="7772400" cy="1143000"/>
          </a:xfrm>
        </p:spPr>
        <p:txBody>
          <a:bodyPr>
            <a:noAutofit/>
          </a:bodyPr>
          <a:lstStyle/>
          <a:p>
            <a:pPr eaLnBrk="1" hangingPunct="1"/>
            <a:r>
              <a:rPr lang="en-US" b="0" dirty="0" smtClean="0"/>
              <a:t>Awareness of Additional Issues  </a:t>
            </a:r>
          </a:p>
        </p:txBody>
      </p:sp>
      <p:sp>
        <p:nvSpPr>
          <p:cNvPr id="53251" name="Content Placeholder 4"/>
          <p:cNvSpPr>
            <a:spLocks noGrp="1"/>
          </p:cNvSpPr>
          <p:nvPr>
            <p:ph idx="1"/>
          </p:nvPr>
        </p:nvSpPr>
        <p:spPr>
          <a:xfrm>
            <a:off x="1014153" y="983592"/>
            <a:ext cx="9302665" cy="5250953"/>
          </a:xfrm>
        </p:spPr>
        <p:txBody>
          <a:bodyPr>
            <a:normAutofit/>
          </a:bodyPr>
          <a:lstStyle/>
          <a:p>
            <a:pPr eaLnBrk="1" hangingPunct="1"/>
            <a:r>
              <a:rPr lang="en-US" dirty="0" smtClean="0"/>
              <a:t>Lead-Based Paint</a:t>
            </a:r>
          </a:p>
          <a:p>
            <a:pPr eaLnBrk="1" hangingPunct="1"/>
            <a:r>
              <a:rPr lang="en-US" dirty="0" smtClean="0"/>
              <a:t>Asbestos</a:t>
            </a:r>
          </a:p>
          <a:p>
            <a:pPr eaLnBrk="1" hangingPunct="1"/>
            <a:r>
              <a:rPr lang="en-US" dirty="0" smtClean="0"/>
              <a:t>Carbon Monoxide</a:t>
            </a:r>
          </a:p>
          <a:p>
            <a:pPr eaLnBrk="1" hangingPunct="1"/>
            <a:r>
              <a:rPr lang="en-US" dirty="0" smtClean="0"/>
              <a:t>Radon</a:t>
            </a:r>
          </a:p>
          <a:p>
            <a:r>
              <a:rPr lang="en-US" dirty="0" smtClean="0">
                <a:solidFill>
                  <a:schemeClr val="tx1"/>
                </a:solidFill>
              </a:rPr>
              <a:t>Chemical and biological contaminants</a:t>
            </a:r>
          </a:p>
          <a:p>
            <a:r>
              <a:rPr lang="en-US" dirty="0" smtClean="0">
                <a:solidFill>
                  <a:schemeClr val="tx1"/>
                </a:solidFill>
              </a:rPr>
              <a:t>Clutter/unsanitary conditions</a:t>
            </a:r>
          </a:p>
          <a:p>
            <a:r>
              <a:rPr lang="en-US" dirty="0" smtClean="0">
                <a:solidFill>
                  <a:schemeClr val="tx1"/>
                </a:solidFill>
              </a:rPr>
              <a:t>Hoarding</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
        <p:nvSpPr>
          <p:cNvPr id="53253" name="Slide Number Placeholder 3"/>
          <p:cNvSpPr>
            <a:spLocks noGrp="1"/>
          </p:cNvSpPr>
          <p:nvPr>
            <p:ph type="sldNum" sz="quarter" idx="4"/>
          </p:nvPr>
        </p:nvSpPr>
        <p:spPr>
          <a:prstGeom prst="rect">
            <a:avLst/>
          </a:prstGeom>
          <a:noFill/>
        </p:spPr>
        <p:txBody>
          <a:bodyPr/>
          <a:lstStyle/>
          <a:p>
            <a:fld id="{73FDEE2A-1328-4680-8D6C-ECEA9BC0C165}" type="slidenum">
              <a:rPr lang="en-US" smtClean="0"/>
              <a:pPr/>
              <a:t>57</a:t>
            </a:fld>
            <a:endParaRPr lang="en-US" smtClean="0"/>
          </a:p>
        </p:txBody>
      </p:sp>
      <p:sp>
        <p:nvSpPr>
          <p:cNvPr id="53252" name="Content Placeholder 6"/>
          <p:cNvSpPr>
            <a:spLocks noGrp="1"/>
          </p:cNvSpPr>
          <p:nvPr>
            <p:ph sz="half" idx="4294967295"/>
          </p:nvPr>
        </p:nvSpPr>
        <p:spPr>
          <a:xfrm>
            <a:off x="5334000" y="2209800"/>
            <a:ext cx="3810000" cy="3733800"/>
          </a:xfrm>
        </p:spPr>
        <p:txBody>
          <a:bodyPr/>
          <a:lstStyle/>
          <a:p>
            <a:pPr eaLnBrk="1" hangingPunct="1">
              <a:buFont typeface="Zapf Dingbats" charset="2"/>
              <a:buNone/>
            </a:pPr>
            <a:endParaRPr lang="en-US" dirty="0" smtClean="0"/>
          </a:p>
          <a:p>
            <a:pPr eaLnBrk="1" hangingPunct="1"/>
            <a:endParaRPr lang="en-US" dirty="0" smtClean="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0"/>
            <a:ext cx="7079942" cy="1143000"/>
          </a:xfrm>
        </p:spPr>
        <p:txBody>
          <a:bodyPr>
            <a:normAutofit/>
          </a:bodyPr>
          <a:lstStyle/>
          <a:p>
            <a:pPr eaLnBrk="1" hangingPunct="1"/>
            <a:r>
              <a:rPr lang="en-US" sz="4800" b="0" dirty="0" smtClean="0"/>
              <a:t>Lead-Based Paint</a:t>
            </a:r>
          </a:p>
        </p:txBody>
      </p:sp>
      <p:sp>
        <p:nvSpPr>
          <p:cNvPr id="53251" name="Content Placeholder 4"/>
          <p:cNvSpPr>
            <a:spLocks noGrp="1"/>
          </p:cNvSpPr>
          <p:nvPr>
            <p:ph idx="1"/>
          </p:nvPr>
        </p:nvSpPr>
        <p:spPr>
          <a:xfrm>
            <a:off x="477078" y="983588"/>
            <a:ext cx="8229600" cy="4900377"/>
          </a:xfrm>
        </p:spPr>
        <p:txBody>
          <a:bodyPr>
            <a:normAutofit/>
          </a:bodyPr>
          <a:lstStyle/>
          <a:p>
            <a:pPr eaLnBrk="1" hangingPunct="1"/>
            <a:r>
              <a:rPr lang="en-US" sz="3600" dirty="0" smtClean="0"/>
              <a:t>Flaking paint is a code violation…is there additional urgency when children in home?</a:t>
            </a:r>
          </a:p>
          <a:p>
            <a:pPr eaLnBrk="1" hangingPunct="1"/>
            <a:r>
              <a:rPr lang="en-US" sz="3600" dirty="0" smtClean="0"/>
              <a:t>Why is it a code violation?</a:t>
            </a:r>
          </a:p>
          <a:p>
            <a:pPr eaLnBrk="1" hangingPunct="1"/>
            <a:r>
              <a:rPr lang="en-US" sz="3600" dirty="0" smtClean="0"/>
              <a:t>EPA’s Renovation, Repair, and Painting Rule</a:t>
            </a:r>
          </a:p>
          <a:p>
            <a:pPr lvl="1"/>
            <a:r>
              <a:rPr lang="en-US" dirty="0" smtClean="0"/>
              <a:t>Have local code inspectors been asked to enforce EPA’s  RRP Rule?</a:t>
            </a:r>
            <a:r>
              <a:rPr lang="en-US" dirty="0" smtClean="0">
                <a:solidFill>
                  <a:srgbClr val="FF0000"/>
                </a:solidFill>
              </a:rPr>
              <a:t> </a:t>
            </a:r>
          </a:p>
          <a:p>
            <a:pPr eaLnBrk="1" hangingPunct="1">
              <a:buNone/>
            </a:pPr>
            <a:endParaRPr lang="en-US" sz="3600" dirty="0" smtClean="0"/>
          </a:p>
          <a:p>
            <a:pPr eaLnBrk="1" hangingPunct="1"/>
            <a:endParaRPr lang="en-US" dirty="0" smtClean="0"/>
          </a:p>
          <a:p>
            <a:pPr eaLnBrk="1" hangingPunct="1"/>
            <a:endParaRPr lang="en-US" dirty="0" smtClean="0"/>
          </a:p>
        </p:txBody>
      </p:sp>
      <p:sp>
        <p:nvSpPr>
          <p:cNvPr id="53253" name="Slide Number Placeholder 3"/>
          <p:cNvSpPr>
            <a:spLocks noGrp="1"/>
          </p:cNvSpPr>
          <p:nvPr>
            <p:ph type="sldNum" sz="quarter" idx="4"/>
          </p:nvPr>
        </p:nvSpPr>
        <p:spPr>
          <a:prstGeom prst="rect">
            <a:avLst/>
          </a:prstGeom>
          <a:noFill/>
        </p:spPr>
        <p:txBody>
          <a:bodyPr/>
          <a:lstStyle/>
          <a:p>
            <a:fld id="{73FDEE2A-1328-4680-8D6C-ECEA9BC0C165}" type="slidenum">
              <a:rPr lang="en-US" smtClean="0"/>
              <a:pPr/>
              <a:t>58</a:t>
            </a:fld>
            <a:endParaRPr lang="en-US" smtClean="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349624"/>
            <a:ext cx="7079942" cy="1068014"/>
          </a:xfrm>
        </p:spPr>
        <p:txBody>
          <a:bodyPr>
            <a:noAutofit/>
          </a:bodyPr>
          <a:lstStyle/>
          <a:p>
            <a:r>
              <a:rPr lang="en-US" sz="4400" dirty="0" smtClean="0"/>
              <a:t>Summary of Changes from RRP</a:t>
            </a:r>
          </a:p>
        </p:txBody>
      </p:sp>
      <p:sp>
        <p:nvSpPr>
          <p:cNvPr id="39939" name="Rectangle 3"/>
          <p:cNvSpPr>
            <a:spLocks noGrp="1" noChangeArrowheads="1"/>
          </p:cNvSpPr>
          <p:nvPr>
            <p:ph type="body" idx="1"/>
          </p:nvPr>
        </p:nvSpPr>
        <p:spPr>
          <a:xfrm>
            <a:off x="457200" y="1694329"/>
            <a:ext cx="8229600" cy="3694417"/>
          </a:xfrm>
        </p:spPr>
        <p:txBody>
          <a:bodyPr>
            <a:normAutofit lnSpcReduction="10000"/>
          </a:bodyPr>
          <a:lstStyle/>
          <a:p>
            <a:r>
              <a:rPr lang="en-US" sz="3000" dirty="0" smtClean="0"/>
              <a:t>“</a:t>
            </a:r>
            <a:r>
              <a:rPr lang="en-US" sz="3600" dirty="0" smtClean="0"/>
              <a:t>Certified Renovation Firm” Disturbs Paint</a:t>
            </a:r>
          </a:p>
          <a:p>
            <a:r>
              <a:rPr lang="en-US" sz="3600" dirty="0" smtClean="0"/>
              <a:t>“Certified Renovators” Supervise Work</a:t>
            </a:r>
          </a:p>
          <a:p>
            <a:r>
              <a:rPr lang="en-US" sz="3600" dirty="0" smtClean="0"/>
              <a:t>Mandatory Work Practices</a:t>
            </a:r>
          </a:p>
          <a:p>
            <a:r>
              <a:rPr lang="en-US" sz="3600" dirty="0" smtClean="0"/>
              <a:t>Post-renovation Cleaning Verification</a:t>
            </a:r>
          </a:p>
          <a:p>
            <a:r>
              <a:rPr lang="en-US" sz="3600" dirty="0" smtClean="0"/>
              <a:t>Documentation!</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Guiding Principle of Codes</a:t>
            </a:r>
            <a:endParaRPr lang="en-US" dirty="0"/>
          </a:p>
        </p:txBody>
      </p:sp>
      <p:sp>
        <p:nvSpPr>
          <p:cNvPr id="3" name="Content Placeholder 2"/>
          <p:cNvSpPr>
            <a:spLocks noGrp="1"/>
          </p:cNvSpPr>
          <p:nvPr>
            <p:ph idx="1"/>
          </p:nvPr>
        </p:nvSpPr>
        <p:spPr/>
        <p:txBody>
          <a:bodyPr>
            <a:normAutofit/>
          </a:bodyPr>
          <a:lstStyle/>
          <a:p>
            <a:r>
              <a:rPr lang="en-US" sz="3600" dirty="0" smtClean="0">
                <a:solidFill>
                  <a:schemeClr val="accent4">
                    <a:lumMod val="75000"/>
                  </a:schemeClr>
                </a:solidFill>
              </a:rPr>
              <a:t>To preserve health, safety and sanitation of buildings.</a:t>
            </a:r>
          </a:p>
          <a:p>
            <a:r>
              <a:rPr lang="en-US" sz="3600" dirty="0" smtClean="0">
                <a:solidFill>
                  <a:schemeClr val="accent4">
                    <a:lumMod val="75000"/>
                  </a:schemeClr>
                </a:solidFill>
              </a:rPr>
              <a:t>How does this tie into the purpose of healthy homes? Make the connection.</a:t>
            </a:r>
          </a:p>
          <a:p>
            <a:endParaRPr lang="en-US" sz="3600" dirty="0" smtClean="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322499" y="2184763"/>
            <a:ext cx="1061359" cy="1162957"/>
          </a:xfrm>
        </p:spPr>
        <p:txBody>
          <a:bodyPr/>
          <a:lstStyle/>
          <a:p>
            <a:r>
              <a:rPr lang="en-US" b="1" dirty="0" smtClean="0">
                <a:solidFill>
                  <a:srgbClr val="FFFFFF"/>
                </a:solidFill>
                <a:latin typeface="Aharoni"/>
              </a:rPr>
              <a:t>Page #</a:t>
            </a:r>
            <a:endParaRPr lang="en-US" sz="2800" dirty="0"/>
          </a:p>
        </p:txBody>
      </p:sp>
      <p:pic>
        <p:nvPicPr>
          <p:cNvPr id="6" name="Picture 5" descr="Code 1014 Oxford 011"/>
          <p:cNvPicPr>
            <a:picLocks noChangeAspect="1" noChangeArrowheads="1"/>
          </p:cNvPicPr>
          <p:nvPr/>
        </p:nvPicPr>
        <p:blipFill>
          <a:blip r:embed="rId3" cstate="print"/>
          <a:srcRect/>
          <a:stretch>
            <a:fillRect/>
          </a:stretch>
        </p:blipFill>
        <p:spPr bwMode="auto">
          <a:xfrm>
            <a:off x="2492828" y="381000"/>
            <a:ext cx="4250871" cy="56678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AAA62682-9B86-4486-B23D-3F35210CA0B9}" type="slidenum">
              <a:rPr lang="en-US"/>
              <a:pPr/>
              <a:t>61</a:t>
            </a:fld>
            <a:endParaRPr lang="en-US"/>
          </a:p>
        </p:txBody>
      </p:sp>
      <p:sp>
        <p:nvSpPr>
          <p:cNvPr id="776194" name="Rectangle 2"/>
          <p:cNvSpPr>
            <a:spLocks noGrp="1" noChangeArrowheads="1"/>
          </p:cNvSpPr>
          <p:nvPr>
            <p:ph type="title"/>
          </p:nvPr>
        </p:nvSpPr>
        <p:spPr>
          <a:xfrm>
            <a:off x="165100" y="1524000"/>
            <a:ext cx="3352800" cy="2400300"/>
          </a:xfrm>
        </p:spPr>
        <p:txBody>
          <a:bodyPr>
            <a:normAutofit/>
          </a:bodyPr>
          <a:lstStyle/>
          <a:p>
            <a:r>
              <a:rPr lang="en-US" b="1" dirty="0">
                <a:solidFill>
                  <a:schemeClr val="tx1"/>
                </a:solidFill>
                <a:latin typeface="+mn-lt"/>
              </a:rPr>
              <a:t>Peeling paint outside</a:t>
            </a:r>
          </a:p>
        </p:txBody>
      </p:sp>
      <p:pic>
        <p:nvPicPr>
          <p:cNvPr id="776195" name="Picture 3" descr="h00501h02"/>
          <p:cNvPicPr>
            <a:picLocks noGrp="1" noChangeAspect="1" noChangeArrowheads="1"/>
          </p:cNvPicPr>
          <p:nvPr>
            <p:ph sz="half" idx="1"/>
          </p:nvPr>
        </p:nvPicPr>
        <p:blipFill>
          <a:blip r:embed="rId3" cstate="print"/>
          <a:srcRect/>
          <a:stretch>
            <a:fillRect/>
          </a:stretch>
        </p:blipFill>
        <p:spPr>
          <a:xfrm>
            <a:off x="3082593" y="215153"/>
            <a:ext cx="5236976" cy="2541775"/>
          </a:xfrm>
          <a:noFill/>
          <a:ln/>
        </p:spPr>
      </p:pic>
      <p:pic>
        <p:nvPicPr>
          <p:cNvPr id="776196" name="Picture 4" descr="h00410h002"/>
          <p:cNvPicPr>
            <a:picLocks noGrp="1" noChangeAspect="1" noChangeArrowheads="1"/>
          </p:cNvPicPr>
          <p:nvPr>
            <p:ph sz="quarter" idx="2"/>
          </p:nvPr>
        </p:nvPicPr>
        <p:blipFill>
          <a:blip r:embed="rId4" cstate="print"/>
          <a:srcRect/>
          <a:stretch>
            <a:fillRect/>
          </a:stretch>
        </p:blipFill>
        <p:spPr>
          <a:xfrm>
            <a:off x="5926905" y="3219449"/>
            <a:ext cx="2960211" cy="2468657"/>
          </a:xfrm>
          <a:noFill/>
          <a:ln/>
        </p:spPr>
      </p:pic>
      <p:pic>
        <p:nvPicPr>
          <p:cNvPr id="776197" name="Picture 5"/>
          <p:cNvPicPr>
            <a:picLocks noGrp="1" noChangeAspect="1" noChangeArrowheads="1"/>
          </p:cNvPicPr>
          <p:nvPr>
            <p:ph sz="quarter" idx="3"/>
          </p:nvPr>
        </p:nvPicPr>
        <p:blipFill>
          <a:blip r:embed="rId5" cstate="print"/>
          <a:srcRect/>
          <a:stretch>
            <a:fillRect/>
          </a:stretch>
        </p:blipFill>
        <p:spPr>
          <a:xfrm>
            <a:off x="2810435" y="3041650"/>
            <a:ext cx="2999815" cy="3398994"/>
          </a:xfrm>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pPr eaLnBrk="1" hangingPunct="1"/>
            <a:r>
              <a:rPr lang="en-US" sz="4800" b="0" dirty="0" smtClean="0"/>
              <a:t>Lead-Based Paint</a:t>
            </a:r>
          </a:p>
        </p:txBody>
      </p:sp>
      <p:sp>
        <p:nvSpPr>
          <p:cNvPr id="53251" name="Content Placeholder 4"/>
          <p:cNvSpPr>
            <a:spLocks noGrp="1"/>
          </p:cNvSpPr>
          <p:nvPr>
            <p:ph idx="1"/>
          </p:nvPr>
        </p:nvSpPr>
        <p:spPr/>
        <p:txBody>
          <a:bodyPr>
            <a:normAutofit/>
          </a:bodyPr>
          <a:lstStyle/>
          <a:p>
            <a:pPr eaLnBrk="1" hangingPunct="1"/>
            <a:r>
              <a:rPr lang="en-US" sz="3600" dirty="0" smtClean="0"/>
              <a:t>Is there any way to verify landlords have provided lead disclosure information to tenants in pre-1978 homes?</a:t>
            </a:r>
          </a:p>
          <a:p>
            <a:pPr eaLnBrk="1" hangingPunct="1"/>
            <a:r>
              <a:rPr lang="en-US" sz="3600" dirty="0" smtClean="0"/>
              <a:t>Can the city of (state of training site) cite landlords for lack of lead disclosure?</a:t>
            </a:r>
          </a:p>
          <a:p>
            <a:pPr eaLnBrk="1" hangingPunct="1">
              <a:buNone/>
            </a:pPr>
            <a:endParaRPr lang="en-US" sz="3600" dirty="0" smtClean="0"/>
          </a:p>
          <a:p>
            <a:pPr eaLnBrk="1" hangingPunct="1"/>
            <a:endParaRPr lang="en-US" dirty="0" smtClean="0"/>
          </a:p>
          <a:p>
            <a:pPr eaLnBrk="1" hangingPunct="1"/>
            <a:endParaRPr lang="en-US" dirty="0" smtClean="0"/>
          </a:p>
        </p:txBody>
      </p:sp>
      <p:sp>
        <p:nvSpPr>
          <p:cNvPr id="53253" name="Slide Number Placeholder 3"/>
          <p:cNvSpPr>
            <a:spLocks noGrp="1"/>
          </p:cNvSpPr>
          <p:nvPr>
            <p:ph type="sldNum" sz="quarter" idx="4"/>
          </p:nvPr>
        </p:nvSpPr>
        <p:spPr>
          <a:prstGeom prst="rect">
            <a:avLst/>
          </a:prstGeom>
          <a:noFill/>
        </p:spPr>
        <p:txBody>
          <a:bodyPr/>
          <a:lstStyle/>
          <a:p>
            <a:fld id="{73FDEE2A-1328-4680-8D6C-ECEA9BC0C165}" type="slidenum">
              <a:rPr lang="en-US" smtClean="0"/>
              <a:pPr/>
              <a:t>62</a:t>
            </a:fld>
            <a:endParaRPr lang="en-US" smtClean="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pPr eaLnBrk="1" hangingPunct="1"/>
            <a:r>
              <a:rPr lang="en-US" sz="4800" b="0" dirty="0" smtClean="0"/>
              <a:t>Asbestos</a:t>
            </a:r>
          </a:p>
        </p:txBody>
      </p:sp>
      <p:sp>
        <p:nvSpPr>
          <p:cNvPr id="53251" name="Content Placeholder 4"/>
          <p:cNvSpPr>
            <a:spLocks noGrp="1"/>
          </p:cNvSpPr>
          <p:nvPr>
            <p:ph idx="1"/>
          </p:nvPr>
        </p:nvSpPr>
        <p:spPr>
          <a:xfrm>
            <a:off x="457199" y="1346662"/>
            <a:ext cx="8327572" cy="4498967"/>
          </a:xfrm>
        </p:spPr>
        <p:txBody>
          <a:bodyPr>
            <a:normAutofit fontScale="92500"/>
          </a:bodyPr>
          <a:lstStyle/>
          <a:p>
            <a:pPr eaLnBrk="1" hangingPunct="1"/>
            <a:r>
              <a:rPr lang="en-US" sz="3600" dirty="0" smtClean="0"/>
              <a:t>Asbestos is an inorganic fiber that causes a variety of severe health issues and is present in many older building materials</a:t>
            </a:r>
          </a:p>
          <a:p>
            <a:pPr eaLnBrk="1" hangingPunct="1"/>
            <a:r>
              <a:rPr lang="en-US" sz="3600" dirty="0" smtClean="0"/>
              <a:t>As a code inspector, it may be difficult to determine what materials contain asbestos without having the materials tested</a:t>
            </a:r>
          </a:p>
          <a:p>
            <a:pPr eaLnBrk="1" hangingPunct="1"/>
            <a:r>
              <a:rPr lang="en-US" sz="3600" dirty="0" smtClean="0"/>
              <a:t>Do not disturb any suspect asbestos-containing materials, especially if friable</a:t>
            </a:r>
          </a:p>
          <a:p>
            <a:pPr eaLnBrk="1" hangingPunct="1">
              <a:buNone/>
            </a:pPr>
            <a:endParaRPr lang="en-US" sz="3600" dirty="0" smtClean="0"/>
          </a:p>
          <a:p>
            <a:pPr eaLnBrk="1" hangingPunct="1"/>
            <a:endParaRPr lang="en-US" dirty="0" smtClean="0"/>
          </a:p>
          <a:p>
            <a:pPr eaLnBrk="1" hangingPunct="1"/>
            <a:endParaRPr lang="en-US" dirty="0" smtClean="0"/>
          </a:p>
        </p:txBody>
      </p:sp>
      <p:sp>
        <p:nvSpPr>
          <p:cNvPr id="53253" name="Slide Number Placeholder 3"/>
          <p:cNvSpPr>
            <a:spLocks noGrp="1"/>
          </p:cNvSpPr>
          <p:nvPr>
            <p:ph type="sldNum" sz="quarter" idx="4"/>
          </p:nvPr>
        </p:nvSpPr>
        <p:spPr>
          <a:prstGeom prst="rect">
            <a:avLst/>
          </a:prstGeom>
          <a:noFill/>
        </p:spPr>
        <p:txBody>
          <a:bodyPr/>
          <a:lstStyle/>
          <a:p>
            <a:fld id="{73FDEE2A-1328-4680-8D6C-ECEA9BC0C165}" type="slidenum">
              <a:rPr lang="en-US" smtClean="0"/>
              <a:pPr/>
              <a:t>63</a:t>
            </a:fld>
            <a:endParaRPr lang="en-US" smtClean="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Picture 024"/>
          <p:cNvPicPr>
            <a:picLocks noChangeAspect="1" noChangeArrowheads="1"/>
          </p:cNvPicPr>
          <p:nvPr/>
        </p:nvPicPr>
        <p:blipFill>
          <a:blip r:embed="rId3" cstate="print"/>
          <a:srcRect/>
          <a:stretch>
            <a:fillRect/>
          </a:stretch>
        </p:blipFill>
        <p:spPr bwMode="auto">
          <a:xfrm>
            <a:off x="636814" y="342566"/>
            <a:ext cx="8001000" cy="60007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cstate="print"/>
          <a:srcRect/>
          <a:stretch>
            <a:fillRect/>
          </a:stretch>
        </p:blipFill>
        <p:spPr bwMode="auto">
          <a:xfrm>
            <a:off x="4021592" y="3026331"/>
            <a:ext cx="4844822" cy="3634098"/>
          </a:xfrm>
          <a:prstGeom prst="rect">
            <a:avLst/>
          </a:prstGeom>
          <a:ln>
            <a:noFill/>
          </a:ln>
          <a:effectLst>
            <a:outerShdw blurRad="292100" dist="139700" dir="2700000" algn="tl" rotWithShape="0">
              <a:srgbClr val="333333">
                <a:alpha val="65000"/>
              </a:srgbClr>
            </a:outerShdw>
          </a:effectLst>
        </p:spPr>
      </p:pic>
      <p:pic>
        <p:nvPicPr>
          <p:cNvPr id="6" name="Picture 9"/>
          <p:cNvPicPr>
            <a:picLocks noChangeAspect="1" noChangeArrowheads="1"/>
          </p:cNvPicPr>
          <p:nvPr/>
        </p:nvPicPr>
        <p:blipFill>
          <a:blip r:embed="rId4" cstate="print"/>
          <a:srcRect/>
          <a:stretch>
            <a:fillRect/>
          </a:stretch>
        </p:blipFill>
        <p:spPr bwMode="auto">
          <a:xfrm>
            <a:off x="253942" y="246668"/>
            <a:ext cx="5100102" cy="344358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98786" y="0"/>
            <a:ext cx="7079942" cy="1039956"/>
          </a:xfrm>
        </p:spPr>
        <p:txBody>
          <a:bodyPr>
            <a:normAutofit/>
          </a:bodyPr>
          <a:lstStyle/>
          <a:p>
            <a:pPr eaLnBrk="1" hangingPunct="1"/>
            <a:r>
              <a:rPr lang="en-US" sz="4800" b="0" dirty="0" smtClean="0"/>
              <a:t>Carbon Monoxide</a:t>
            </a:r>
          </a:p>
        </p:txBody>
      </p:sp>
      <p:sp>
        <p:nvSpPr>
          <p:cNvPr id="53251" name="Content Placeholder 4"/>
          <p:cNvSpPr>
            <a:spLocks noGrp="1"/>
          </p:cNvSpPr>
          <p:nvPr>
            <p:ph idx="1"/>
          </p:nvPr>
        </p:nvSpPr>
        <p:spPr>
          <a:xfrm>
            <a:off x="258417" y="1213658"/>
            <a:ext cx="5406887" cy="4850966"/>
          </a:xfrm>
        </p:spPr>
        <p:txBody>
          <a:bodyPr>
            <a:normAutofit/>
          </a:bodyPr>
          <a:lstStyle/>
          <a:p>
            <a:pPr eaLnBrk="1" hangingPunct="1"/>
            <a:r>
              <a:rPr lang="en-US" sz="2800" dirty="0" smtClean="0"/>
              <a:t>Significantly fewer CO detectors in residences than smoke/fire extinguishers, why?</a:t>
            </a:r>
          </a:p>
          <a:p>
            <a:pPr eaLnBrk="1" hangingPunct="1"/>
            <a:r>
              <a:rPr lang="en-US" sz="2800" dirty="0" smtClean="0"/>
              <a:t>Statewide residential CO legislation in STATE? </a:t>
            </a:r>
          </a:p>
          <a:p>
            <a:pPr eaLnBrk="1" hangingPunct="1"/>
            <a:r>
              <a:rPr lang="en-US" sz="2800" dirty="0" smtClean="0"/>
              <a:t>How often are residences/properties missing operational CO detectors?</a:t>
            </a:r>
          </a:p>
          <a:p>
            <a:pPr eaLnBrk="1" hangingPunct="1"/>
            <a:endParaRPr lang="en-US" sz="3600" dirty="0" smtClean="0"/>
          </a:p>
          <a:p>
            <a:pPr eaLnBrk="1" hangingPunct="1"/>
            <a:endParaRPr lang="en-US" dirty="0" smtClean="0"/>
          </a:p>
          <a:p>
            <a:pPr eaLnBrk="1" hangingPunct="1"/>
            <a:endParaRPr lang="en-US" dirty="0" smtClean="0"/>
          </a:p>
        </p:txBody>
      </p:sp>
      <p:sp>
        <p:nvSpPr>
          <p:cNvPr id="53253" name="Slide Number Placeholder 3"/>
          <p:cNvSpPr>
            <a:spLocks noGrp="1"/>
          </p:cNvSpPr>
          <p:nvPr>
            <p:ph type="sldNum" sz="quarter" idx="4"/>
          </p:nvPr>
        </p:nvSpPr>
        <p:spPr>
          <a:prstGeom prst="rect">
            <a:avLst/>
          </a:prstGeom>
          <a:noFill/>
        </p:spPr>
        <p:txBody>
          <a:bodyPr/>
          <a:lstStyle/>
          <a:p>
            <a:fld id="{73FDEE2A-1328-4680-8D6C-ECEA9BC0C165}" type="slidenum">
              <a:rPr lang="en-US" smtClean="0"/>
              <a:pPr/>
              <a:t>66</a:t>
            </a:fld>
            <a:endParaRPr lang="en-US" smtClean="0"/>
          </a:p>
        </p:txBody>
      </p:sp>
      <p:pic>
        <p:nvPicPr>
          <p:cNvPr id="5" name="Picture 4" descr="carbon monoxide detector"/>
          <p:cNvPicPr>
            <a:picLocks noChangeAspect="1" noChangeArrowheads="1"/>
          </p:cNvPicPr>
          <p:nvPr/>
        </p:nvPicPr>
        <p:blipFill>
          <a:blip r:embed="rId3" cstate="print"/>
          <a:srcRect/>
          <a:stretch>
            <a:fillRect/>
          </a:stretch>
        </p:blipFill>
        <p:spPr bwMode="auto">
          <a:xfrm>
            <a:off x="5410142" y="1499790"/>
            <a:ext cx="3526022" cy="3256672"/>
          </a:xfrm>
          <a:prstGeom prst="rect">
            <a:avLst/>
          </a:prstGeom>
          <a:noFill/>
          <a:ln w="31750">
            <a:solidFill>
              <a:srgbClr val="FF0000"/>
            </a:solidFill>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oraelectric.com/media/catalog/product/cache/1/image/9df78eab33525d08d6e5fb8d27136e95/s/c/sc9120b_3_1.jpg"/>
          <p:cNvPicPr>
            <a:picLocks noChangeAspect="1" noChangeArrowheads="1"/>
          </p:cNvPicPr>
          <p:nvPr/>
        </p:nvPicPr>
        <p:blipFill>
          <a:blip r:embed="rId3" cstate="print"/>
          <a:srcRect/>
          <a:stretch>
            <a:fillRect/>
          </a:stretch>
        </p:blipFill>
        <p:spPr bwMode="auto">
          <a:xfrm>
            <a:off x="1306279" y="0"/>
            <a:ext cx="6662057" cy="6662057"/>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10" descr="carbon monoxide sources"/>
          <p:cNvPicPr>
            <a:picLocks noGrp="1" noChangeAspect="1" noChangeArrowheads="1"/>
          </p:cNvPicPr>
          <p:nvPr>
            <p:ph idx="1"/>
          </p:nvPr>
        </p:nvPicPr>
        <p:blipFill>
          <a:blip r:embed="rId3" cstate="print"/>
          <a:srcRect/>
          <a:stretch>
            <a:fillRect/>
          </a:stretch>
        </p:blipFill>
        <p:spPr bwMode="auto">
          <a:xfrm>
            <a:off x="1129145" y="648393"/>
            <a:ext cx="6984077" cy="5143679"/>
          </a:xfrm>
          <a:prstGeom prst="rect">
            <a:avLst/>
          </a:prstGeom>
          <a:noFill/>
          <a:ln w="50800">
            <a:solidFill>
              <a:srgbClr val="FF0000"/>
            </a:solidFill>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itchen range"/>
          <p:cNvPicPr>
            <a:picLocks noChangeAspect="1" noChangeArrowheads="1"/>
          </p:cNvPicPr>
          <p:nvPr/>
        </p:nvPicPr>
        <p:blipFill>
          <a:blip r:embed="rId3" cstate="print"/>
          <a:srcRect/>
          <a:stretch>
            <a:fillRect/>
          </a:stretch>
        </p:blipFill>
        <p:spPr bwMode="auto">
          <a:xfrm>
            <a:off x="2672861" y="338450"/>
            <a:ext cx="4642339" cy="61897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ent Arrow 10"/>
          <p:cNvSpPr/>
          <p:nvPr/>
        </p:nvSpPr>
        <p:spPr>
          <a:xfrm rot="10800000" flipH="1">
            <a:off x="2250042" y="3996647"/>
            <a:ext cx="3205536" cy="1828799"/>
          </a:xfrm>
          <a:prstGeom prst="ben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smtClean="0"/>
              <a:t>Different Approaches</a:t>
            </a:r>
            <a:endParaRPr lang="en-US" dirty="0"/>
          </a:p>
        </p:txBody>
      </p:sp>
      <p:graphicFrame>
        <p:nvGraphicFramePr>
          <p:cNvPr id="5" name="Diagram 4"/>
          <p:cNvGraphicFramePr/>
          <p:nvPr/>
        </p:nvGraphicFramePr>
        <p:xfrm>
          <a:off x="0" y="457200"/>
          <a:ext cx="5436524" cy="5092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8"/>
          <p:cNvGrpSpPr/>
          <p:nvPr/>
        </p:nvGrpSpPr>
        <p:grpSpPr>
          <a:xfrm>
            <a:off x="5339257" y="2017985"/>
            <a:ext cx="3741683" cy="4624552"/>
            <a:chOff x="5339257" y="2017985"/>
            <a:chExt cx="3741683" cy="4624552"/>
          </a:xfrm>
        </p:grpSpPr>
        <p:sp>
          <p:nvSpPr>
            <p:cNvPr id="7" name="Oval 7"/>
            <p:cNvSpPr>
              <a:spLocks noChangeArrowheads="1"/>
            </p:cNvSpPr>
            <p:nvPr/>
          </p:nvSpPr>
          <p:spPr bwMode="auto">
            <a:xfrm>
              <a:off x="5339257" y="2017985"/>
              <a:ext cx="3741683" cy="4624552"/>
            </a:xfrm>
            <a:prstGeom prst="ellipse">
              <a:avLst/>
            </a:prstGeom>
            <a:solidFill>
              <a:schemeClr val="accent6">
                <a:alpha val="85000"/>
              </a:schemeClr>
            </a:solidFill>
            <a:ln w="28575">
              <a:noFill/>
              <a:round/>
              <a:headEnd type="none" w="sm" len="sm"/>
              <a:tailEnd type="none" w="sm" len="sm"/>
            </a:ln>
          </p:spPr>
          <p:txBody>
            <a:bodyPr wrap="none" anchor="ctr"/>
            <a:lstStyle/>
            <a:p>
              <a:pPr algn="ctr" eaLnBrk="1" hangingPunct="1">
                <a:spcBef>
                  <a:spcPct val="20000"/>
                </a:spcBef>
                <a:buClr>
                  <a:schemeClr val="folHlink"/>
                </a:buClr>
                <a:buSzPct val="60000"/>
                <a:buFont typeface="Wingdings" pitchFamily="2" charset="2"/>
                <a:buChar char="n"/>
              </a:pPr>
              <a:endParaRPr lang="en-US" sz="4000" b="1" dirty="0" smtClean="0">
                <a:latin typeface="Tahoma" pitchFamily="34" charset="0"/>
              </a:endParaRPr>
            </a:p>
            <a:p>
              <a:pPr algn="ctr" eaLnBrk="1" hangingPunct="1">
                <a:spcBef>
                  <a:spcPct val="20000"/>
                </a:spcBef>
                <a:buClr>
                  <a:srgbClr val="FFCC00"/>
                </a:buClr>
                <a:buSzPct val="75000"/>
                <a:buFont typeface="Zapf Dingbats"/>
                <a:buChar char="n"/>
              </a:pPr>
              <a:endParaRPr lang="en-US" sz="1800" b="1" dirty="0"/>
            </a:p>
          </p:txBody>
        </p:sp>
        <p:sp>
          <p:nvSpPr>
            <p:cNvPr id="8" name="Text Box 10"/>
            <p:cNvSpPr txBox="1">
              <a:spLocks noChangeArrowheads="1"/>
            </p:cNvSpPr>
            <p:nvPr/>
          </p:nvSpPr>
          <p:spPr bwMode="auto">
            <a:xfrm>
              <a:off x="5667730" y="2675918"/>
              <a:ext cx="3154166" cy="3810274"/>
            </a:xfrm>
            <a:prstGeom prst="rect">
              <a:avLst/>
            </a:prstGeom>
            <a:noFill/>
            <a:ln w="9525">
              <a:noFill/>
              <a:miter lim="800000"/>
              <a:headEnd type="none" w="sm" len="sm"/>
              <a:tailEnd type="none" w="sm" len="sm"/>
            </a:ln>
          </p:spPr>
          <p:txBody>
            <a:bodyPr wrap="square">
              <a:spAutoFit/>
            </a:bodyPr>
            <a:lstStyle/>
            <a:p>
              <a:pPr algn="ctr" eaLnBrk="1" hangingPunct="1">
                <a:buClr>
                  <a:srgbClr val="FFCC00"/>
                </a:buClr>
                <a:buSzPct val="75000"/>
                <a:buFont typeface="Zapf Dingbats"/>
                <a:buNone/>
              </a:pPr>
              <a:r>
                <a:rPr lang="en-US" sz="2800" b="1" spc="-10" dirty="0" smtClean="0"/>
                <a:t>ENVIRONMENTAL</a:t>
              </a:r>
            </a:p>
            <a:p>
              <a:pPr algn="ctr" eaLnBrk="1" hangingPunct="1">
                <a:buClr>
                  <a:srgbClr val="FFCC00"/>
                </a:buClr>
                <a:buSzPct val="75000"/>
                <a:buFont typeface="Zapf Dingbats"/>
                <a:buNone/>
              </a:pPr>
              <a:r>
                <a:rPr lang="en-US" sz="2800" b="1" spc="-10" dirty="0" smtClean="0"/>
                <a:t>HEALTH</a:t>
              </a:r>
              <a:endParaRPr lang="en-US" sz="2800" b="1" spc="-10" dirty="0"/>
            </a:p>
            <a:p>
              <a:pPr algn="ctr" eaLnBrk="1" hangingPunct="1">
                <a:spcBef>
                  <a:spcPts val="600"/>
                </a:spcBef>
                <a:buClr>
                  <a:srgbClr val="FFCC00"/>
                </a:buClr>
                <a:buSzPct val="75000"/>
                <a:buFont typeface="Zapf Dingbats"/>
                <a:buNone/>
              </a:pPr>
              <a:r>
                <a:rPr lang="en-US" sz="2000" b="1" dirty="0"/>
                <a:t>Lead</a:t>
              </a:r>
            </a:p>
            <a:p>
              <a:pPr algn="ctr" eaLnBrk="1" hangingPunct="1">
                <a:buClr>
                  <a:srgbClr val="FFCC00"/>
                </a:buClr>
                <a:buSzPct val="75000"/>
                <a:buFont typeface="Zapf Dingbats"/>
                <a:buNone/>
              </a:pPr>
              <a:r>
                <a:rPr lang="en-US" sz="2000" b="1" dirty="0"/>
                <a:t>Radon</a:t>
              </a:r>
            </a:p>
            <a:p>
              <a:pPr algn="ctr" eaLnBrk="1" hangingPunct="1">
                <a:buClr>
                  <a:srgbClr val="FFCC00"/>
                </a:buClr>
                <a:buSzPct val="75000"/>
                <a:buFont typeface="Zapf Dingbats"/>
                <a:buNone/>
              </a:pPr>
              <a:r>
                <a:rPr lang="en-US" sz="2000" b="1" dirty="0"/>
                <a:t>Allergens/asthma</a:t>
              </a:r>
              <a:r>
                <a:rPr lang="en-US" sz="2000" dirty="0"/>
                <a:t> </a:t>
              </a:r>
            </a:p>
            <a:p>
              <a:pPr algn="ctr" eaLnBrk="1" hangingPunct="1">
                <a:buClr>
                  <a:srgbClr val="FFCC00"/>
                </a:buClr>
                <a:buSzPct val="75000"/>
                <a:buFont typeface="Zapf Dingbats"/>
                <a:buNone/>
              </a:pPr>
              <a:r>
                <a:rPr lang="en-US" sz="2000" b="1" dirty="0"/>
                <a:t>Combustion products</a:t>
              </a:r>
            </a:p>
            <a:p>
              <a:pPr algn="ctr" eaLnBrk="1" hangingPunct="1">
                <a:buClr>
                  <a:srgbClr val="FFCC00"/>
                </a:buClr>
                <a:buSzPct val="75000"/>
                <a:buFont typeface="Zapf Dingbats"/>
                <a:buNone/>
              </a:pPr>
              <a:r>
                <a:rPr lang="en-US" sz="2000" b="1" dirty="0"/>
                <a:t>Unintentional Injuries</a:t>
              </a:r>
              <a:r>
                <a:rPr lang="en-US" sz="2000" dirty="0"/>
                <a:t> </a:t>
              </a:r>
            </a:p>
            <a:p>
              <a:pPr algn="ctr" eaLnBrk="1" hangingPunct="1">
                <a:buClr>
                  <a:srgbClr val="FFCC00"/>
                </a:buClr>
                <a:buSzPct val="75000"/>
                <a:buFont typeface="Zapf Dingbats"/>
                <a:buNone/>
              </a:pPr>
              <a:r>
                <a:rPr lang="en-US" sz="2000" b="1" dirty="0"/>
                <a:t>Insects &amp; Rodents</a:t>
              </a:r>
              <a:endParaRPr lang="en-US" sz="2000" dirty="0"/>
            </a:p>
            <a:p>
              <a:pPr algn="ctr" eaLnBrk="1" hangingPunct="1">
                <a:buClr>
                  <a:srgbClr val="FFCC00"/>
                </a:buClr>
                <a:buSzPct val="75000"/>
                <a:buFont typeface="Zapf Dingbats"/>
                <a:buNone/>
              </a:pPr>
              <a:r>
                <a:rPr lang="en-US" sz="2000" b="1" dirty="0"/>
                <a:t>Mold &amp; Moisture</a:t>
              </a:r>
            </a:p>
            <a:p>
              <a:pPr algn="ctr" eaLnBrk="1" hangingPunct="1">
                <a:buClr>
                  <a:srgbClr val="FFCC00"/>
                </a:buClr>
                <a:buSzPct val="75000"/>
                <a:buFont typeface="Zapf Dingbats"/>
                <a:buNone/>
              </a:pPr>
              <a:r>
                <a:rPr lang="en-US" sz="2000" b="1" dirty="0"/>
                <a:t>Pesticides</a:t>
              </a:r>
              <a:r>
                <a:rPr lang="en-US" sz="2000" dirty="0"/>
                <a:t> </a:t>
              </a:r>
              <a:endParaRPr lang="en-US" sz="2000" b="1" dirty="0"/>
            </a:p>
            <a:p>
              <a:pPr algn="ctr" eaLnBrk="1" hangingPunct="1">
                <a:buClr>
                  <a:srgbClr val="FFCC00"/>
                </a:buClr>
                <a:buSzPct val="75000"/>
                <a:buFont typeface="Zapf Dingbats"/>
                <a:buNone/>
              </a:pPr>
              <a:r>
                <a:rPr lang="en-US" sz="2000" b="1" dirty="0"/>
                <a:t>Asbestos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lcgard\Desktop\2010 General EHA's\201006 Hedley Jr. General EHA\201006 Photos\201006 Photos 115.jpg"/>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6" descr="different 1 smoke CO combo.bmp"/>
          <p:cNvPicPr>
            <a:picLocks noChangeAspect="1"/>
          </p:cNvPicPr>
          <p:nvPr/>
        </p:nvPicPr>
        <p:blipFill>
          <a:blip r:embed="rId3" cstate="print"/>
          <a:srcRect l="2217" t="2947" r="2217" b="2737"/>
          <a:stretch>
            <a:fillRect/>
          </a:stretch>
        </p:blipFill>
        <p:spPr bwMode="auto">
          <a:xfrm>
            <a:off x="6912864" y="4261104"/>
            <a:ext cx="2011680" cy="2048256"/>
          </a:xfrm>
          <a:prstGeom prst="rect">
            <a:avLst/>
          </a:prstGeom>
          <a:noFill/>
          <a:ln w="9525">
            <a:noFill/>
            <a:miter lim="800000"/>
            <a:headEnd/>
            <a:tailEnd/>
          </a:ln>
        </p:spPr>
      </p:pic>
      <p:sp>
        <p:nvSpPr>
          <p:cNvPr id="24579" name="Rectangle 1026"/>
          <p:cNvSpPr>
            <a:spLocks noGrp="1" noChangeArrowheads="1"/>
          </p:cNvSpPr>
          <p:nvPr>
            <p:ph type="title"/>
          </p:nvPr>
        </p:nvSpPr>
        <p:spPr/>
        <p:txBody>
          <a:bodyPr/>
          <a:lstStyle/>
          <a:p>
            <a:r>
              <a:rPr lang="en-US" smtClean="0"/>
              <a:t>Carbon Monoxide Alarms</a:t>
            </a:r>
          </a:p>
        </p:txBody>
      </p:sp>
      <p:graphicFrame>
        <p:nvGraphicFramePr>
          <p:cNvPr id="12" name="Diagram 11"/>
          <p:cNvGraphicFramePr/>
          <p:nvPr/>
        </p:nvGraphicFramePr>
        <p:xfrm>
          <a:off x="292608" y="1520301"/>
          <a:ext cx="6245352" cy="42038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4581" name="Picture 1028" descr="p-co2-dh1-2"/>
          <p:cNvPicPr>
            <a:picLocks noChangeAspect="1" noChangeArrowheads="1"/>
          </p:cNvPicPr>
          <p:nvPr/>
        </p:nvPicPr>
        <p:blipFill>
          <a:blip r:embed="rId9" cstate="print"/>
          <a:srcRect/>
          <a:stretch>
            <a:fillRect/>
          </a:stretch>
        </p:blipFill>
        <p:spPr bwMode="auto">
          <a:xfrm>
            <a:off x="6724328" y="1532674"/>
            <a:ext cx="2110184" cy="271577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4407408" y="5727192"/>
            <a:ext cx="2788920" cy="784830"/>
          </a:xfrm>
          <a:prstGeom prst="rect">
            <a:avLst/>
          </a:prstGeom>
          <a:noFill/>
        </p:spPr>
        <p:txBody>
          <a:bodyPr wrap="square">
            <a:spAutoFit/>
          </a:bodyPr>
          <a:lstStyle/>
          <a:p>
            <a:pPr algn="r">
              <a:lnSpc>
                <a:spcPts val="2700"/>
              </a:lnSpc>
              <a:buFont typeface="Wingdings" pitchFamily="2" charset="2"/>
              <a:buNone/>
              <a:defRPr/>
            </a:pPr>
            <a:r>
              <a:rPr lang="en-US" sz="2400" b="1" i="1" dirty="0">
                <a:solidFill>
                  <a:schemeClr val="tx2"/>
                </a:solidFill>
                <a:latin typeface="+mn-lt"/>
                <a:ea typeface="+mn-ea"/>
              </a:rPr>
              <a:t>Combination </a:t>
            </a:r>
            <a:r>
              <a:rPr lang="en-US" sz="2400" b="1" i="1" dirty="0" smtClean="0">
                <a:solidFill>
                  <a:schemeClr val="tx2"/>
                </a:solidFill>
                <a:latin typeface="+mn-lt"/>
                <a:ea typeface="+mn-ea"/>
              </a:rPr>
              <a:t>smoke </a:t>
            </a:r>
            <a:r>
              <a:rPr lang="en-US" sz="2400" b="1" i="1" dirty="0">
                <a:solidFill>
                  <a:schemeClr val="tx2"/>
                </a:solidFill>
                <a:latin typeface="+mn-lt"/>
                <a:ea typeface="+mn-ea"/>
              </a:rPr>
              <a:t>and CO alarm</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pPr eaLnBrk="1" hangingPunct="1"/>
            <a:r>
              <a:rPr lang="en-US" sz="4800" b="0" dirty="0" smtClean="0"/>
              <a:t>Radon</a:t>
            </a:r>
          </a:p>
        </p:txBody>
      </p:sp>
      <p:sp>
        <p:nvSpPr>
          <p:cNvPr id="53251" name="Content Placeholder 4"/>
          <p:cNvSpPr>
            <a:spLocks noGrp="1"/>
          </p:cNvSpPr>
          <p:nvPr>
            <p:ph idx="1"/>
          </p:nvPr>
        </p:nvSpPr>
        <p:spPr>
          <a:xfrm>
            <a:off x="457200" y="1520301"/>
            <a:ext cx="3896139" cy="4542569"/>
          </a:xfrm>
        </p:spPr>
        <p:txBody>
          <a:bodyPr>
            <a:normAutofit fontScale="92500" lnSpcReduction="10000"/>
          </a:bodyPr>
          <a:lstStyle/>
          <a:p>
            <a:pPr eaLnBrk="1" hangingPunct="1"/>
            <a:r>
              <a:rPr lang="en-US" sz="3600" dirty="0" smtClean="0"/>
              <a:t>May not be a housing code issue, but rather a building code issue</a:t>
            </a:r>
          </a:p>
          <a:p>
            <a:pPr eaLnBrk="1" hangingPunct="1"/>
            <a:r>
              <a:rPr lang="en-US" sz="3600" dirty="0" smtClean="0"/>
              <a:t>Does the landlord have to notify tenants of elevated radon levels (if tested for)?</a:t>
            </a:r>
          </a:p>
          <a:p>
            <a:pPr eaLnBrk="1" hangingPunct="1"/>
            <a:endParaRPr lang="en-US" sz="3600" dirty="0" smtClean="0"/>
          </a:p>
          <a:p>
            <a:pPr eaLnBrk="1" hangingPunct="1"/>
            <a:endParaRPr lang="en-US" sz="3600" dirty="0" smtClean="0"/>
          </a:p>
          <a:p>
            <a:pPr eaLnBrk="1" hangingPunct="1"/>
            <a:endParaRPr lang="en-US" dirty="0" smtClean="0"/>
          </a:p>
          <a:p>
            <a:pPr eaLnBrk="1" hangingPunct="1"/>
            <a:endParaRPr lang="en-US" dirty="0" smtClean="0"/>
          </a:p>
        </p:txBody>
      </p:sp>
      <p:sp>
        <p:nvSpPr>
          <p:cNvPr id="53253" name="Slide Number Placeholder 3"/>
          <p:cNvSpPr>
            <a:spLocks noGrp="1"/>
          </p:cNvSpPr>
          <p:nvPr>
            <p:ph type="sldNum" sz="quarter" idx="4"/>
          </p:nvPr>
        </p:nvSpPr>
        <p:spPr>
          <a:prstGeom prst="rect">
            <a:avLst/>
          </a:prstGeom>
          <a:noFill/>
        </p:spPr>
        <p:txBody>
          <a:bodyPr/>
          <a:lstStyle/>
          <a:p>
            <a:fld id="{73FDEE2A-1328-4680-8D6C-ECEA9BC0C165}" type="slidenum">
              <a:rPr lang="en-US" smtClean="0"/>
              <a:pPr/>
              <a:t>72</a:t>
            </a:fld>
            <a:endParaRPr lang="en-US" smtClean="0"/>
          </a:p>
        </p:txBody>
      </p:sp>
      <p:pic>
        <p:nvPicPr>
          <p:cNvPr id="5" name="Picture 2" descr="radon2.jpg"/>
          <p:cNvPicPr>
            <a:picLocks noChangeAspect="1" noChangeArrowheads="1"/>
          </p:cNvPicPr>
          <p:nvPr/>
        </p:nvPicPr>
        <p:blipFill>
          <a:blip r:embed="rId3" cstate="print"/>
          <a:srcRect/>
          <a:stretch>
            <a:fillRect/>
          </a:stretch>
        </p:blipFill>
        <p:spPr bwMode="auto">
          <a:xfrm>
            <a:off x="4476466" y="1766164"/>
            <a:ext cx="4667534" cy="4117802"/>
          </a:xfrm>
          <a:prstGeom prst="rect">
            <a:avLst/>
          </a:prstGeom>
          <a:noFill/>
          <a:ln w="53975">
            <a:solidFill>
              <a:srgbClr val="FF0000"/>
            </a:solidFill>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fontScale="90000"/>
          </a:bodyPr>
          <a:lstStyle/>
          <a:p>
            <a:pPr eaLnBrk="1" hangingPunct="1"/>
            <a:r>
              <a:rPr lang="en-US" sz="3600" b="0" smtClean="0"/>
              <a:t>Passive Sub-Slab Depressurization </a:t>
            </a:r>
            <a:br>
              <a:rPr lang="en-US" sz="3600" b="0" smtClean="0"/>
            </a:br>
            <a:r>
              <a:rPr lang="en-US" sz="3600" b="0" smtClean="0"/>
              <a:t>System (New Construction)</a:t>
            </a:r>
          </a:p>
        </p:txBody>
      </p:sp>
      <p:graphicFrame>
        <p:nvGraphicFramePr>
          <p:cNvPr id="5" name="Content Placeholder 4"/>
          <p:cNvGraphicFramePr>
            <a:graphicFrameLocks noGrp="1"/>
          </p:cNvGraphicFramePr>
          <p:nvPr>
            <p:ph idx="1"/>
          </p:nvPr>
        </p:nvGraphicFramePr>
        <p:xfrm>
          <a:off x="356839" y="1797213"/>
          <a:ext cx="4360127" cy="3689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8372" name="Picture 4" descr="house cut away"/>
          <p:cNvPicPr>
            <a:picLocks noChangeAspect="1" noChangeArrowheads="1"/>
          </p:cNvPicPr>
          <p:nvPr/>
        </p:nvPicPr>
        <p:blipFill>
          <a:blip r:embed="rId8" cstate="print"/>
          <a:srcRect/>
          <a:stretch>
            <a:fillRect/>
          </a:stretch>
        </p:blipFill>
        <p:spPr bwMode="auto">
          <a:xfrm>
            <a:off x="4979019" y="1518423"/>
            <a:ext cx="3733800" cy="4191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240856" y="2462348"/>
            <a:ext cx="1061359" cy="1162957"/>
          </a:xfrm>
        </p:spPr>
        <p:txBody>
          <a:bodyPr/>
          <a:lstStyle/>
          <a:p>
            <a:r>
              <a:rPr lang="en-US" b="1" dirty="0" smtClean="0">
                <a:solidFill>
                  <a:srgbClr val="FFFFFF"/>
                </a:solidFill>
                <a:latin typeface="Aharoni"/>
              </a:rPr>
              <a:t>Page #</a:t>
            </a:r>
            <a:endParaRPr lang="en-US" sz="2800" dirty="0"/>
          </a:p>
        </p:txBody>
      </p:sp>
      <p:pic>
        <p:nvPicPr>
          <p:cNvPr id="5" name="Picture 2" descr="asdlabel"/>
          <p:cNvPicPr>
            <a:picLocks noChangeAspect="1" noChangeArrowheads="1"/>
          </p:cNvPicPr>
          <p:nvPr/>
        </p:nvPicPr>
        <p:blipFill>
          <a:blip r:embed="rId3" cstate="print"/>
          <a:srcRect/>
          <a:stretch>
            <a:fillRect/>
          </a:stretch>
        </p:blipFill>
        <p:spPr bwMode="auto">
          <a:xfrm>
            <a:off x="2237014" y="217714"/>
            <a:ext cx="4849586" cy="58434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oloradohazard.com/images/radon-mitigation-system-3.jpg"/>
          <p:cNvPicPr>
            <a:picLocks noChangeAspect="1" noChangeArrowheads="1"/>
          </p:cNvPicPr>
          <p:nvPr/>
        </p:nvPicPr>
        <p:blipFill>
          <a:blip r:embed="rId3" cstate="print"/>
          <a:srcRect/>
          <a:stretch>
            <a:fillRect/>
          </a:stretch>
        </p:blipFill>
        <p:spPr bwMode="auto">
          <a:xfrm>
            <a:off x="2447470" y="195943"/>
            <a:ext cx="4573814" cy="5925589"/>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fontAlgn="auto" hangingPunct="1">
              <a:spcAft>
                <a:spcPts val="0"/>
              </a:spcAft>
              <a:defRPr/>
            </a:pPr>
            <a:r>
              <a:rPr lang="en-US" dirty="0" smtClean="0"/>
              <a:t>Landlord-Tenant Laws</a:t>
            </a:r>
          </a:p>
        </p:txBody>
      </p:sp>
      <p:grpSp>
        <p:nvGrpSpPr>
          <p:cNvPr id="2" name="Group 10"/>
          <p:cNvGrpSpPr>
            <a:grpSpLocks noChangeAspect="1"/>
          </p:cNvGrpSpPr>
          <p:nvPr/>
        </p:nvGrpSpPr>
        <p:grpSpPr bwMode="auto">
          <a:xfrm>
            <a:off x="5872163" y="1550988"/>
            <a:ext cx="3027362" cy="4373562"/>
            <a:chOff x="5204384" y="738550"/>
            <a:chExt cx="3738718" cy="5399800"/>
          </a:xfrm>
        </p:grpSpPr>
        <p:pic>
          <p:nvPicPr>
            <p:cNvPr id="1028" name="Picture 4"/>
            <p:cNvPicPr>
              <a:picLocks noChangeAspect="1" noChangeArrowheads="1"/>
            </p:cNvPicPr>
            <p:nvPr/>
          </p:nvPicPr>
          <p:blipFill>
            <a:blip r:embed="rId3" cstate="print">
              <a:duotone>
                <a:prstClr val="black"/>
                <a:schemeClr val="accent5">
                  <a:lumMod val="20000"/>
                  <a:lumOff val="80000"/>
                  <a:tint val="45000"/>
                  <a:satMod val="400000"/>
                </a:schemeClr>
              </a:duotone>
            </a:blip>
            <a:srcRect r="8215" b="4261"/>
            <a:stretch>
              <a:fillRect/>
            </a:stretch>
          </p:blipFill>
          <p:spPr bwMode="auto">
            <a:xfrm rot="332386">
              <a:off x="6005615" y="738550"/>
              <a:ext cx="2937487" cy="4304234"/>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cstate="print">
              <a:duotone>
                <a:prstClr val="black"/>
                <a:schemeClr val="accent5">
                  <a:lumMod val="20000"/>
                  <a:lumOff val="80000"/>
                  <a:tint val="45000"/>
                  <a:satMod val="400000"/>
                </a:schemeClr>
              </a:duotone>
            </a:blip>
            <a:srcRect r="11192" b="3104"/>
            <a:stretch>
              <a:fillRect/>
            </a:stretch>
          </p:blipFill>
          <p:spPr bwMode="auto">
            <a:xfrm rot="270832">
              <a:off x="5714207" y="1211821"/>
              <a:ext cx="2914113" cy="4277801"/>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cstate="print">
              <a:duotone>
                <a:prstClr val="black"/>
                <a:schemeClr val="accent5">
                  <a:lumMod val="20000"/>
                  <a:lumOff val="80000"/>
                  <a:tint val="45000"/>
                  <a:satMod val="400000"/>
                </a:schemeClr>
              </a:duotone>
            </a:blip>
            <a:srcRect r="11584"/>
            <a:stretch>
              <a:fillRect/>
            </a:stretch>
          </p:blipFill>
          <p:spPr bwMode="auto">
            <a:xfrm>
              <a:off x="5204384" y="1775900"/>
              <a:ext cx="3014942" cy="4362450"/>
            </a:xfrm>
            <a:prstGeom prst="rect">
              <a:avLst/>
            </a:prstGeom>
            <a:ln>
              <a:noFill/>
            </a:ln>
            <a:effectLst>
              <a:outerShdw blurRad="292100" dist="139700" dir="2700000" algn="tl" rotWithShape="0">
                <a:srgbClr val="333333">
                  <a:alpha val="65000"/>
                </a:srgbClr>
              </a:outerShdw>
            </a:effectLst>
          </p:spPr>
        </p:pic>
      </p:grpSp>
      <p:graphicFrame>
        <p:nvGraphicFramePr>
          <p:cNvPr id="5" name="Content Placeholder 3"/>
          <p:cNvGraphicFramePr>
            <a:graphicFrameLocks noGrp="1"/>
          </p:cNvGraphicFramePr>
          <p:nvPr>
            <p:ph idx="1"/>
          </p:nvPr>
        </p:nvGraphicFramePr>
        <p:xfrm>
          <a:off x="287678" y="1262521"/>
          <a:ext cx="5383658" cy="40582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fontAlgn="auto" hangingPunct="1">
              <a:spcAft>
                <a:spcPts val="0"/>
              </a:spcAft>
              <a:defRPr/>
            </a:pPr>
            <a:r>
              <a:rPr lang="en-US" dirty="0" smtClean="0"/>
              <a:t>Landlord-Tenant Laws</a:t>
            </a:r>
          </a:p>
        </p:txBody>
      </p:sp>
      <p:grpSp>
        <p:nvGrpSpPr>
          <p:cNvPr id="2" name="Group 10"/>
          <p:cNvGrpSpPr>
            <a:grpSpLocks noChangeAspect="1"/>
          </p:cNvGrpSpPr>
          <p:nvPr/>
        </p:nvGrpSpPr>
        <p:grpSpPr bwMode="auto">
          <a:xfrm>
            <a:off x="5872163" y="1550988"/>
            <a:ext cx="3027362" cy="4373562"/>
            <a:chOff x="5204384" y="738550"/>
            <a:chExt cx="3738718" cy="5399800"/>
          </a:xfrm>
        </p:grpSpPr>
        <p:pic>
          <p:nvPicPr>
            <p:cNvPr id="1028" name="Picture 4"/>
            <p:cNvPicPr>
              <a:picLocks noChangeAspect="1" noChangeArrowheads="1"/>
            </p:cNvPicPr>
            <p:nvPr/>
          </p:nvPicPr>
          <p:blipFill>
            <a:blip r:embed="rId3" cstate="print">
              <a:duotone>
                <a:prstClr val="black"/>
                <a:schemeClr val="accent5">
                  <a:lumMod val="20000"/>
                  <a:lumOff val="80000"/>
                  <a:tint val="45000"/>
                  <a:satMod val="400000"/>
                </a:schemeClr>
              </a:duotone>
            </a:blip>
            <a:srcRect r="8215" b="4261"/>
            <a:stretch>
              <a:fillRect/>
            </a:stretch>
          </p:blipFill>
          <p:spPr bwMode="auto">
            <a:xfrm rot="332386">
              <a:off x="6005615" y="738550"/>
              <a:ext cx="2937487" cy="4304234"/>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cstate="print">
              <a:duotone>
                <a:prstClr val="black"/>
                <a:schemeClr val="accent5">
                  <a:lumMod val="20000"/>
                  <a:lumOff val="80000"/>
                  <a:tint val="45000"/>
                  <a:satMod val="400000"/>
                </a:schemeClr>
              </a:duotone>
            </a:blip>
            <a:srcRect r="11192" b="3104"/>
            <a:stretch>
              <a:fillRect/>
            </a:stretch>
          </p:blipFill>
          <p:spPr bwMode="auto">
            <a:xfrm rot="270832">
              <a:off x="5714207" y="1211821"/>
              <a:ext cx="2914113" cy="4277801"/>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cstate="print">
              <a:duotone>
                <a:prstClr val="black"/>
                <a:schemeClr val="accent5">
                  <a:lumMod val="20000"/>
                  <a:lumOff val="80000"/>
                  <a:tint val="45000"/>
                  <a:satMod val="400000"/>
                </a:schemeClr>
              </a:duotone>
            </a:blip>
            <a:srcRect r="11584"/>
            <a:stretch>
              <a:fillRect/>
            </a:stretch>
          </p:blipFill>
          <p:spPr bwMode="auto">
            <a:xfrm>
              <a:off x="5204384" y="1775900"/>
              <a:ext cx="3014942" cy="4362450"/>
            </a:xfrm>
            <a:prstGeom prst="rect">
              <a:avLst/>
            </a:prstGeom>
            <a:ln>
              <a:noFill/>
            </a:ln>
            <a:effectLst>
              <a:outerShdw blurRad="292100" dist="139700" dir="2700000" algn="tl" rotWithShape="0">
                <a:srgbClr val="333333">
                  <a:alpha val="65000"/>
                </a:srgbClr>
              </a:outerShdw>
            </a:effectLst>
          </p:spPr>
        </p:pic>
      </p:grpSp>
      <p:graphicFrame>
        <p:nvGraphicFramePr>
          <p:cNvPr id="5" name="Content Placeholder 3"/>
          <p:cNvGraphicFramePr>
            <a:graphicFrameLocks noGrp="1"/>
          </p:cNvGraphicFramePr>
          <p:nvPr>
            <p:ph idx="1"/>
          </p:nvPr>
        </p:nvGraphicFramePr>
        <p:xfrm>
          <a:off x="240178" y="1096267"/>
          <a:ext cx="5721236" cy="40582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fontAlgn="auto" hangingPunct="1">
              <a:spcAft>
                <a:spcPts val="0"/>
              </a:spcAft>
              <a:defRPr/>
            </a:pPr>
            <a:r>
              <a:rPr lang="en-US" dirty="0" smtClean="0"/>
              <a:t>Landlord-Tenant Laws</a:t>
            </a:r>
          </a:p>
        </p:txBody>
      </p:sp>
      <p:grpSp>
        <p:nvGrpSpPr>
          <p:cNvPr id="2" name="Group 10"/>
          <p:cNvGrpSpPr>
            <a:grpSpLocks noChangeAspect="1"/>
          </p:cNvGrpSpPr>
          <p:nvPr/>
        </p:nvGrpSpPr>
        <p:grpSpPr bwMode="auto">
          <a:xfrm>
            <a:off x="5872163" y="1550988"/>
            <a:ext cx="3027362" cy="4373562"/>
            <a:chOff x="5204384" y="738550"/>
            <a:chExt cx="3738718" cy="5399800"/>
          </a:xfrm>
        </p:grpSpPr>
        <p:pic>
          <p:nvPicPr>
            <p:cNvPr id="1028" name="Picture 4"/>
            <p:cNvPicPr>
              <a:picLocks noChangeAspect="1" noChangeArrowheads="1"/>
            </p:cNvPicPr>
            <p:nvPr/>
          </p:nvPicPr>
          <p:blipFill>
            <a:blip r:embed="rId3" cstate="print">
              <a:duotone>
                <a:prstClr val="black"/>
                <a:schemeClr val="accent5">
                  <a:lumMod val="20000"/>
                  <a:lumOff val="80000"/>
                  <a:tint val="45000"/>
                  <a:satMod val="400000"/>
                </a:schemeClr>
              </a:duotone>
            </a:blip>
            <a:srcRect r="8215" b="4261"/>
            <a:stretch>
              <a:fillRect/>
            </a:stretch>
          </p:blipFill>
          <p:spPr bwMode="auto">
            <a:xfrm rot="332386">
              <a:off x="6005615" y="738550"/>
              <a:ext cx="2937487" cy="4304234"/>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cstate="print">
              <a:duotone>
                <a:prstClr val="black"/>
                <a:schemeClr val="accent5">
                  <a:lumMod val="20000"/>
                  <a:lumOff val="80000"/>
                  <a:tint val="45000"/>
                  <a:satMod val="400000"/>
                </a:schemeClr>
              </a:duotone>
            </a:blip>
            <a:srcRect r="11192" b="3104"/>
            <a:stretch>
              <a:fillRect/>
            </a:stretch>
          </p:blipFill>
          <p:spPr bwMode="auto">
            <a:xfrm rot="270832">
              <a:off x="5714207" y="1211821"/>
              <a:ext cx="2914113" cy="4277801"/>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cstate="print">
              <a:duotone>
                <a:prstClr val="black"/>
                <a:schemeClr val="accent5">
                  <a:lumMod val="20000"/>
                  <a:lumOff val="80000"/>
                  <a:tint val="45000"/>
                  <a:satMod val="400000"/>
                </a:schemeClr>
              </a:duotone>
            </a:blip>
            <a:srcRect r="11584"/>
            <a:stretch>
              <a:fillRect/>
            </a:stretch>
          </p:blipFill>
          <p:spPr bwMode="auto">
            <a:xfrm>
              <a:off x="5204384" y="1775900"/>
              <a:ext cx="3014942" cy="4362450"/>
            </a:xfrm>
            <a:prstGeom prst="rect">
              <a:avLst/>
            </a:prstGeom>
            <a:ln>
              <a:noFill/>
            </a:ln>
            <a:effectLst>
              <a:outerShdw blurRad="292100" dist="139700" dir="2700000" algn="tl" rotWithShape="0">
                <a:srgbClr val="333333">
                  <a:alpha val="65000"/>
                </a:srgbClr>
              </a:outerShdw>
            </a:effectLst>
          </p:spPr>
        </p:pic>
      </p:grpSp>
      <p:graphicFrame>
        <p:nvGraphicFramePr>
          <p:cNvPr id="5" name="Content Placeholder 3"/>
          <p:cNvGraphicFramePr>
            <a:graphicFrameLocks noGrp="1"/>
          </p:cNvGraphicFramePr>
          <p:nvPr>
            <p:ph idx="1"/>
          </p:nvPr>
        </p:nvGraphicFramePr>
        <p:xfrm>
          <a:off x="287678" y="1215019"/>
          <a:ext cx="5383658" cy="40582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fontAlgn="auto" hangingPunct="1">
              <a:spcAft>
                <a:spcPts val="0"/>
              </a:spcAft>
              <a:defRPr/>
            </a:pPr>
            <a:r>
              <a:rPr lang="en-US" dirty="0" smtClean="0"/>
              <a:t>Landlord-Tenant Laws</a:t>
            </a:r>
          </a:p>
        </p:txBody>
      </p:sp>
      <p:grpSp>
        <p:nvGrpSpPr>
          <p:cNvPr id="2" name="Group 10"/>
          <p:cNvGrpSpPr>
            <a:grpSpLocks noChangeAspect="1"/>
          </p:cNvGrpSpPr>
          <p:nvPr/>
        </p:nvGrpSpPr>
        <p:grpSpPr bwMode="auto">
          <a:xfrm>
            <a:off x="5872163" y="1550988"/>
            <a:ext cx="3027362" cy="4373562"/>
            <a:chOff x="5204384" y="738550"/>
            <a:chExt cx="3738718" cy="5399800"/>
          </a:xfrm>
        </p:grpSpPr>
        <p:pic>
          <p:nvPicPr>
            <p:cNvPr id="1028" name="Picture 4"/>
            <p:cNvPicPr>
              <a:picLocks noChangeAspect="1" noChangeArrowheads="1"/>
            </p:cNvPicPr>
            <p:nvPr/>
          </p:nvPicPr>
          <p:blipFill>
            <a:blip r:embed="rId3" cstate="print">
              <a:duotone>
                <a:prstClr val="black"/>
                <a:schemeClr val="accent5">
                  <a:lumMod val="20000"/>
                  <a:lumOff val="80000"/>
                  <a:tint val="45000"/>
                  <a:satMod val="400000"/>
                </a:schemeClr>
              </a:duotone>
            </a:blip>
            <a:srcRect r="8215" b="4261"/>
            <a:stretch>
              <a:fillRect/>
            </a:stretch>
          </p:blipFill>
          <p:spPr bwMode="auto">
            <a:xfrm rot="332386">
              <a:off x="6005615" y="738550"/>
              <a:ext cx="2937487" cy="4304234"/>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cstate="print">
              <a:duotone>
                <a:prstClr val="black"/>
                <a:schemeClr val="accent5">
                  <a:lumMod val="20000"/>
                  <a:lumOff val="80000"/>
                  <a:tint val="45000"/>
                  <a:satMod val="400000"/>
                </a:schemeClr>
              </a:duotone>
            </a:blip>
            <a:srcRect r="11192" b="3104"/>
            <a:stretch>
              <a:fillRect/>
            </a:stretch>
          </p:blipFill>
          <p:spPr bwMode="auto">
            <a:xfrm rot="270832">
              <a:off x="5714207" y="1211821"/>
              <a:ext cx="2914113" cy="4277801"/>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cstate="print">
              <a:duotone>
                <a:prstClr val="black"/>
                <a:schemeClr val="accent5">
                  <a:lumMod val="20000"/>
                  <a:lumOff val="80000"/>
                  <a:tint val="45000"/>
                  <a:satMod val="400000"/>
                </a:schemeClr>
              </a:duotone>
            </a:blip>
            <a:srcRect r="11584"/>
            <a:stretch>
              <a:fillRect/>
            </a:stretch>
          </p:blipFill>
          <p:spPr bwMode="auto">
            <a:xfrm>
              <a:off x="5204384" y="1775900"/>
              <a:ext cx="3014942" cy="4362450"/>
            </a:xfrm>
            <a:prstGeom prst="rect">
              <a:avLst/>
            </a:prstGeom>
            <a:ln>
              <a:noFill/>
            </a:ln>
            <a:effectLst>
              <a:outerShdw blurRad="292100" dist="139700" dir="2700000" algn="tl" rotWithShape="0">
                <a:srgbClr val="333333">
                  <a:alpha val="65000"/>
                </a:srgbClr>
              </a:outerShdw>
            </a:effectLst>
          </p:spPr>
        </p:pic>
      </p:grpSp>
      <p:graphicFrame>
        <p:nvGraphicFramePr>
          <p:cNvPr id="5" name="Content Placeholder 3"/>
          <p:cNvGraphicFramePr>
            <a:graphicFrameLocks noGrp="1"/>
          </p:cNvGraphicFramePr>
          <p:nvPr>
            <p:ph idx="1"/>
          </p:nvPr>
        </p:nvGraphicFramePr>
        <p:xfrm>
          <a:off x="299554" y="1143767"/>
          <a:ext cx="5566856" cy="40582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029"/>
          <p:cNvSpPr>
            <a:spLocks noGrp="1" noChangeArrowheads="1"/>
          </p:cNvSpPr>
          <p:nvPr>
            <p:ph type="title"/>
          </p:nvPr>
        </p:nvSpPr>
        <p:spPr/>
        <p:txBody>
          <a:bodyPr/>
          <a:lstStyle/>
          <a:p>
            <a:pPr eaLnBrk="1" hangingPunct="1"/>
            <a:r>
              <a:rPr lang="en-US" b="0" smtClean="0"/>
              <a:t>Holistic Approach</a:t>
            </a:r>
          </a:p>
        </p:txBody>
      </p:sp>
      <p:graphicFrame>
        <p:nvGraphicFramePr>
          <p:cNvPr id="5" name="Diagram 4"/>
          <p:cNvGraphicFramePr/>
          <p:nvPr/>
        </p:nvGraphicFramePr>
        <p:xfrm>
          <a:off x="1659735" y="1332419"/>
          <a:ext cx="6358686" cy="4399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fontAlgn="auto" hangingPunct="1">
              <a:spcAft>
                <a:spcPts val="0"/>
              </a:spcAft>
              <a:defRPr/>
            </a:pPr>
            <a:r>
              <a:rPr lang="en-US" dirty="0" smtClean="0"/>
              <a:t>Landlord-Tenant Laws</a:t>
            </a:r>
          </a:p>
        </p:txBody>
      </p:sp>
      <p:grpSp>
        <p:nvGrpSpPr>
          <p:cNvPr id="2" name="Group 10"/>
          <p:cNvGrpSpPr>
            <a:grpSpLocks noChangeAspect="1"/>
          </p:cNvGrpSpPr>
          <p:nvPr/>
        </p:nvGrpSpPr>
        <p:grpSpPr bwMode="auto">
          <a:xfrm>
            <a:off x="5872163" y="1550988"/>
            <a:ext cx="3027362" cy="4373562"/>
            <a:chOff x="5204384" y="738550"/>
            <a:chExt cx="3738718" cy="5399800"/>
          </a:xfrm>
        </p:grpSpPr>
        <p:pic>
          <p:nvPicPr>
            <p:cNvPr id="1028" name="Picture 4"/>
            <p:cNvPicPr>
              <a:picLocks noChangeAspect="1" noChangeArrowheads="1"/>
            </p:cNvPicPr>
            <p:nvPr/>
          </p:nvPicPr>
          <p:blipFill>
            <a:blip r:embed="rId3" cstate="print">
              <a:duotone>
                <a:prstClr val="black"/>
                <a:schemeClr val="accent5">
                  <a:lumMod val="20000"/>
                  <a:lumOff val="80000"/>
                  <a:tint val="45000"/>
                  <a:satMod val="400000"/>
                </a:schemeClr>
              </a:duotone>
            </a:blip>
            <a:srcRect r="8215" b="4261"/>
            <a:stretch>
              <a:fillRect/>
            </a:stretch>
          </p:blipFill>
          <p:spPr bwMode="auto">
            <a:xfrm rot="332386">
              <a:off x="6005615" y="738550"/>
              <a:ext cx="2937487" cy="4304234"/>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cstate="print">
              <a:duotone>
                <a:prstClr val="black"/>
                <a:schemeClr val="accent5">
                  <a:lumMod val="20000"/>
                  <a:lumOff val="80000"/>
                  <a:tint val="45000"/>
                  <a:satMod val="400000"/>
                </a:schemeClr>
              </a:duotone>
            </a:blip>
            <a:srcRect r="11192" b="3104"/>
            <a:stretch>
              <a:fillRect/>
            </a:stretch>
          </p:blipFill>
          <p:spPr bwMode="auto">
            <a:xfrm rot="270832">
              <a:off x="5714207" y="1211821"/>
              <a:ext cx="2914113" cy="4277801"/>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cstate="print">
              <a:duotone>
                <a:prstClr val="black"/>
                <a:schemeClr val="accent5">
                  <a:lumMod val="20000"/>
                  <a:lumOff val="80000"/>
                  <a:tint val="45000"/>
                  <a:satMod val="400000"/>
                </a:schemeClr>
              </a:duotone>
            </a:blip>
            <a:srcRect r="11584"/>
            <a:stretch>
              <a:fillRect/>
            </a:stretch>
          </p:blipFill>
          <p:spPr bwMode="auto">
            <a:xfrm>
              <a:off x="5204384" y="1775900"/>
              <a:ext cx="3014942" cy="4362450"/>
            </a:xfrm>
            <a:prstGeom prst="rect">
              <a:avLst/>
            </a:prstGeom>
            <a:ln>
              <a:noFill/>
            </a:ln>
            <a:effectLst>
              <a:outerShdw blurRad="292100" dist="139700" dir="2700000" algn="tl" rotWithShape="0">
                <a:srgbClr val="333333">
                  <a:alpha val="65000"/>
                </a:srgbClr>
              </a:outerShdw>
            </a:effectLst>
          </p:spPr>
        </p:pic>
      </p:grpSp>
      <p:graphicFrame>
        <p:nvGraphicFramePr>
          <p:cNvPr id="5" name="Content Placeholder 3"/>
          <p:cNvGraphicFramePr>
            <a:graphicFrameLocks noGrp="1"/>
          </p:cNvGraphicFramePr>
          <p:nvPr>
            <p:ph idx="1"/>
          </p:nvPr>
        </p:nvGraphicFramePr>
        <p:xfrm>
          <a:off x="287678" y="1298148"/>
          <a:ext cx="5383658" cy="37132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fontAlgn="auto" hangingPunct="1">
              <a:spcAft>
                <a:spcPts val="0"/>
              </a:spcAft>
              <a:defRPr/>
            </a:pPr>
            <a:r>
              <a:rPr lang="en-US" dirty="0" smtClean="0"/>
              <a:t>Landlord-Tenant Laws</a:t>
            </a:r>
          </a:p>
        </p:txBody>
      </p:sp>
      <p:grpSp>
        <p:nvGrpSpPr>
          <p:cNvPr id="2" name="Group 10"/>
          <p:cNvGrpSpPr>
            <a:grpSpLocks noChangeAspect="1"/>
          </p:cNvGrpSpPr>
          <p:nvPr/>
        </p:nvGrpSpPr>
        <p:grpSpPr bwMode="auto">
          <a:xfrm>
            <a:off x="5872163" y="1550988"/>
            <a:ext cx="3027362" cy="4373562"/>
            <a:chOff x="5204384" y="738550"/>
            <a:chExt cx="3738718" cy="5399800"/>
          </a:xfrm>
        </p:grpSpPr>
        <p:pic>
          <p:nvPicPr>
            <p:cNvPr id="1028" name="Picture 4"/>
            <p:cNvPicPr>
              <a:picLocks noChangeAspect="1" noChangeArrowheads="1"/>
            </p:cNvPicPr>
            <p:nvPr/>
          </p:nvPicPr>
          <p:blipFill>
            <a:blip r:embed="rId3" cstate="print">
              <a:duotone>
                <a:prstClr val="black"/>
                <a:schemeClr val="accent5">
                  <a:lumMod val="20000"/>
                  <a:lumOff val="80000"/>
                  <a:tint val="45000"/>
                  <a:satMod val="400000"/>
                </a:schemeClr>
              </a:duotone>
            </a:blip>
            <a:srcRect r="8215" b="4261"/>
            <a:stretch>
              <a:fillRect/>
            </a:stretch>
          </p:blipFill>
          <p:spPr bwMode="auto">
            <a:xfrm rot="332386">
              <a:off x="6005615" y="738550"/>
              <a:ext cx="2937487" cy="4304234"/>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cstate="print">
              <a:duotone>
                <a:prstClr val="black"/>
                <a:schemeClr val="accent5">
                  <a:lumMod val="20000"/>
                  <a:lumOff val="80000"/>
                  <a:tint val="45000"/>
                  <a:satMod val="400000"/>
                </a:schemeClr>
              </a:duotone>
            </a:blip>
            <a:srcRect r="11192" b="3104"/>
            <a:stretch>
              <a:fillRect/>
            </a:stretch>
          </p:blipFill>
          <p:spPr bwMode="auto">
            <a:xfrm rot="270832">
              <a:off x="5714207" y="1211821"/>
              <a:ext cx="2914113" cy="4277801"/>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cstate="print">
              <a:duotone>
                <a:prstClr val="black"/>
                <a:schemeClr val="accent5">
                  <a:lumMod val="20000"/>
                  <a:lumOff val="80000"/>
                  <a:tint val="45000"/>
                  <a:satMod val="400000"/>
                </a:schemeClr>
              </a:duotone>
            </a:blip>
            <a:srcRect r="11584"/>
            <a:stretch>
              <a:fillRect/>
            </a:stretch>
          </p:blipFill>
          <p:spPr bwMode="auto">
            <a:xfrm>
              <a:off x="5204384" y="1775900"/>
              <a:ext cx="3014942" cy="4362450"/>
            </a:xfrm>
            <a:prstGeom prst="rect">
              <a:avLst/>
            </a:prstGeom>
            <a:ln>
              <a:noFill/>
            </a:ln>
            <a:effectLst>
              <a:outerShdw blurRad="292100" dist="139700" dir="2700000" algn="tl" rotWithShape="0">
                <a:srgbClr val="333333">
                  <a:alpha val="65000"/>
                </a:srgbClr>
              </a:outerShdw>
            </a:effectLst>
          </p:spPr>
        </p:pic>
      </p:grpSp>
      <p:graphicFrame>
        <p:nvGraphicFramePr>
          <p:cNvPr id="5" name="Content Placeholder 3"/>
          <p:cNvGraphicFramePr>
            <a:graphicFrameLocks noGrp="1"/>
          </p:cNvGraphicFramePr>
          <p:nvPr>
            <p:ph idx="1"/>
          </p:nvPr>
        </p:nvGraphicFramePr>
        <p:xfrm>
          <a:off x="492370" y="1289013"/>
          <a:ext cx="5383658" cy="40582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fontAlgn="auto" hangingPunct="1">
              <a:spcAft>
                <a:spcPts val="0"/>
              </a:spcAft>
              <a:defRPr/>
            </a:pPr>
            <a:r>
              <a:rPr lang="en-US" dirty="0" smtClean="0"/>
              <a:t>Landlord-Tenant Laws</a:t>
            </a:r>
          </a:p>
        </p:txBody>
      </p:sp>
      <p:grpSp>
        <p:nvGrpSpPr>
          <p:cNvPr id="2" name="Group 10"/>
          <p:cNvGrpSpPr>
            <a:grpSpLocks noChangeAspect="1"/>
          </p:cNvGrpSpPr>
          <p:nvPr/>
        </p:nvGrpSpPr>
        <p:grpSpPr bwMode="auto">
          <a:xfrm>
            <a:off x="5872163" y="1550988"/>
            <a:ext cx="3027362" cy="4373562"/>
            <a:chOff x="5204384" y="738550"/>
            <a:chExt cx="3738718" cy="5399800"/>
          </a:xfrm>
        </p:grpSpPr>
        <p:pic>
          <p:nvPicPr>
            <p:cNvPr id="1028" name="Picture 4"/>
            <p:cNvPicPr>
              <a:picLocks noChangeAspect="1" noChangeArrowheads="1"/>
            </p:cNvPicPr>
            <p:nvPr/>
          </p:nvPicPr>
          <p:blipFill>
            <a:blip r:embed="rId3" cstate="print">
              <a:duotone>
                <a:prstClr val="black"/>
                <a:schemeClr val="accent5">
                  <a:lumMod val="20000"/>
                  <a:lumOff val="80000"/>
                  <a:tint val="45000"/>
                  <a:satMod val="400000"/>
                </a:schemeClr>
              </a:duotone>
            </a:blip>
            <a:srcRect r="8215" b="4261"/>
            <a:stretch>
              <a:fillRect/>
            </a:stretch>
          </p:blipFill>
          <p:spPr bwMode="auto">
            <a:xfrm rot="332386">
              <a:off x="6005615" y="738550"/>
              <a:ext cx="2937487" cy="4304234"/>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cstate="print">
              <a:duotone>
                <a:prstClr val="black"/>
                <a:schemeClr val="accent5">
                  <a:lumMod val="20000"/>
                  <a:lumOff val="80000"/>
                  <a:tint val="45000"/>
                  <a:satMod val="400000"/>
                </a:schemeClr>
              </a:duotone>
            </a:blip>
            <a:srcRect r="11192" b="3104"/>
            <a:stretch>
              <a:fillRect/>
            </a:stretch>
          </p:blipFill>
          <p:spPr bwMode="auto">
            <a:xfrm rot="270832">
              <a:off x="5714207" y="1211821"/>
              <a:ext cx="2914113" cy="4277801"/>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cstate="print">
              <a:duotone>
                <a:prstClr val="black"/>
                <a:schemeClr val="accent5">
                  <a:lumMod val="20000"/>
                  <a:lumOff val="80000"/>
                  <a:tint val="45000"/>
                  <a:satMod val="400000"/>
                </a:schemeClr>
              </a:duotone>
            </a:blip>
            <a:srcRect r="11584"/>
            <a:stretch>
              <a:fillRect/>
            </a:stretch>
          </p:blipFill>
          <p:spPr bwMode="auto">
            <a:xfrm>
              <a:off x="5204384" y="1775900"/>
              <a:ext cx="3014942" cy="4362450"/>
            </a:xfrm>
            <a:prstGeom prst="rect">
              <a:avLst/>
            </a:prstGeom>
            <a:ln>
              <a:noFill/>
            </a:ln>
            <a:effectLst>
              <a:outerShdw blurRad="292100" dist="139700" dir="2700000" algn="tl" rotWithShape="0">
                <a:srgbClr val="333333">
                  <a:alpha val="65000"/>
                </a:srgbClr>
              </a:outerShdw>
            </a:effectLst>
          </p:spPr>
        </p:pic>
      </p:grpSp>
      <p:graphicFrame>
        <p:nvGraphicFramePr>
          <p:cNvPr id="5" name="Content Placeholder 3"/>
          <p:cNvGraphicFramePr>
            <a:graphicFrameLocks noGrp="1"/>
          </p:cNvGraphicFramePr>
          <p:nvPr>
            <p:ph idx="1"/>
          </p:nvPr>
        </p:nvGraphicFramePr>
        <p:xfrm>
          <a:off x="480495" y="1163783"/>
          <a:ext cx="5383658" cy="39697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fontAlgn="auto" hangingPunct="1">
              <a:spcAft>
                <a:spcPts val="0"/>
              </a:spcAft>
              <a:defRPr/>
            </a:pPr>
            <a:r>
              <a:rPr lang="en-US" dirty="0" smtClean="0"/>
              <a:t>Landlord-Tenant Laws</a:t>
            </a:r>
          </a:p>
        </p:txBody>
      </p:sp>
      <p:grpSp>
        <p:nvGrpSpPr>
          <p:cNvPr id="2" name="Group 10"/>
          <p:cNvGrpSpPr>
            <a:grpSpLocks noChangeAspect="1"/>
          </p:cNvGrpSpPr>
          <p:nvPr/>
        </p:nvGrpSpPr>
        <p:grpSpPr bwMode="auto">
          <a:xfrm>
            <a:off x="5872163" y="1550988"/>
            <a:ext cx="3027362" cy="4373562"/>
            <a:chOff x="5204384" y="738550"/>
            <a:chExt cx="3738718" cy="5399800"/>
          </a:xfrm>
        </p:grpSpPr>
        <p:pic>
          <p:nvPicPr>
            <p:cNvPr id="1028" name="Picture 4"/>
            <p:cNvPicPr>
              <a:picLocks noChangeAspect="1" noChangeArrowheads="1"/>
            </p:cNvPicPr>
            <p:nvPr/>
          </p:nvPicPr>
          <p:blipFill>
            <a:blip r:embed="rId3" cstate="print">
              <a:duotone>
                <a:prstClr val="black"/>
                <a:schemeClr val="accent5">
                  <a:lumMod val="20000"/>
                  <a:lumOff val="80000"/>
                  <a:tint val="45000"/>
                  <a:satMod val="400000"/>
                </a:schemeClr>
              </a:duotone>
            </a:blip>
            <a:srcRect r="8215" b="4261"/>
            <a:stretch>
              <a:fillRect/>
            </a:stretch>
          </p:blipFill>
          <p:spPr bwMode="auto">
            <a:xfrm rot="332386">
              <a:off x="6005615" y="738550"/>
              <a:ext cx="2937487" cy="4304234"/>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cstate="print">
              <a:duotone>
                <a:prstClr val="black"/>
                <a:schemeClr val="accent5">
                  <a:lumMod val="20000"/>
                  <a:lumOff val="80000"/>
                  <a:tint val="45000"/>
                  <a:satMod val="400000"/>
                </a:schemeClr>
              </a:duotone>
            </a:blip>
            <a:srcRect r="11192" b="3104"/>
            <a:stretch>
              <a:fillRect/>
            </a:stretch>
          </p:blipFill>
          <p:spPr bwMode="auto">
            <a:xfrm rot="270832">
              <a:off x="5714207" y="1211821"/>
              <a:ext cx="2914113" cy="4277801"/>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cstate="print">
              <a:duotone>
                <a:prstClr val="black"/>
                <a:schemeClr val="accent5">
                  <a:lumMod val="20000"/>
                  <a:lumOff val="80000"/>
                  <a:tint val="45000"/>
                  <a:satMod val="400000"/>
                </a:schemeClr>
              </a:duotone>
            </a:blip>
            <a:srcRect r="11584"/>
            <a:stretch>
              <a:fillRect/>
            </a:stretch>
          </p:blipFill>
          <p:spPr bwMode="auto">
            <a:xfrm>
              <a:off x="5204384" y="1775900"/>
              <a:ext cx="3014942" cy="4362450"/>
            </a:xfrm>
            <a:prstGeom prst="rect">
              <a:avLst/>
            </a:prstGeom>
            <a:ln>
              <a:noFill/>
            </a:ln>
            <a:effectLst>
              <a:outerShdw blurRad="292100" dist="139700" dir="2700000" algn="tl" rotWithShape="0">
                <a:srgbClr val="333333">
                  <a:alpha val="65000"/>
                </a:srgbClr>
              </a:outerShdw>
            </a:effectLst>
          </p:spPr>
        </p:pic>
      </p:grpSp>
      <p:graphicFrame>
        <p:nvGraphicFramePr>
          <p:cNvPr id="5" name="Content Placeholder 3"/>
          <p:cNvGraphicFramePr>
            <a:graphicFrameLocks noGrp="1"/>
          </p:cNvGraphicFramePr>
          <p:nvPr>
            <p:ph idx="1"/>
          </p:nvPr>
        </p:nvGraphicFramePr>
        <p:xfrm>
          <a:off x="492370" y="1289013"/>
          <a:ext cx="5383658" cy="40582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fontAlgn="auto" hangingPunct="1">
              <a:spcAft>
                <a:spcPts val="0"/>
              </a:spcAft>
              <a:defRPr/>
            </a:pPr>
            <a:r>
              <a:rPr lang="en-US" dirty="0" smtClean="0"/>
              <a:t>Landlord-Tenant Laws</a:t>
            </a:r>
          </a:p>
        </p:txBody>
      </p:sp>
      <p:grpSp>
        <p:nvGrpSpPr>
          <p:cNvPr id="2" name="Group 10"/>
          <p:cNvGrpSpPr>
            <a:grpSpLocks noChangeAspect="1"/>
          </p:cNvGrpSpPr>
          <p:nvPr/>
        </p:nvGrpSpPr>
        <p:grpSpPr bwMode="auto">
          <a:xfrm>
            <a:off x="5872163" y="1550988"/>
            <a:ext cx="3027362" cy="4373562"/>
            <a:chOff x="5204384" y="738550"/>
            <a:chExt cx="3738718" cy="5399800"/>
          </a:xfrm>
        </p:grpSpPr>
        <p:pic>
          <p:nvPicPr>
            <p:cNvPr id="1028" name="Picture 4"/>
            <p:cNvPicPr>
              <a:picLocks noChangeAspect="1" noChangeArrowheads="1"/>
            </p:cNvPicPr>
            <p:nvPr/>
          </p:nvPicPr>
          <p:blipFill>
            <a:blip r:embed="rId3" cstate="print">
              <a:duotone>
                <a:prstClr val="black"/>
                <a:schemeClr val="accent5">
                  <a:lumMod val="20000"/>
                  <a:lumOff val="80000"/>
                  <a:tint val="45000"/>
                  <a:satMod val="400000"/>
                </a:schemeClr>
              </a:duotone>
            </a:blip>
            <a:srcRect r="8215" b="4261"/>
            <a:stretch>
              <a:fillRect/>
            </a:stretch>
          </p:blipFill>
          <p:spPr bwMode="auto">
            <a:xfrm rot="332386">
              <a:off x="6005615" y="738550"/>
              <a:ext cx="2937487" cy="4304234"/>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cstate="print">
              <a:duotone>
                <a:prstClr val="black"/>
                <a:schemeClr val="accent5">
                  <a:lumMod val="20000"/>
                  <a:lumOff val="80000"/>
                  <a:tint val="45000"/>
                  <a:satMod val="400000"/>
                </a:schemeClr>
              </a:duotone>
            </a:blip>
            <a:srcRect r="11192" b="3104"/>
            <a:stretch>
              <a:fillRect/>
            </a:stretch>
          </p:blipFill>
          <p:spPr bwMode="auto">
            <a:xfrm rot="270832">
              <a:off x="5714207" y="1211821"/>
              <a:ext cx="2914113" cy="4277801"/>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cstate="print">
              <a:duotone>
                <a:prstClr val="black"/>
                <a:schemeClr val="accent5">
                  <a:lumMod val="20000"/>
                  <a:lumOff val="80000"/>
                  <a:tint val="45000"/>
                  <a:satMod val="400000"/>
                </a:schemeClr>
              </a:duotone>
            </a:blip>
            <a:srcRect r="11584"/>
            <a:stretch>
              <a:fillRect/>
            </a:stretch>
          </p:blipFill>
          <p:spPr bwMode="auto">
            <a:xfrm>
              <a:off x="5204384" y="1775900"/>
              <a:ext cx="3014942" cy="4362450"/>
            </a:xfrm>
            <a:prstGeom prst="rect">
              <a:avLst/>
            </a:prstGeom>
            <a:ln>
              <a:noFill/>
            </a:ln>
            <a:effectLst>
              <a:outerShdw blurRad="292100" dist="139700" dir="2700000" algn="tl" rotWithShape="0">
                <a:srgbClr val="333333">
                  <a:alpha val="65000"/>
                </a:srgbClr>
              </a:outerShdw>
            </a:effectLst>
          </p:spPr>
        </p:pic>
      </p:grpSp>
      <p:graphicFrame>
        <p:nvGraphicFramePr>
          <p:cNvPr id="5" name="Content Placeholder 3"/>
          <p:cNvGraphicFramePr>
            <a:graphicFrameLocks noGrp="1"/>
          </p:cNvGraphicFramePr>
          <p:nvPr>
            <p:ph idx="1"/>
          </p:nvPr>
        </p:nvGraphicFramePr>
        <p:xfrm>
          <a:off x="457200" y="1218218"/>
          <a:ext cx="5383658" cy="40582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fontAlgn="auto" hangingPunct="1">
              <a:spcAft>
                <a:spcPts val="0"/>
              </a:spcAft>
              <a:defRPr/>
            </a:pPr>
            <a:r>
              <a:rPr lang="en-US" dirty="0" smtClean="0"/>
              <a:t>Landlord-Tenant Issues</a:t>
            </a:r>
          </a:p>
        </p:txBody>
      </p:sp>
      <p:grpSp>
        <p:nvGrpSpPr>
          <p:cNvPr id="2" name="Group 10"/>
          <p:cNvGrpSpPr>
            <a:grpSpLocks noChangeAspect="1"/>
          </p:cNvGrpSpPr>
          <p:nvPr/>
        </p:nvGrpSpPr>
        <p:grpSpPr bwMode="auto">
          <a:xfrm>
            <a:off x="5872163" y="1550988"/>
            <a:ext cx="3027362" cy="4373562"/>
            <a:chOff x="5204384" y="738550"/>
            <a:chExt cx="3738718" cy="5399800"/>
          </a:xfrm>
        </p:grpSpPr>
        <p:pic>
          <p:nvPicPr>
            <p:cNvPr id="1028" name="Picture 4"/>
            <p:cNvPicPr>
              <a:picLocks noChangeAspect="1" noChangeArrowheads="1"/>
            </p:cNvPicPr>
            <p:nvPr/>
          </p:nvPicPr>
          <p:blipFill>
            <a:blip r:embed="rId3" cstate="print">
              <a:duotone>
                <a:prstClr val="black"/>
                <a:schemeClr val="accent5">
                  <a:lumMod val="20000"/>
                  <a:lumOff val="80000"/>
                  <a:tint val="45000"/>
                  <a:satMod val="400000"/>
                </a:schemeClr>
              </a:duotone>
            </a:blip>
            <a:srcRect r="8215" b="4261"/>
            <a:stretch>
              <a:fillRect/>
            </a:stretch>
          </p:blipFill>
          <p:spPr bwMode="auto">
            <a:xfrm rot="332386">
              <a:off x="6005615" y="738550"/>
              <a:ext cx="2937487" cy="4304234"/>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cstate="print">
              <a:duotone>
                <a:prstClr val="black"/>
                <a:schemeClr val="accent5">
                  <a:lumMod val="20000"/>
                  <a:lumOff val="80000"/>
                  <a:tint val="45000"/>
                  <a:satMod val="400000"/>
                </a:schemeClr>
              </a:duotone>
            </a:blip>
            <a:srcRect r="11192" b="3104"/>
            <a:stretch>
              <a:fillRect/>
            </a:stretch>
          </p:blipFill>
          <p:spPr bwMode="auto">
            <a:xfrm rot="270832">
              <a:off x="5714207" y="1211821"/>
              <a:ext cx="2914113" cy="4277801"/>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cstate="print">
              <a:duotone>
                <a:prstClr val="black"/>
                <a:schemeClr val="accent5">
                  <a:lumMod val="20000"/>
                  <a:lumOff val="80000"/>
                  <a:tint val="45000"/>
                  <a:satMod val="400000"/>
                </a:schemeClr>
              </a:duotone>
            </a:blip>
            <a:srcRect r="11584"/>
            <a:stretch>
              <a:fillRect/>
            </a:stretch>
          </p:blipFill>
          <p:spPr bwMode="auto">
            <a:xfrm>
              <a:off x="5204384" y="1775900"/>
              <a:ext cx="3014942" cy="4362450"/>
            </a:xfrm>
            <a:prstGeom prst="rect">
              <a:avLst/>
            </a:prstGeom>
            <a:ln>
              <a:noFill/>
            </a:ln>
            <a:effectLst>
              <a:outerShdw blurRad="292100" dist="139700" dir="2700000" algn="tl" rotWithShape="0">
                <a:srgbClr val="333333">
                  <a:alpha val="65000"/>
                </a:srgbClr>
              </a:outerShdw>
            </a:effectLst>
          </p:spPr>
        </p:pic>
      </p:grpSp>
      <p:graphicFrame>
        <p:nvGraphicFramePr>
          <p:cNvPr id="5" name="Content Placeholder 3"/>
          <p:cNvGraphicFramePr>
            <a:graphicFrameLocks noGrp="1"/>
          </p:cNvGraphicFramePr>
          <p:nvPr>
            <p:ph idx="1"/>
          </p:nvPr>
        </p:nvGraphicFramePr>
        <p:xfrm>
          <a:off x="457200" y="1218218"/>
          <a:ext cx="5383658" cy="40582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fontAlgn="auto" hangingPunct="1">
              <a:spcAft>
                <a:spcPts val="0"/>
              </a:spcAft>
              <a:defRPr/>
            </a:pPr>
            <a:r>
              <a:rPr lang="en-US" dirty="0" smtClean="0"/>
              <a:t>Landlord-Tenant Issues</a:t>
            </a:r>
          </a:p>
        </p:txBody>
      </p:sp>
      <p:grpSp>
        <p:nvGrpSpPr>
          <p:cNvPr id="2" name="Group 10"/>
          <p:cNvGrpSpPr>
            <a:grpSpLocks noChangeAspect="1"/>
          </p:cNvGrpSpPr>
          <p:nvPr/>
        </p:nvGrpSpPr>
        <p:grpSpPr bwMode="auto">
          <a:xfrm>
            <a:off x="5872163" y="1550988"/>
            <a:ext cx="3027362" cy="4373562"/>
            <a:chOff x="5204384" y="738550"/>
            <a:chExt cx="3738718" cy="5399800"/>
          </a:xfrm>
        </p:grpSpPr>
        <p:pic>
          <p:nvPicPr>
            <p:cNvPr id="1028" name="Picture 4"/>
            <p:cNvPicPr>
              <a:picLocks noChangeAspect="1" noChangeArrowheads="1"/>
            </p:cNvPicPr>
            <p:nvPr/>
          </p:nvPicPr>
          <p:blipFill>
            <a:blip r:embed="rId3" cstate="print">
              <a:duotone>
                <a:prstClr val="black"/>
                <a:schemeClr val="accent5">
                  <a:lumMod val="20000"/>
                  <a:lumOff val="80000"/>
                  <a:tint val="45000"/>
                  <a:satMod val="400000"/>
                </a:schemeClr>
              </a:duotone>
            </a:blip>
            <a:srcRect r="8215" b="4261"/>
            <a:stretch>
              <a:fillRect/>
            </a:stretch>
          </p:blipFill>
          <p:spPr bwMode="auto">
            <a:xfrm rot="332386">
              <a:off x="6005615" y="738550"/>
              <a:ext cx="2937487" cy="4304234"/>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cstate="print">
              <a:duotone>
                <a:prstClr val="black"/>
                <a:schemeClr val="accent5">
                  <a:lumMod val="20000"/>
                  <a:lumOff val="80000"/>
                  <a:tint val="45000"/>
                  <a:satMod val="400000"/>
                </a:schemeClr>
              </a:duotone>
            </a:blip>
            <a:srcRect r="11192" b="3104"/>
            <a:stretch>
              <a:fillRect/>
            </a:stretch>
          </p:blipFill>
          <p:spPr bwMode="auto">
            <a:xfrm rot="270832">
              <a:off x="5714207" y="1211821"/>
              <a:ext cx="2914113" cy="4277801"/>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cstate="print">
              <a:duotone>
                <a:prstClr val="black"/>
                <a:schemeClr val="accent5">
                  <a:lumMod val="20000"/>
                  <a:lumOff val="80000"/>
                  <a:tint val="45000"/>
                  <a:satMod val="400000"/>
                </a:schemeClr>
              </a:duotone>
            </a:blip>
            <a:srcRect r="11584"/>
            <a:stretch>
              <a:fillRect/>
            </a:stretch>
          </p:blipFill>
          <p:spPr bwMode="auto">
            <a:xfrm>
              <a:off x="5204384" y="1775900"/>
              <a:ext cx="3014942" cy="4362450"/>
            </a:xfrm>
            <a:prstGeom prst="rect">
              <a:avLst/>
            </a:prstGeom>
            <a:ln>
              <a:noFill/>
            </a:ln>
            <a:effectLst>
              <a:outerShdw blurRad="292100" dist="139700" dir="2700000" algn="tl" rotWithShape="0">
                <a:srgbClr val="333333">
                  <a:alpha val="65000"/>
                </a:srgbClr>
              </a:outerShdw>
            </a:effectLst>
          </p:spPr>
        </p:pic>
      </p:grpSp>
      <p:graphicFrame>
        <p:nvGraphicFramePr>
          <p:cNvPr id="5" name="Content Placeholder 3"/>
          <p:cNvGraphicFramePr>
            <a:graphicFrameLocks noGrp="1"/>
          </p:cNvGraphicFramePr>
          <p:nvPr>
            <p:ph idx="1"/>
          </p:nvPr>
        </p:nvGraphicFramePr>
        <p:xfrm>
          <a:off x="457200" y="1218218"/>
          <a:ext cx="5383658" cy="40582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t>Legal Aid of (state of training here)</a:t>
            </a:r>
            <a:endParaRPr lang="en-US" dirty="0"/>
          </a:p>
        </p:txBody>
      </p:sp>
      <p:sp>
        <p:nvSpPr>
          <p:cNvPr id="3" name="Content Placeholder 2"/>
          <p:cNvSpPr>
            <a:spLocks noGrp="1"/>
          </p:cNvSpPr>
          <p:nvPr>
            <p:ph idx="1"/>
          </p:nvPr>
        </p:nvSpPr>
        <p:spPr>
          <a:xfrm>
            <a:off x="457200" y="1520825"/>
            <a:ext cx="8229600" cy="3867150"/>
          </a:xfrm>
        </p:spPr>
        <p:txBody>
          <a:bodyPr rtlCol="0">
            <a:normAutofit fontScale="92500" lnSpcReduction="10000"/>
          </a:bodyPr>
          <a:lstStyle/>
          <a:p>
            <a:pPr fontAlgn="auto">
              <a:spcAft>
                <a:spcPts val="0"/>
              </a:spcAft>
              <a:buFontTx/>
              <a:buBlip>
                <a:blip r:embed="rId3"/>
              </a:buBlip>
              <a:defRPr/>
            </a:pPr>
            <a:r>
              <a:rPr lang="en-US" dirty="0" smtClean="0">
                <a:solidFill>
                  <a:schemeClr val="tx1">
                    <a:lumMod val="85000"/>
                    <a:lumOff val="15000"/>
                  </a:schemeClr>
                </a:solidFill>
              </a:rPr>
              <a:t>Provides legal assistance for landlord-tenant and housing issues.</a:t>
            </a:r>
          </a:p>
          <a:p>
            <a:pPr fontAlgn="auto">
              <a:spcAft>
                <a:spcPts val="0"/>
              </a:spcAft>
              <a:buFontTx/>
              <a:buBlip>
                <a:blip r:embed="rId3"/>
              </a:buBlip>
              <a:defRPr/>
            </a:pPr>
            <a:endParaRPr lang="en-US" dirty="0" smtClean="0">
              <a:solidFill>
                <a:schemeClr val="tx1">
                  <a:lumMod val="85000"/>
                  <a:lumOff val="15000"/>
                </a:schemeClr>
              </a:solidFill>
            </a:endParaRPr>
          </a:p>
          <a:p>
            <a:pPr fontAlgn="auto">
              <a:spcAft>
                <a:spcPts val="0"/>
              </a:spcAft>
              <a:buFontTx/>
              <a:buBlip>
                <a:blip r:embed="rId3"/>
              </a:buBlip>
              <a:defRPr/>
            </a:pPr>
            <a:r>
              <a:rPr lang="en-US" dirty="0" smtClean="0">
                <a:solidFill>
                  <a:schemeClr val="tx1">
                    <a:lumMod val="85000"/>
                    <a:lumOff val="15000"/>
                  </a:schemeClr>
                </a:solidFill>
              </a:rPr>
              <a:t>Eligibility for services based on household income.</a:t>
            </a:r>
          </a:p>
          <a:p>
            <a:pPr fontAlgn="auto">
              <a:spcAft>
                <a:spcPts val="0"/>
              </a:spcAft>
              <a:buFontTx/>
              <a:buBlip>
                <a:blip r:embed="rId3"/>
              </a:buBlip>
              <a:defRPr/>
            </a:pPr>
            <a:endParaRPr lang="en-US" dirty="0" smtClean="0">
              <a:solidFill>
                <a:schemeClr val="tx1">
                  <a:lumMod val="85000"/>
                  <a:lumOff val="15000"/>
                </a:schemeClr>
              </a:solidFill>
            </a:endParaRPr>
          </a:p>
          <a:p>
            <a:pPr fontAlgn="auto">
              <a:spcAft>
                <a:spcPts val="0"/>
              </a:spcAft>
              <a:buFontTx/>
              <a:buBlip>
                <a:blip r:embed="rId3"/>
              </a:buBlip>
              <a:defRPr/>
            </a:pPr>
            <a:r>
              <a:rPr lang="en-US" dirty="0" smtClean="0">
                <a:solidFill>
                  <a:schemeClr val="tx1">
                    <a:lumMod val="85000"/>
                    <a:lumOff val="15000"/>
                  </a:schemeClr>
                </a:solidFill>
              </a:rPr>
              <a:t>Legal Aid can assist with housing cases that threaten public benefits or health</a:t>
            </a:r>
          </a:p>
          <a:p>
            <a:pPr fontAlgn="auto">
              <a:spcAft>
                <a:spcPts val="0"/>
              </a:spcAft>
              <a:buFontTx/>
              <a:buNone/>
              <a:defRPr/>
            </a:pPr>
            <a:endParaRPr lang="en-US" dirty="0" smtClean="0">
              <a:solidFill>
                <a:schemeClr val="tx1">
                  <a:lumMod val="85000"/>
                  <a:lumOff val="15000"/>
                </a:schemeClr>
              </a:solidFill>
            </a:endParaRPr>
          </a:p>
          <a:p>
            <a:pPr fontAlgn="auto">
              <a:spcAft>
                <a:spcPts val="0"/>
              </a:spcAft>
              <a:buFontTx/>
              <a:buNone/>
              <a:defRPr/>
            </a:pPr>
            <a:endParaRPr lang="en-US" dirty="0">
              <a:solidFill>
                <a:schemeClr val="tx1">
                  <a:lumMod val="85000"/>
                  <a:lumOff val="15000"/>
                </a:schemeClr>
              </a:solidFill>
            </a:endParaRPr>
          </a:p>
        </p:txBody>
      </p:sp>
      <p:sp>
        <p:nvSpPr>
          <p:cNvPr id="24580" name="Slide Number Placeholder 3"/>
          <p:cNvSpPr>
            <a:spLocks noGrp="1"/>
          </p:cNvSpPr>
          <p:nvPr>
            <p:ph type="sldNum" sz="quarter" idx="4294967295"/>
          </p:nvPr>
        </p:nvSpPr>
        <p:spPr bwMode="auto">
          <a:xfrm>
            <a:off x="8229600" y="6324600"/>
            <a:ext cx="762000" cy="304800"/>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E4F4B45B-9125-41E5-8D75-4244CB338076}" type="slidenum">
              <a:rPr lang="en-US"/>
              <a:pPr fontAlgn="base">
                <a:spcBef>
                  <a:spcPct val="0"/>
                </a:spcBef>
                <a:spcAft>
                  <a:spcPct val="0"/>
                </a:spcAft>
                <a:defRPr/>
              </a:pPr>
              <a:t>87</a:t>
            </a:fld>
            <a:endParaRPr lang="en-US"/>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570788" cy="1143000"/>
          </a:xfrm>
        </p:spPr>
        <p:txBody>
          <a:bodyPr>
            <a:normAutofit fontScale="90000"/>
          </a:bodyPr>
          <a:lstStyle/>
          <a:p>
            <a:pPr>
              <a:defRPr/>
            </a:pPr>
            <a:r>
              <a:rPr lang="en-US" dirty="0" smtClean="0"/>
              <a:t>Referral Process for Legal Services</a:t>
            </a:r>
            <a:endParaRPr lang="en-US" dirty="0"/>
          </a:p>
        </p:txBody>
      </p:sp>
      <p:sp>
        <p:nvSpPr>
          <p:cNvPr id="51203" name="Content Placeholder 2"/>
          <p:cNvSpPr>
            <a:spLocks noGrp="1"/>
          </p:cNvSpPr>
          <p:nvPr>
            <p:ph idx="1"/>
          </p:nvPr>
        </p:nvSpPr>
        <p:spPr>
          <a:xfrm>
            <a:off x="457200" y="1520825"/>
            <a:ext cx="8229600" cy="3867150"/>
          </a:xfrm>
        </p:spPr>
        <p:txBody>
          <a:bodyPr/>
          <a:lstStyle/>
          <a:p>
            <a:r>
              <a:rPr lang="en-US" dirty="0" smtClean="0"/>
              <a:t>Tenants may contact Legal Aid for assistance:</a:t>
            </a:r>
          </a:p>
          <a:p>
            <a:pPr>
              <a:buFontTx/>
              <a:buNone/>
            </a:pPr>
            <a:endParaRPr lang="en-US" dirty="0" smtClean="0"/>
          </a:p>
          <a:p>
            <a:pPr lvl="1"/>
            <a:r>
              <a:rPr lang="en-US" dirty="0" smtClean="0"/>
              <a:t>Online at  </a:t>
            </a:r>
          </a:p>
          <a:p>
            <a:pPr lvl="1"/>
            <a:r>
              <a:rPr lang="en-US" dirty="0" smtClean="0"/>
              <a:t>By phone at </a:t>
            </a:r>
          </a:p>
          <a:p>
            <a:pPr lvl="1"/>
            <a:r>
              <a:rPr lang="en-US" dirty="0" smtClean="0"/>
              <a:t> Other means of contact?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712422"/>
            <a:ext cx="8229600" cy="3676324"/>
          </a:xfrm>
        </p:spPr>
        <p:txBody>
          <a:bodyPr>
            <a:normAutofit/>
          </a:bodyPr>
          <a:lstStyle/>
          <a:p>
            <a:pPr algn="ctr">
              <a:buNone/>
            </a:pPr>
            <a:r>
              <a:rPr lang="en-US" sz="5400" i="1" dirty="0" smtClean="0"/>
              <a:t>Remain Standing if…..</a:t>
            </a:r>
            <a:endParaRPr lang="en-US" sz="5400" i="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14"/>
          <p:cNvSpPr>
            <a:spLocks noChangeArrowheads="1"/>
          </p:cNvSpPr>
          <p:nvPr/>
        </p:nvSpPr>
        <p:spPr bwMode="auto">
          <a:xfrm>
            <a:off x="3969440" y="1676400"/>
            <a:ext cx="4962525" cy="1752600"/>
          </a:xfrm>
          <a:prstGeom prst="rect">
            <a:avLst/>
          </a:prstGeom>
          <a:noFill/>
          <a:ln w="9525">
            <a:noFill/>
            <a:miter lim="800000"/>
            <a:headEnd/>
            <a:tailEnd/>
          </a:ln>
        </p:spPr>
        <p:txBody>
          <a:bodyPr anchor="b"/>
          <a:lstStyle/>
          <a:p>
            <a:pPr algn="ctr" eaLnBrk="1" hangingPunct="1">
              <a:spcBef>
                <a:spcPct val="0"/>
              </a:spcBef>
            </a:pPr>
            <a:r>
              <a:rPr lang="en-US" sz="3600" b="1" dirty="0" smtClean="0">
                <a:solidFill>
                  <a:schemeClr val="tx2"/>
                </a:solidFill>
              </a:rPr>
              <a:t>Writing Citations for Healthier Homes-a holistic approach</a:t>
            </a:r>
            <a:endParaRPr lang="en-US" sz="3600" b="1" dirty="0">
              <a:solidFill>
                <a:schemeClr val="tx2"/>
              </a:solidFill>
            </a:endParaRPr>
          </a:p>
        </p:txBody>
      </p:sp>
      <p:grpSp>
        <p:nvGrpSpPr>
          <p:cNvPr id="53" name="Group 52"/>
          <p:cNvGrpSpPr/>
          <p:nvPr/>
        </p:nvGrpSpPr>
        <p:grpSpPr>
          <a:xfrm>
            <a:off x="-21020" y="-2623"/>
            <a:ext cx="5918385" cy="1649888"/>
            <a:chOff x="-21020" y="-2623"/>
            <a:chExt cx="5918385" cy="1649888"/>
          </a:xfrm>
        </p:grpSpPr>
        <p:pic>
          <p:nvPicPr>
            <p:cNvPr id="37920" name="Picture 37" descr="Flooded house in Evansville"/>
            <p:cNvPicPr>
              <a:picLocks noChangeAspect="1" noChangeArrowheads="1"/>
            </p:cNvPicPr>
            <p:nvPr/>
          </p:nvPicPr>
          <p:blipFill>
            <a:blip r:embed="rId3" cstate="print"/>
            <a:srcRect/>
            <a:stretch>
              <a:fillRect/>
            </a:stretch>
          </p:blipFill>
          <p:spPr bwMode="auto">
            <a:xfrm>
              <a:off x="-21020" y="-2623"/>
              <a:ext cx="2186150" cy="164988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6" name="TextBox 45"/>
            <p:cNvSpPr txBox="1"/>
            <p:nvPr/>
          </p:nvSpPr>
          <p:spPr>
            <a:xfrm>
              <a:off x="2260314" y="328774"/>
              <a:ext cx="3637051" cy="461665"/>
            </a:xfrm>
            <a:prstGeom prst="rect">
              <a:avLst/>
            </a:prstGeom>
            <a:noFill/>
          </p:spPr>
          <p:txBody>
            <a:bodyPr wrap="square" rtlCol="0">
              <a:spAutoFit/>
            </a:bodyPr>
            <a:lstStyle/>
            <a:p>
              <a:r>
                <a:rPr lang="en-US" sz="2400" b="1" dirty="0" smtClean="0">
                  <a:solidFill>
                    <a:schemeClr val="accent6"/>
                  </a:solidFill>
                </a:rPr>
                <a:t>Moisture/water intrusion</a:t>
              </a:r>
              <a:endParaRPr lang="en-US" sz="2400" b="1" dirty="0">
                <a:solidFill>
                  <a:schemeClr val="accent6"/>
                </a:solidFill>
              </a:endParaRPr>
            </a:p>
          </p:txBody>
        </p:sp>
      </p:grpSp>
      <p:grpSp>
        <p:nvGrpSpPr>
          <p:cNvPr id="52" name="Group 51"/>
          <p:cNvGrpSpPr/>
          <p:nvPr/>
        </p:nvGrpSpPr>
        <p:grpSpPr>
          <a:xfrm>
            <a:off x="126129" y="1608090"/>
            <a:ext cx="5759251" cy="2086123"/>
            <a:chOff x="126129" y="1608090"/>
            <a:chExt cx="5759251" cy="2086123"/>
          </a:xfrm>
        </p:grpSpPr>
        <p:sp>
          <p:nvSpPr>
            <p:cNvPr id="37940" name="Line 65"/>
            <p:cNvSpPr>
              <a:spLocks noChangeShapeType="1"/>
            </p:cNvSpPr>
            <p:nvPr/>
          </p:nvSpPr>
          <p:spPr bwMode="auto">
            <a:xfrm>
              <a:off x="1061550" y="1608090"/>
              <a:ext cx="0" cy="533400"/>
            </a:xfrm>
            <a:prstGeom prst="line">
              <a:avLst/>
            </a:prstGeom>
            <a:noFill/>
            <a:ln w="76200">
              <a:solidFill>
                <a:srgbClr val="363636"/>
              </a:solidFill>
              <a:round/>
              <a:headEnd/>
              <a:tailEnd type="triangle" w="med" len="med"/>
            </a:ln>
          </p:spPr>
          <p:txBody>
            <a:bodyPr/>
            <a:lstStyle/>
            <a:p>
              <a:endParaRPr lang="en-US"/>
            </a:p>
          </p:txBody>
        </p:sp>
        <p:pic>
          <p:nvPicPr>
            <p:cNvPr id="37948" name="Picture 67"/>
            <p:cNvPicPr>
              <a:picLocks noChangeAspect="1" noChangeArrowheads="1"/>
            </p:cNvPicPr>
            <p:nvPr/>
          </p:nvPicPr>
          <p:blipFill>
            <a:blip r:embed="rId4" cstate="print">
              <a:lum bright="-12000" contrast="18000"/>
            </a:blip>
            <a:srcRect/>
            <a:stretch>
              <a:fillRect/>
            </a:stretch>
          </p:blipFill>
          <p:spPr bwMode="auto">
            <a:xfrm>
              <a:off x="126129" y="2217693"/>
              <a:ext cx="1891862" cy="1476520"/>
            </a:xfrm>
            <a:prstGeom prst="roundRect">
              <a:avLst/>
            </a:prstGeom>
            <a:noFill/>
            <a:ln w="9525">
              <a:noFill/>
              <a:miter lim="800000"/>
              <a:headEnd/>
              <a:tailEnd/>
            </a:ln>
          </p:spPr>
        </p:pic>
        <p:sp>
          <p:nvSpPr>
            <p:cNvPr id="47" name="TextBox 46"/>
            <p:cNvSpPr txBox="1"/>
            <p:nvPr/>
          </p:nvSpPr>
          <p:spPr>
            <a:xfrm>
              <a:off x="2248329" y="2679815"/>
              <a:ext cx="3637051" cy="461665"/>
            </a:xfrm>
            <a:prstGeom prst="rect">
              <a:avLst/>
            </a:prstGeom>
            <a:noFill/>
          </p:spPr>
          <p:txBody>
            <a:bodyPr wrap="square" rtlCol="0">
              <a:spAutoFit/>
            </a:bodyPr>
            <a:lstStyle/>
            <a:p>
              <a:r>
                <a:rPr lang="en-US" sz="2400" b="1" dirty="0" smtClean="0">
                  <a:solidFill>
                    <a:schemeClr val="accent6"/>
                  </a:solidFill>
                </a:rPr>
                <a:t>Mold</a:t>
              </a:r>
              <a:endParaRPr lang="en-US" sz="2400" b="1" dirty="0">
                <a:solidFill>
                  <a:schemeClr val="accent6"/>
                </a:solidFill>
              </a:endParaRPr>
            </a:p>
          </p:txBody>
        </p:sp>
      </p:grpSp>
      <p:grpSp>
        <p:nvGrpSpPr>
          <p:cNvPr id="51" name="Group 50"/>
          <p:cNvGrpSpPr/>
          <p:nvPr/>
        </p:nvGrpSpPr>
        <p:grpSpPr>
          <a:xfrm>
            <a:off x="262758" y="3657608"/>
            <a:ext cx="5620912" cy="2074266"/>
            <a:chOff x="262758" y="3657608"/>
            <a:chExt cx="5620912" cy="2074266"/>
          </a:xfrm>
        </p:grpSpPr>
        <p:sp>
          <p:nvSpPr>
            <p:cNvPr id="37943" name="Line 71"/>
            <p:cNvSpPr>
              <a:spLocks noChangeShapeType="1"/>
            </p:cNvSpPr>
            <p:nvPr/>
          </p:nvSpPr>
          <p:spPr bwMode="auto">
            <a:xfrm flipH="1">
              <a:off x="1058238" y="3657608"/>
              <a:ext cx="3307" cy="585619"/>
            </a:xfrm>
            <a:prstGeom prst="line">
              <a:avLst/>
            </a:prstGeom>
            <a:noFill/>
            <a:ln w="76200">
              <a:solidFill>
                <a:srgbClr val="363636"/>
              </a:solidFill>
              <a:round/>
              <a:headEnd/>
              <a:tailEnd type="triangle" w="med" len="med"/>
            </a:ln>
          </p:spPr>
          <p:txBody>
            <a:bodyPr/>
            <a:lstStyle/>
            <a:p>
              <a:endParaRPr lang="en-US"/>
            </a:p>
          </p:txBody>
        </p:sp>
        <p:pic>
          <p:nvPicPr>
            <p:cNvPr id="37944" name="Picture 72" descr="asthma inhaler 2"/>
            <p:cNvPicPr>
              <a:picLocks noChangeAspect="1" noChangeArrowheads="1"/>
            </p:cNvPicPr>
            <p:nvPr/>
          </p:nvPicPr>
          <p:blipFill>
            <a:blip r:embed="rId5" cstate="print">
              <a:clrChange>
                <a:clrFrom>
                  <a:srgbClr val="F2FBFA"/>
                </a:clrFrom>
                <a:clrTo>
                  <a:srgbClr val="F2FBFA">
                    <a:alpha val="0"/>
                  </a:srgbClr>
                </a:clrTo>
              </a:clrChange>
            </a:blip>
            <a:srcRect l="7088"/>
            <a:stretch>
              <a:fillRect/>
            </a:stretch>
          </p:blipFill>
          <p:spPr bwMode="auto">
            <a:xfrm>
              <a:off x="262758" y="4349667"/>
              <a:ext cx="1608083" cy="1382207"/>
            </a:xfrm>
            <a:prstGeom prst="rect">
              <a:avLst/>
            </a:prstGeom>
            <a:noFill/>
            <a:ln w="9525">
              <a:noFill/>
              <a:miter lim="800000"/>
              <a:headEnd/>
              <a:tailEnd/>
            </a:ln>
            <a:effectLst/>
          </p:spPr>
        </p:pic>
        <p:sp>
          <p:nvSpPr>
            <p:cNvPr id="49" name="TextBox 48"/>
            <p:cNvSpPr txBox="1"/>
            <p:nvPr/>
          </p:nvSpPr>
          <p:spPr>
            <a:xfrm>
              <a:off x="2246619" y="4753453"/>
              <a:ext cx="3637051" cy="461665"/>
            </a:xfrm>
            <a:prstGeom prst="rect">
              <a:avLst/>
            </a:prstGeom>
            <a:noFill/>
          </p:spPr>
          <p:txBody>
            <a:bodyPr wrap="square" rtlCol="0">
              <a:spAutoFit/>
            </a:bodyPr>
            <a:lstStyle/>
            <a:p>
              <a:r>
                <a:rPr lang="en-US" sz="2400" b="1" dirty="0" smtClean="0">
                  <a:solidFill>
                    <a:schemeClr val="accent6"/>
                  </a:solidFill>
                </a:rPr>
                <a:t>Asthma exacerbation</a:t>
              </a:r>
              <a:endParaRPr lang="en-US" sz="2400" b="1" dirty="0">
                <a:solidFill>
                  <a:schemeClr val="accent6"/>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309490"/>
            <a:ext cx="9144000" cy="998806"/>
          </a:xfrm>
        </p:spPr>
        <p:txBody>
          <a:bodyPr>
            <a:normAutofit/>
          </a:bodyPr>
          <a:lstStyle/>
          <a:p>
            <a:pPr algn="ctr" eaLnBrk="1" hangingPunct="1"/>
            <a:r>
              <a:rPr lang="en-US" sz="4400" b="0" dirty="0" smtClean="0"/>
              <a:t>Resources</a:t>
            </a:r>
          </a:p>
        </p:txBody>
      </p:sp>
      <p:sp>
        <p:nvSpPr>
          <p:cNvPr id="58371" name="Rectangle 3"/>
          <p:cNvSpPr>
            <a:spLocks noGrp="1" noChangeArrowheads="1"/>
          </p:cNvSpPr>
          <p:nvPr>
            <p:ph idx="1"/>
          </p:nvPr>
        </p:nvSpPr>
        <p:spPr>
          <a:xfrm>
            <a:off x="457200" y="1631853"/>
            <a:ext cx="8229600" cy="3756894"/>
          </a:xfrm>
        </p:spPr>
        <p:txBody>
          <a:bodyPr>
            <a:normAutofit fontScale="92500" lnSpcReduction="10000"/>
          </a:bodyPr>
          <a:lstStyle/>
          <a:p>
            <a:pPr eaLnBrk="1" hangingPunct="1"/>
            <a:r>
              <a:rPr lang="en-US" dirty="0" smtClean="0"/>
              <a:t>Help Yourself to a Healthy Home Book</a:t>
            </a:r>
          </a:p>
          <a:p>
            <a:pPr eaLnBrk="1" hangingPunct="1"/>
            <a:r>
              <a:rPr lang="en-US" dirty="0" smtClean="0"/>
              <a:t>CDC HH Ref Manual CD, pests/rat/bed bug resources</a:t>
            </a:r>
          </a:p>
          <a:p>
            <a:r>
              <a:rPr lang="en-US" dirty="0" smtClean="0"/>
              <a:t>Housing code checklist example (Linn County, IA) </a:t>
            </a:r>
          </a:p>
          <a:p>
            <a:pPr eaLnBrk="1" hangingPunct="1"/>
            <a:r>
              <a:rPr lang="en-US" dirty="0" smtClean="0">
                <a:hlinkClick r:id="rId3"/>
              </a:rPr>
              <a:t>www.epa.gov/lead</a:t>
            </a:r>
            <a:endParaRPr lang="en-US" dirty="0" smtClean="0"/>
          </a:p>
          <a:p>
            <a:r>
              <a:rPr lang="en-US" dirty="0" smtClean="0">
                <a:hlinkClick r:id="rId4"/>
              </a:rPr>
              <a:t>http://portal.hud.gov/hudportal/HUD?src=/program_offices/healthy_homes/outreach</a:t>
            </a:r>
            <a:r>
              <a:rPr lang="en-US" dirty="0" smtClean="0"/>
              <a:t> (for fact sheets)</a:t>
            </a:r>
          </a:p>
          <a:p>
            <a:endParaRPr lang="en-US" dirty="0" smtClean="0"/>
          </a:p>
        </p:txBody>
      </p:sp>
      <p:sp>
        <p:nvSpPr>
          <p:cNvPr id="58373" name="Slide Number Placeholder 3"/>
          <p:cNvSpPr>
            <a:spLocks noGrp="1"/>
          </p:cNvSpPr>
          <p:nvPr>
            <p:ph type="sldNum" sz="quarter" idx="4294967295"/>
          </p:nvPr>
        </p:nvSpPr>
        <p:spPr>
          <a:xfrm>
            <a:off x="8229600" y="6324600"/>
            <a:ext cx="762000" cy="304800"/>
          </a:xfrm>
          <a:prstGeom prst="rect">
            <a:avLst/>
          </a:prstGeom>
          <a:noFill/>
        </p:spPr>
        <p:txBody>
          <a:bodyPr/>
          <a:lstStyle/>
          <a:p>
            <a:fld id="{EFABECBB-D6BD-4A9A-BF20-4540385CC85C}" type="slidenum">
              <a:rPr lang="en-US" smtClean="0"/>
              <a:pPr/>
              <a:t>90</a:t>
            </a:fld>
            <a:endParaRPr lang="en-US" smtClean="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a:xfrm>
            <a:off x="168812" y="-407963"/>
            <a:ext cx="7241720" cy="1927777"/>
          </a:xfrm>
        </p:spPr>
        <p:txBody>
          <a:bodyPr/>
          <a:lstStyle/>
          <a:p>
            <a:pPr eaLnBrk="1" hangingPunct="1"/>
            <a:r>
              <a:rPr lang="en-US" b="0" dirty="0" smtClean="0"/>
              <a:t>Key Messages	</a:t>
            </a:r>
          </a:p>
        </p:txBody>
      </p:sp>
      <p:graphicFrame>
        <p:nvGraphicFramePr>
          <p:cNvPr id="6" name="Diagram 5"/>
          <p:cNvGraphicFramePr/>
          <p:nvPr/>
        </p:nvGraphicFramePr>
        <p:xfrm>
          <a:off x="349609" y="1083212"/>
          <a:ext cx="6051191" cy="4885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ChangeArrowheads="1"/>
          </p:cNvSpPr>
          <p:nvPr>
            <p:ph type="title"/>
          </p:nvPr>
        </p:nvSpPr>
        <p:spPr/>
        <p:txBody>
          <a:bodyPr/>
          <a:lstStyle/>
          <a:p>
            <a:r>
              <a:rPr lang="en-US" dirty="0" smtClean="0"/>
              <a:t>Learning Objectives</a:t>
            </a:r>
          </a:p>
        </p:txBody>
      </p:sp>
      <p:graphicFrame>
        <p:nvGraphicFramePr>
          <p:cNvPr id="7" name="Diagram 6"/>
          <p:cNvGraphicFramePr/>
          <p:nvPr/>
        </p:nvGraphicFramePr>
        <p:xfrm>
          <a:off x="457199" y="1520302"/>
          <a:ext cx="8375301" cy="3996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HHTC_template_v15(20130122)_OVERVIEW">
  <a:themeElements>
    <a:clrScheme name="HHTC_custom blue">
      <a:dk1>
        <a:srgbClr val="1C1C1C"/>
      </a:dk1>
      <a:lt1>
        <a:srgbClr val="FFFFFF"/>
      </a:lt1>
      <a:dk2>
        <a:srgbClr val="005DA2"/>
      </a:dk2>
      <a:lt2>
        <a:srgbClr val="FFFFFF"/>
      </a:lt2>
      <a:accent1>
        <a:srgbClr val="005DA2"/>
      </a:accent1>
      <a:accent2>
        <a:srgbClr val="183962"/>
      </a:accent2>
      <a:accent3>
        <a:srgbClr val="366092"/>
      </a:accent3>
      <a:accent4>
        <a:srgbClr val="4382D1"/>
      </a:accent4>
      <a:accent5>
        <a:srgbClr val="F79646"/>
      </a:accent5>
      <a:accent6>
        <a:srgbClr val="7C9A40"/>
      </a:accent6>
      <a:hlink>
        <a:srgbClr val="0000FF"/>
      </a:hlink>
      <a:folHlink>
        <a:srgbClr val="F79646"/>
      </a:folHlink>
    </a:clrScheme>
    <a:fontScheme name="HHTC">
      <a:majorFont>
        <a:latin typeface="Aharon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7606</TotalTime>
  <Words>13111</Words>
  <Application>Microsoft Office PowerPoint</Application>
  <PresentationFormat>On-screen Show (4:3)</PresentationFormat>
  <Paragraphs>1155</Paragraphs>
  <Slides>92</Slides>
  <Notes>92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92</vt:i4>
      </vt:variant>
    </vt:vector>
  </HeadingPairs>
  <TitlesOfParts>
    <vt:vector size="106" baseType="lpstr">
      <vt:lpstr>Arial</vt:lpstr>
      <vt:lpstr>Aharoni</vt:lpstr>
      <vt:lpstr>Calibri</vt:lpstr>
      <vt:lpstr>Zapf Dingbats</vt:lpstr>
      <vt:lpstr>Tahoma</vt:lpstr>
      <vt:lpstr>Wingdings</vt:lpstr>
      <vt:lpstr>Adobe Fan Heiti Std B</vt:lpstr>
      <vt:lpstr>Times New Roman</vt:lpstr>
      <vt:lpstr>MS PGothic</vt:lpstr>
      <vt:lpstr>Courier New</vt:lpstr>
      <vt:lpstr>Segoe Print</vt:lpstr>
      <vt:lpstr>MV Boli</vt:lpstr>
      <vt:lpstr>HHTC_template_v15(20130122)_OVERVIEW</vt:lpstr>
      <vt:lpstr>Slide</vt:lpstr>
      <vt:lpstr>Code Inspection for Healthier Homes </vt:lpstr>
      <vt:lpstr>Learning Objectives</vt:lpstr>
      <vt:lpstr>Code Inspection Course Outline</vt:lpstr>
      <vt:lpstr>Exercise #1 Making the Connection</vt:lpstr>
      <vt:lpstr>What is Healthy Housing?</vt:lpstr>
      <vt:lpstr>Guiding Principle of Codes</vt:lpstr>
      <vt:lpstr>Different Approaches</vt:lpstr>
      <vt:lpstr>Holistic Approach</vt:lpstr>
      <vt:lpstr>Slide 9</vt:lpstr>
      <vt:lpstr>Slide 10</vt:lpstr>
      <vt:lpstr>Slide 11</vt:lpstr>
      <vt:lpstr>Slide 12</vt:lpstr>
      <vt:lpstr>Slide 13</vt:lpstr>
      <vt:lpstr>Slide 14</vt:lpstr>
      <vt:lpstr>Triangle of Disease and Injury</vt:lpstr>
      <vt:lpstr>Slide 16</vt:lpstr>
      <vt:lpstr>Healthy Homes Principles</vt:lpstr>
      <vt:lpstr>Key Provisions of Codes</vt:lpstr>
      <vt:lpstr>Model Codes for Housing</vt:lpstr>
      <vt:lpstr>Int’l Property Maintenance Code (IPMC)</vt:lpstr>
      <vt:lpstr>Top Five Code Violations Cited</vt:lpstr>
      <vt:lpstr>Exercise #2: Identify the Code Violations</vt:lpstr>
      <vt:lpstr>American Housing Survey</vt:lpstr>
      <vt:lpstr>Exterior Physical Condition</vt:lpstr>
      <vt:lpstr>Dampness and Mold</vt:lpstr>
      <vt:lpstr>IPMC Requirements Related to Moisture</vt:lpstr>
      <vt:lpstr>Slide 27</vt:lpstr>
      <vt:lpstr>IPMC Requirements Related to Moisture</vt:lpstr>
      <vt:lpstr>Slide 29</vt:lpstr>
      <vt:lpstr>Slide 30</vt:lpstr>
      <vt:lpstr>Interior Water Leakage</vt:lpstr>
      <vt:lpstr>IPMC Requirements Related to Interior Moisture</vt:lpstr>
      <vt:lpstr>Slide 33</vt:lpstr>
      <vt:lpstr>Slide 34</vt:lpstr>
      <vt:lpstr>Safe and Healthy Cleaning</vt:lpstr>
      <vt:lpstr>Healthy Cleaning </vt:lpstr>
      <vt:lpstr>Make buildings more cleanable </vt:lpstr>
      <vt:lpstr>Code Requirements</vt:lpstr>
      <vt:lpstr>Pests and Pesticides</vt:lpstr>
      <vt:lpstr>Slide 40</vt:lpstr>
      <vt:lpstr>IPMC Requirements Related to Pests</vt:lpstr>
      <vt:lpstr>Slide 42</vt:lpstr>
      <vt:lpstr>IPMC Requirements Related to Pests</vt:lpstr>
      <vt:lpstr>Slide 44</vt:lpstr>
      <vt:lpstr>IPMC Requirements Related to Pests</vt:lpstr>
      <vt:lpstr>Slide 46</vt:lpstr>
      <vt:lpstr>Ventilation:  What are we looking for?</vt:lpstr>
      <vt:lpstr>Slide 48</vt:lpstr>
      <vt:lpstr>Slide 49</vt:lpstr>
      <vt:lpstr> Requirements Related to Ventilation</vt:lpstr>
      <vt:lpstr>Slide 51</vt:lpstr>
      <vt:lpstr>Slide 52</vt:lpstr>
      <vt:lpstr>Code Requirements Related to Ventilation</vt:lpstr>
      <vt:lpstr>Slide 54</vt:lpstr>
      <vt:lpstr>Code Requirements Related to Ventilation</vt:lpstr>
      <vt:lpstr>Slide 56</vt:lpstr>
      <vt:lpstr>Awareness of Additional Issues  </vt:lpstr>
      <vt:lpstr>Lead-Based Paint</vt:lpstr>
      <vt:lpstr>Summary of Changes from RRP</vt:lpstr>
      <vt:lpstr>Slide 60</vt:lpstr>
      <vt:lpstr>Peeling paint outside</vt:lpstr>
      <vt:lpstr>Lead-Based Paint</vt:lpstr>
      <vt:lpstr>Asbestos</vt:lpstr>
      <vt:lpstr>Slide 64</vt:lpstr>
      <vt:lpstr>Slide 65</vt:lpstr>
      <vt:lpstr>Carbon Monoxide</vt:lpstr>
      <vt:lpstr>Slide 67</vt:lpstr>
      <vt:lpstr>Slide 68</vt:lpstr>
      <vt:lpstr>Slide 69</vt:lpstr>
      <vt:lpstr>Slide 70</vt:lpstr>
      <vt:lpstr>Carbon Monoxide Alarms</vt:lpstr>
      <vt:lpstr>Radon</vt:lpstr>
      <vt:lpstr>Passive Sub-Slab Depressurization  System (New Construction)</vt:lpstr>
      <vt:lpstr>Slide 74</vt:lpstr>
      <vt:lpstr>Slide 75</vt:lpstr>
      <vt:lpstr>Landlord-Tenant Laws</vt:lpstr>
      <vt:lpstr>Landlord-Tenant Laws</vt:lpstr>
      <vt:lpstr>Landlord-Tenant Laws</vt:lpstr>
      <vt:lpstr>Landlord-Tenant Laws</vt:lpstr>
      <vt:lpstr>Landlord-Tenant Laws</vt:lpstr>
      <vt:lpstr>Landlord-Tenant Laws</vt:lpstr>
      <vt:lpstr>Landlord-Tenant Laws</vt:lpstr>
      <vt:lpstr>Landlord-Tenant Laws</vt:lpstr>
      <vt:lpstr>Landlord-Tenant Laws</vt:lpstr>
      <vt:lpstr>Landlord-Tenant Issues</vt:lpstr>
      <vt:lpstr>Landlord-Tenant Issues</vt:lpstr>
      <vt:lpstr>Legal Aid of (state of training here)</vt:lpstr>
      <vt:lpstr>Referral Process for Legal Services</vt:lpstr>
      <vt:lpstr>Slide 89</vt:lpstr>
      <vt:lpstr>Resources</vt:lpstr>
      <vt:lpstr>Key Messages </vt:lpstr>
      <vt:lpstr>Learning Objectives</vt:lpstr>
    </vt:vector>
  </TitlesOfParts>
  <Company>Enterprise Community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for Healthy Homes Practitioners</dc:title>
  <dc:creator>areddy</dc:creator>
  <cp:lastModifiedBy>saceti</cp:lastModifiedBy>
  <cp:revision>582</cp:revision>
  <dcterms:created xsi:type="dcterms:W3CDTF">2013-01-23T19:28:55Z</dcterms:created>
  <dcterms:modified xsi:type="dcterms:W3CDTF">2014-04-16T18:31:09Z</dcterms:modified>
</cp:coreProperties>
</file>