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13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89690D-F48D-4177-BA31-DD3A0268C2F8}" type="doc">
      <dgm:prSet loTypeId="urn:microsoft.com/office/officeart/2005/8/layout/pyramid4" loCatId="pyramid" qsTypeId="urn:microsoft.com/office/officeart/2005/8/quickstyle/simple1" qsCatId="simple" csTypeId="urn:microsoft.com/office/officeart/2005/8/colors/colorful5" csCatId="colorful" phldr="1"/>
      <dgm:spPr/>
      <dgm:t>
        <a:bodyPr/>
        <a:lstStyle/>
        <a:p>
          <a:endParaRPr lang="en-US"/>
        </a:p>
      </dgm:t>
    </dgm:pt>
    <dgm:pt modelId="{328F8324-1D7E-441C-AB99-021CEA6003E5}">
      <dgm:prSet phldrT="[Text]" custT="1"/>
      <dgm:spPr>
        <a:scene3d>
          <a:camera prst="orthographicFront"/>
          <a:lightRig rig="chilly" dir="t"/>
        </a:scene3d>
        <a:sp3d>
          <a:bevelT w="152400" h="50800" prst="softRound"/>
        </a:sp3d>
      </dgm:spPr>
      <dgm:t>
        <a:bodyPr lIns="36576" rIns="36576"/>
        <a:lstStyle/>
        <a:p>
          <a:r>
            <a:rPr lang="en-US" sz="3600" b="1" dirty="0"/>
            <a:t>Water</a:t>
          </a:r>
        </a:p>
      </dgm:t>
    </dgm:pt>
    <dgm:pt modelId="{6845DB0B-DCDC-49E0-9C25-49B31D628F3C}" type="parTrans" cxnId="{7D6A4E69-6C93-49B7-9835-77CA12BC26E7}">
      <dgm:prSet/>
      <dgm:spPr/>
      <dgm:t>
        <a:bodyPr/>
        <a:lstStyle/>
        <a:p>
          <a:endParaRPr lang="en-US"/>
        </a:p>
      </dgm:t>
    </dgm:pt>
    <dgm:pt modelId="{748BEB1A-DAB0-4362-85FE-FAFB3DAAF2B3}" type="sibTrans" cxnId="{7D6A4E69-6C93-49B7-9835-77CA12BC26E7}">
      <dgm:prSet/>
      <dgm:spPr/>
      <dgm:t>
        <a:bodyPr/>
        <a:lstStyle/>
        <a:p>
          <a:endParaRPr lang="en-US"/>
        </a:p>
      </dgm:t>
    </dgm:pt>
    <dgm:pt modelId="{4BE6A3DB-6DBC-49CD-9C4D-441C7148EAAE}">
      <dgm:prSet phldrT="[Text]" custT="1"/>
      <dgm:spPr>
        <a:solidFill>
          <a:schemeClr val="accent1"/>
        </a:solidFill>
        <a:scene3d>
          <a:camera prst="orthographicFront"/>
          <a:lightRig rig="chilly" dir="t"/>
        </a:scene3d>
        <a:sp3d>
          <a:bevelT w="152400" h="50800" prst="softRound"/>
        </a:sp3d>
      </dgm:spPr>
      <dgm:t>
        <a:bodyPr/>
        <a:lstStyle/>
        <a:p>
          <a:r>
            <a:rPr lang="en-US" sz="3600" b="1" dirty="0"/>
            <a:t>Food</a:t>
          </a:r>
        </a:p>
      </dgm:t>
    </dgm:pt>
    <dgm:pt modelId="{B330E0DE-B8DB-4B4E-9E15-DC00667BDF34}" type="parTrans" cxnId="{DC1AFC09-13E9-440F-918C-E32AB1BA9498}">
      <dgm:prSet/>
      <dgm:spPr/>
      <dgm:t>
        <a:bodyPr/>
        <a:lstStyle/>
        <a:p>
          <a:endParaRPr lang="en-US"/>
        </a:p>
      </dgm:t>
    </dgm:pt>
    <dgm:pt modelId="{81597E8E-23F4-4A3C-9F3D-61D235EFA0B5}" type="sibTrans" cxnId="{DC1AFC09-13E9-440F-918C-E32AB1BA9498}">
      <dgm:prSet/>
      <dgm:spPr/>
      <dgm:t>
        <a:bodyPr/>
        <a:lstStyle/>
        <a:p>
          <a:endParaRPr lang="en-US"/>
        </a:p>
      </dgm:t>
    </dgm:pt>
    <dgm:pt modelId="{36AA254B-C48C-4F45-B998-5EB1CDA1D8F8}">
      <dgm:prSet phldrT="[Text]" custT="1"/>
      <dgm:spPr>
        <a:solidFill>
          <a:schemeClr val="tx1">
            <a:lumMod val="90000"/>
            <a:lumOff val="10000"/>
          </a:schemeClr>
        </a:solidFill>
        <a:scene3d>
          <a:camera prst="orthographicFront"/>
          <a:lightRig rig="chilly" dir="t"/>
        </a:scene3d>
        <a:sp3d>
          <a:bevelT w="152400" h="50800" prst="softRound"/>
        </a:sp3d>
      </dgm:spPr>
      <dgm:t>
        <a:bodyPr lIns="36576" rIns="36576"/>
        <a:lstStyle/>
        <a:p>
          <a:r>
            <a:rPr lang="en-US" sz="2200" b="1" dirty="0"/>
            <a:t>Conducive Conditions</a:t>
          </a:r>
        </a:p>
      </dgm:t>
    </dgm:pt>
    <dgm:pt modelId="{C90310E6-7E72-4AC3-9948-B4A6B090EF64}" type="parTrans" cxnId="{486BDE45-FF24-4FBE-974A-EF6814F58DE2}">
      <dgm:prSet/>
      <dgm:spPr/>
      <dgm:t>
        <a:bodyPr/>
        <a:lstStyle/>
        <a:p>
          <a:endParaRPr lang="en-US"/>
        </a:p>
      </dgm:t>
    </dgm:pt>
    <dgm:pt modelId="{BDB19D03-1452-4EC3-B341-79B9ACC1E34C}" type="sibTrans" cxnId="{486BDE45-FF24-4FBE-974A-EF6814F58DE2}">
      <dgm:prSet/>
      <dgm:spPr/>
      <dgm:t>
        <a:bodyPr/>
        <a:lstStyle/>
        <a:p>
          <a:endParaRPr lang="en-US"/>
        </a:p>
      </dgm:t>
    </dgm:pt>
    <dgm:pt modelId="{56916269-9D4E-4BCE-9B35-22F5504028AB}">
      <dgm:prSet phldrT="[Text]" custT="1"/>
      <dgm:spPr>
        <a:scene3d>
          <a:camera prst="orthographicFront"/>
          <a:lightRig rig="chilly" dir="t"/>
        </a:scene3d>
        <a:sp3d>
          <a:bevelT w="152400" h="50800" prst="softRound"/>
        </a:sp3d>
      </dgm:spPr>
      <dgm:t>
        <a:bodyPr lIns="36576" rIns="36576"/>
        <a:lstStyle/>
        <a:p>
          <a:pPr>
            <a:spcAft>
              <a:spcPts val="0"/>
            </a:spcAft>
          </a:pPr>
          <a:r>
            <a:rPr lang="en-US" sz="3600" b="1" dirty="0"/>
            <a:t>Nest/</a:t>
          </a:r>
        </a:p>
        <a:p>
          <a:pPr>
            <a:spcAft>
              <a:spcPts val="0"/>
            </a:spcAft>
          </a:pPr>
          <a:r>
            <a:rPr lang="en-US" sz="3600" b="1" dirty="0"/>
            <a:t>Hide</a:t>
          </a:r>
        </a:p>
      </dgm:t>
    </dgm:pt>
    <dgm:pt modelId="{342E2A7C-8E26-4461-B34F-17EB1378139A}" type="sibTrans" cxnId="{C5AF5F9A-0B06-43C0-8331-DABDAB76BDCB}">
      <dgm:prSet/>
      <dgm:spPr/>
      <dgm:t>
        <a:bodyPr/>
        <a:lstStyle/>
        <a:p>
          <a:endParaRPr lang="en-US"/>
        </a:p>
      </dgm:t>
    </dgm:pt>
    <dgm:pt modelId="{9427FD76-AC8B-4BD1-A155-061778DEE266}" type="parTrans" cxnId="{C5AF5F9A-0B06-43C0-8331-DABDAB76BDCB}">
      <dgm:prSet/>
      <dgm:spPr/>
      <dgm:t>
        <a:bodyPr/>
        <a:lstStyle/>
        <a:p>
          <a:endParaRPr lang="en-US"/>
        </a:p>
      </dgm:t>
    </dgm:pt>
    <dgm:pt modelId="{20CEB174-B43F-4731-8778-F2CDC1AB6397}" type="pres">
      <dgm:prSet presAssocID="{4689690D-F48D-4177-BA31-DD3A0268C2F8}" presName="compositeShape" presStyleCnt="0">
        <dgm:presLayoutVars>
          <dgm:chMax val="9"/>
          <dgm:dir/>
          <dgm:resizeHandles val="exact"/>
        </dgm:presLayoutVars>
      </dgm:prSet>
      <dgm:spPr/>
      <dgm:t>
        <a:bodyPr/>
        <a:lstStyle/>
        <a:p>
          <a:endParaRPr lang="en-US"/>
        </a:p>
      </dgm:t>
    </dgm:pt>
    <dgm:pt modelId="{1E34F0B4-5711-4E1B-803F-EE02625E9F55}" type="pres">
      <dgm:prSet presAssocID="{4689690D-F48D-4177-BA31-DD3A0268C2F8}" presName="triangle1" presStyleLbl="node1" presStyleIdx="0" presStyleCnt="4" custLinFactNeighborY="-10385">
        <dgm:presLayoutVars>
          <dgm:bulletEnabled val="1"/>
        </dgm:presLayoutVars>
      </dgm:prSet>
      <dgm:spPr/>
      <dgm:t>
        <a:bodyPr/>
        <a:lstStyle/>
        <a:p>
          <a:endParaRPr lang="en-US"/>
        </a:p>
      </dgm:t>
    </dgm:pt>
    <dgm:pt modelId="{37E40E9B-C477-4E8E-8B96-5FDD30AEE91D}" type="pres">
      <dgm:prSet presAssocID="{4689690D-F48D-4177-BA31-DD3A0268C2F8}" presName="triangle2" presStyleLbl="node1" presStyleIdx="1" presStyleCnt="4">
        <dgm:presLayoutVars>
          <dgm:bulletEnabled val="1"/>
        </dgm:presLayoutVars>
      </dgm:prSet>
      <dgm:spPr/>
      <dgm:t>
        <a:bodyPr/>
        <a:lstStyle/>
        <a:p>
          <a:endParaRPr lang="en-US"/>
        </a:p>
      </dgm:t>
    </dgm:pt>
    <dgm:pt modelId="{362ED781-AEBA-4711-B747-3A49B9CE9E1B}" type="pres">
      <dgm:prSet presAssocID="{4689690D-F48D-4177-BA31-DD3A0268C2F8}" presName="triangle3" presStyleLbl="node1" presStyleIdx="2" presStyleCnt="4" custLinFactNeighborY="-337">
        <dgm:presLayoutVars>
          <dgm:bulletEnabled val="1"/>
        </dgm:presLayoutVars>
      </dgm:prSet>
      <dgm:spPr/>
      <dgm:t>
        <a:bodyPr/>
        <a:lstStyle/>
        <a:p>
          <a:endParaRPr lang="en-US"/>
        </a:p>
      </dgm:t>
    </dgm:pt>
    <dgm:pt modelId="{B7B93088-AEBC-4978-B04A-A11EB4CD835E}" type="pres">
      <dgm:prSet presAssocID="{4689690D-F48D-4177-BA31-DD3A0268C2F8}" presName="triangle4" presStyleLbl="node1" presStyleIdx="3" presStyleCnt="4">
        <dgm:presLayoutVars>
          <dgm:bulletEnabled val="1"/>
        </dgm:presLayoutVars>
      </dgm:prSet>
      <dgm:spPr/>
      <dgm:t>
        <a:bodyPr/>
        <a:lstStyle/>
        <a:p>
          <a:endParaRPr lang="en-US"/>
        </a:p>
      </dgm:t>
    </dgm:pt>
  </dgm:ptLst>
  <dgm:cxnLst>
    <dgm:cxn modelId="{DC1AFC09-13E9-440F-918C-E32AB1BA9498}" srcId="{4689690D-F48D-4177-BA31-DD3A0268C2F8}" destId="{4BE6A3DB-6DBC-49CD-9C4D-441C7148EAAE}" srcOrd="1" destOrd="0" parTransId="{B330E0DE-B8DB-4B4E-9E15-DC00667BDF34}" sibTransId="{81597E8E-23F4-4A3C-9F3D-61D235EFA0B5}"/>
    <dgm:cxn modelId="{486BDE45-FF24-4FBE-974A-EF6814F58DE2}" srcId="{4689690D-F48D-4177-BA31-DD3A0268C2F8}" destId="{36AA254B-C48C-4F45-B998-5EB1CDA1D8F8}" srcOrd="2" destOrd="0" parTransId="{C90310E6-7E72-4AC3-9948-B4A6B090EF64}" sibTransId="{BDB19D03-1452-4EC3-B341-79B9ACC1E34C}"/>
    <dgm:cxn modelId="{07376546-0723-4636-A24E-F8C8CD6AD431}" type="presOf" srcId="{4BE6A3DB-6DBC-49CD-9C4D-441C7148EAAE}" destId="{37E40E9B-C477-4E8E-8B96-5FDD30AEE91D}" srcOrd="0" destOrd="0" presId="urn:microsoft.com/office/officeart/2005/8/layout/pyramid4"/>
    <dgm:cxn modelId="{9F7AFBA5-311C-4357-8B19-CFC13ECE4AC5}" type="presOf" srcId="{56916269-9D4E-4BCE-9B35-22F5504028AB}" destId="{B7B93088-AEBC-4978-B04A-A11EB4CD835E}" srcOrd="0" destOrd="0" presId="urn:microsoft.com/office/officeart/2005/8/layout/pyramid4"/>
    <dgm:cxn modelId="{0087AC16-1FCF-4D3B-9D2B-E45C0480EBC7}" type="presOf" srcId="{4689690D-F48D-4177-BA31-DD3A0268C2F8}" destId="{20CEB174-B43F-4731-8778-F2CDC1AB6397}" srcOrd="0" destOrd="0" presId="urn:microsoft.com/office/officeart/2005/8/layout/pyramid4"/>
    <dgm:cxn modelId="{C3ACBD47-9BCD-4101-B279-E13A404A2B86}" type="presOf" srcId="{328F8324-1D7E-441C-AB99-021CEA6003E5}" destId="{1E34F0B4-5711-4E1B-803F-EE02625E9F55}" srcOrd="0" destOrd="0" presId="urn:microsoft.com/office/officeart/2005/8/layout/pyramid4"/>
    <dgm:cxn modelId="{C5AF5F9A-0B06-43C0-8331-DABDAB76BDCB}" srcId="{4689690D-F48D-4177-BA31-DD3A0268C2F8}" destId="{56916269-9D4E-4BCE-9B35-22F5504028AB}" srcOrd="3" destOrd="0" parTransId="{9427FD76-AC8B-4BD1-A155-061778DEE266}" sibTransId="{342E2A7C-8E26-4461-B34F-17EB1378139A}"/>
    <dgm:cxn modelId="{7D6A4E69-6C93-49B7-9835-77CA12BC26E7}" srcId="{4689690D-F48D-4177-BA31-DD3A0268C2F8}" destId="{328F8324-1D7E-441C-AB99-021CEA6003E5}" srcOrd="0" destOrd="0" parTransId="{6845DB0B-DCDC-49E0-9C25-49B31D628F3C}" sibTransId="{748BEB1A-DAB0-4362-85FE-FAFB3DAAF2B3}"/>
    <dgm:cxn modelId="{DA2AE966-DBF0-428A-825C-EAD0EF804647}" type="presOf" srcId="{36AA254B-C48C-4F45-B998-5EB1CDA1D8F8}" destId="{362ED781-AEBA-4711-B747-3A49B9CE9E1B}" srcOrd="0" destOrd="0" presId="urn:microsoft.com/office/officeart/2005/8/layout/pyramid4"/>
    <dgm:cxn modelId="{56237DB7-11EF-4EAA-B5B2-A4B89B15BA0D}" type="presParOf" srcId="{20CEB174-B43F-4731-8778-F2CDC1AB6397}" destId="{1E34F0B4-5711-4E1B-803F-EE02625E9F55}" srcOrd="0" destOrd="0" presId="urn:microsoft.com/office/officeart/2005/8/layout/pyramid4"/>
    <dgm:cxn modelId="{3CC59B5D-8445-4A86-BE69-D3EA6604D7D8}" type="presParOf" srcId="{20CEB174-B43F-4731-8778-F2CDC1AB6397}" destId="{37E40E9B-C477-4E8E-8B96-5FDD30AEE91D}" srcOrd="1" destOrd="0" presId="urn:microsoft.com/office/officeart/2005/8/layout/pyramid4"/>
    <dgm:cxn modelId="{07565A5D-EB04-4F49-9481-22F665E9CBF2}" type="presParOf" srcId="{20CEB174-B43F-4731-8778-F2CDC1AB6397}" destId="{362ED781-AEBA-4711-B747-3A49B9CE9E1B}" srcOrd="2" destOrd="0" presId="urn:microsoft.com/office/officeart/2005/8/layout/pyramid4"/>
    <dgm:cxn modelId="{0252B642-3100-4A59-98CD-8D6C87B33473}" type="presParOf" srcId="{20CEB174-B43F-4731-8778-F2CDC1AB6397}" destId="{B7B93088-AEBC-4978-B04A-A11EB4CD835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4F0B4-5711-4E1B-803F-EE02625E9F55}">
      <dsp:nvSpPr>
        <dsp:cNvPr id="0" name=""/>
        <dsp:cNvSpPr/>
      </dsp:nvSpPr>
      <dsp:spPr>
        <a:xfrm>
          <a:off x="2758994" y="0"/>
          <a:ext cx="2692919" cy="2692919"/>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chilly"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6576" tIns="137160" rIns="36576" bIns="137160" numCol="1" spcCol="1270" anchor="ctr" anchorCtr="0">
          <a:noAutofit/>
        </a:bodyPr>
        <a:lstStyle/>
        <a:p>
          <a:pPr lvl="0" algn="ctr" defTabSz="1600200">
            <a:lnSpc>
              <a:spcPct val="90000"/>
            </a:lnSpc>
            <a:spcBef>
              <a:spcPct val="0"/>
            </a:spcBef>
            <a:spcAft>
              <a:spcPct val="35000"/>
            </a:spcAft>
          </a:pPr>
          <a:r>
            <a:rPr lang="en-US" sz="3600" b="1" kern="1200" dirty="0"/>
            <a:t>Water</a:t>
          </a:r>
        </a:p>
      </dsp:txBody>
      <dsp:txXfrm>
        <a:off x="3432224" y="1346460"/>
        <a:ext cx="1346459" cy="1346459"/>
      </dsp:txXfrm>
    </dsp:sp>
    <dsp:sp modelId="{37E40E9B-C477-4E8E-8B96-5FDD30AEE91D}">
      <dsp:nvSpPr>
        <dsp:cNvPr id="0" name=""/>
        <dsp:cNvSpPr/>
      </dsp:nvSpPr>
      <dsp:spPr>
        <a:xfrm>
          <a:off x="1412534" y="2692919"/>
          <a:ext cx="2692919" cy="2692919"/>
        </a:xfrm>
        <a:prstGeom prst="triangle">
          <a:avLst/>
        </a:prstGeom>
        <a:solidFill>
          <a:schemeClr val="accent1"/>
        </a:solidFill>
        <a:ln w="25400" cap="flat" cmpd="sng" algn="ctr">
          <a:solidFill>
            <a:schemeClr val="lt1">
              <a:hueOff val="0"/>
              <a:satOff val="0"/>
              <a:lumOff val="0"/>
              <a:alphaOff val="0"/>
            </a:schemeClr>
          </a:solidFill>
          <a:prstDash val="solid"/>
        </a:ln>
        <a:effectLst/>
        <a:scene3d>
          <a:camera prst="orthographicFront"/>
          <a:lightRig rig="chilly"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t>Food</a:t>
          </a:r>
        </a:p>
      </dsp:txBody>
      <dsp:txXfrm>
        <a:off x="2085764" y="4039379"/>
        <a:ext cx="1346459" cy="1346459"/>
      </dsp:txXfrm>
    </dsp:sp>
    <dsp:sp modelId="{362ED781-AEBA-4711-B747-3A49B9CE9E1B}">
      <dsp:nvSpPr>
        <dsp:cNvPr id="0" name=""/>
        <dsp:cNvSpPr/>
      </dsp:nvSpPr>
      <dsp:spPr>
        <a:xfrm rot="10800000">
          <a:off x="2758994" y="2683844"/>
          <a:ext cx="2692919" cy="2692919"/>
        </a:xfrm>
        <a:prstGeom prst="triangle">
          <a:avLst/>
        </a:prstGeom>
        <a:solidFill>
          <a:schemeClr val="tx1">
            <a:lumMod val="90000"/>
            <a:lumOff val="10000"/>
          </a:schemeClr>
        </a:solidFill>
        <a:ln w="25400" cap="flat" cmpd="sng" algn="ctr">
          <a:solidFill>
            <a:schemeClr val="lt1">
              <a:hueOff val="0"/>
              <a:satOff val="0"/>
              <a:lumOff val="0"/>
              <a:alphaOff val="0"/>
            </a:schemeClr>
          </a:solidFill>
          <a:prstDash val="solid"/>
        </a:ln>
        <a:effectLst/>
        <a:scene3d>
          <a:camera prst="orthographicFront"/>
          <a:lightRig rig="chilly"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6576" tIns="83820" rIns="36576" bIns="83820" numCol="1" spcCol="1270" anchor="ctr" anchorCtr="0">
          <a:noAutofit/>
        </a:bodyPr>
        <a:lstStyle/>
        <a:p>
          <a:pPr lvl="0" algn="ctr" defTabSz="977900">
            <a:lnSpc>
              <a:spcPct val="90000"/>
            </a:lnSpc>
            <a:spcBef>
              <a:spcPct val="0"/>
            </a:spcBef>
            <a:spcAft>
              <a:spcPct val="35000"/>
            </a:spcAft>
          </a:pPr>
          <a:r>
            <a:rPr lang="en-US" sz="2200" b="1" kern="1200" dirty="0"/>
            <a:t>Conducive Conditions</a:t>
          </a:r>
        </a:p>
      </dsp:txBody>
      <dsp:txXfrm rot="10800000">
        <a:off x="3432224" y="2683844"/>
        <a:ext cx="1346459" cy="1346459"/>
      </dsp:txXfrm>
    </dsp:sp>
    <dsp:sp modelId="{B7B93088-AEBC-4978-B04A-A11EB4CD835E}">
      <dsp:nvSpPr>
        <dsp:cNvPr id="0" name=""/>
        <dsp:cNvSpPr/>
      </dsp:nvSpPr>
      <dsp:spPr>
        <a:xfrm>
          <a:off x="4105454" y="2692919"/>
          <a:ext cx="2692919" cy="2692919"/>
        </a:xfrm>
        <a:prstGeom prst="triangle">
          <a:avLst/>
        </a:prstGeom>
        <a:solidFill>
          <a:schemeClr val="accent5">
            <a:hueOff val="3172836"/>
            <a:satOff val="-50426"/>
            <a:lumOff val="-19412"/>
            <a:alphaOff val="0"/>
          </a:schemeClr>
        </a:solidFill>
        <a:ln w="25400" cap="flat" cmpd="sng" algn="ctr">
          <a:solidFill>
            <a:schemeClr val="lt1">
              <a:hueOff val="0"/>
              <a:satOff val="0"/>
              <a:lumOff val="0"/>
              <a:alphaOff val="0"/>
            </a:schemeClr>
          </a:solidFill>
          <a:prstDash val="solid"/>
        </a:ln>
        <a:effectLst/>
        <a:scene3d>
          <a:camera prst="orthographicFront"/>
          <a:lightRig rig="chilly"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6576" tIns="137160" rIns="36576" bIns="137160" numCol="1" spcCol="1270" anchor="ctr" anchorCtr="0">
          <a:noAutofit/>
        </a:bodyPr>
        <a:lstStyle/>
        <a:p>
          <a:pPr lvl="0" algn="ctr" defTabSz="1600200">
            <a:lnSpc>
              <a:spcPct val="90000"/>
            </a:lnSpc>
            <a:spcBef>
              <a:spcPct val="0"/>
            </a:spcBef>
            <a:spcAft>
              <a:spcPts val="0"/>
            </a:spcAft>
          </a:pPr>
          <a:r>
            <a:rPr lang="en-US" sz="3600" b="1" kern="1200" dirty="0"/>
            <a:t>Nest/</a:t>
          </a:r>
        </a:p>
        <a:p>
          <a:pPr lvl="0" algn="ctr" defTabSz="1600200">
            <a:lnSpc>
              <a:spcPct val="90000"/>
            </a:lnSpc>
            <a:spcBef>
              <a:spcPct val="0"/>
            </a:spcBef>
            <a:spcAft>
              <a:spcPts val="0"/>
            </a:spcAft>
          </a:pPr>
          <a:r>
            <a:rPr lang="en-US" sz="3600" b="1" kern="1200" dirty="0"/>
            <a:t>Hide</a:t>
          </a:r>
        </a:p>
      </dsp:txBody>
      <dsp:txXfrm>
        <a:off x="4778684" y="4039379"/>
        <a:ext cx="1346459" cy="13464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D3EB6-B50C-4A7C-8935-BBA299252124}" type="datetimeFigureOut">
              <a:rPr lang="en-US" smtClean="0"/>
              <a:t>8/22/2017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848D5-40ED-4739-8B23-AC939439494E}" type="slidenum">
              <a:rPr lang="en-US" smtClean="0"/>
              <a:t>‹#›</a:t>
            </a:fld>
            <a:endParaRPr lang="en-US"/>
          </a:p>
        </p:txBody>
      </p:sp>
    </p:spTree>
    <p:extLst>
      <p:ext uri="{BB962C8B-B14F-4D97-AF65-F5344CB8AC3E}">
        <p14:creationId xmlns:p14="http://schemas.microsoft.com/office/powerpoint/2010/main" val="51068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90D50-9473-492A-BC21-D303F72C286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643" name="Rectangle 2"/>
          <p:cNvSpPr>
            <a:spLocks noGrp="1" noRot="1" noChangeAspect="1" noChangeArrowheads="1" noTextEdit="1"/>
          </p:cNvSpPr>
          <p:nvPr>
            <p:ph type="sldImg"/>
          </p:nvPr>
        </p:nvSpPr>
        <p:spPr>
          <a:xfrm>
            <a:off x="1257300" y="719138"/>
            <a:ext cx="4802188" cy="3600450"/>
          </a:xfrm>
          <a:ln/>
        </p:spPr>
      </p:sp>
      <p:sp>
        <p:nvSpPr>
          <p:cNvPr id="112644" name="Rectangle 3"/>
          <p:cNvSpPr>
            <a:spLocks noGrp="1" noChangeArrowheads="1"/>
          </p:cNvSpPr>
          <p:nvPr>
            <p:ph type="body" idx="1"/>
          </p:nvPr>
        </p:nvSpPr>
        <p:spPr>
          <a:xfrm>
            <a:off x="353219" y="4432300"/>
            <a:ext cx="6230145" cy="4830764"/>
          </a:xfrm>
          <a:noFill/>
          <a:ln/>
        </p:spPr>
        <p:txBody>
          <a:bodyPr>
            <a:normAutofit fontScale="77500" lnSpcReduction="20000"/>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EPA’s “Consumer’s Guide to Radon Reduction” (EPA-402-K-03-002, February 2003,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pg</a:t>
            </a:r>
            <a:r>
              <a:rPr lang="en-US" sz="1200" dirty="0">
                <a:effectLst/>
                <a:latin typeface="Calibri" panose="020F0502020204030204" pitchFamily="34" charset="0"/>
                <a:ea typeface="Calibri" panose="020F0502020204030204" pitchFamily="34" charset="0"/>
                <a:cs typeface="Times New Roman" panose="02020603050405020304" pitchFamily="18" charset="0"/>
              </a:rPr>
              <a:t> 9-12).</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most common system is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suction,” </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vent pipe system and fan, which pulls radon from beneath the house and vents it to the outside.  </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system, known as a soil suction radon reduction system, does not require major changes to the home. </a:t>
            </a:r>
          </a:p>
          <a:p>
            <a:pPr marL="1143000" marR="0" lvl="2" indent="-228600">
              <a:lnSpc>
                <a:spcPct val="107000"/>
              </a:lnSpc>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 Sealing foundation cracks and other openings makes this kind of system more effective and cost-efficient.  Similar systems can also be installed in houses with crawl spaces. </a:t>
            </a:r>
          </a:p>
          <a:p>
            <a:pPr marL="1143000" marR="0" lvl="2" indent="-228600">
              <a:lnSpc>
                <a:spcPct val="107000"/>
              </a:lnSpc>
              <a:spcBef>
                <a:spcPts val="0"/>
              </a:spcBef>
              <a:spcAft>
                <a:spcPts val="80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Radon contractors can use other methods that may also work in a home. The right system depends on the design of the home and other factors.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Resources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https://www.epa.gov/sites/production/files/2016-02/documents/2012_a_citizens_guide_to_radon.pdf</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https://www.epa.gov/sites/production/files/2016-12/documents/2016_consumers_guide_to_radon_reduction.pdf</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Additional Information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Active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suction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(also called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depressurization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the most common and usually the most reliable radon reduction method. One or more suction pipes are inserted through the floor slab into the crushed rock or soil underneath. They also may be inserted below the concrete slab from outside the house. The number and location of suction pipes that are needed depends on how easily air can move in the crushed rock or soil under the slab, and on the strength of the radon source. Often, only a single suction point is needed.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contractor usually gets this information from visual inspection, diagnostic tests, and/or experience. A radon vent fan connected to the suction pipe(s) draws the radon gas from below the house and releases it into the outdoor air while simultaneously creating a negative pressure (vacuum) beneath the slab.  Common fan locations include attics, garages and the exterior of the house.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Passive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suction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the same as active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suction except it relies on natural pressure differentials and air currents instead of a fan to draw radon up from below the house. Passive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suction is usually associated with radon-resistant features installed in newly constructed homes.  Passive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generally not as effective in reducing high radon levels as active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subslab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suction.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Some houses have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drain tiles or perforated pipe</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direct water away from the foundation of the house. Suction on these tiles or pipes is often effective in reducing radon levels.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865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thing to know about Integrated Pest Management (IPM)</a:t>
            </a:r>
            <a:r>
              <a:rPr lang="en-US" baseline="0" dirty="0"/>
              <a:t> is that it is THE best practice in managing pests. </a:t>
            </a:r>
          </a:p>
          <a:p>
            <a:pPr marL="171450" indent="-171450">
              <a:buFont typeface="Arial" panose="020B0604020202020204" pitchFamily="34" charset="0"/>
              <a:buChar char="•"/>
            </a:pPr>
            <a:r>
              <a:rPr lang="en-US" baseline="0" dirty="0"/>
              <a:t>The next slide explains what IPM 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general definition of IPM. The next slide digs</a:t>
            </a:r>
            <a:r>
              <a:rPr lang="en-US" baseline="0" dirty="0"/>
              <a:t> deeper into the definition.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53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pests need three things: </a:t>
            </a:r>
          </a:p>
          <a:p>
            <a:pPr marL="228600" indent="-228600">
              <a:buAutoNum type="arabicPeriod"/>
            </a:pPr>
            <a:r>
              <a:rPr lang="en-US" dirty="0"/>
              <a:t>food, </a:t>
            </a:r>
          </a:p>
          <a:p>
            <a:pPr marL="228600" indent="-228600">
              <a:buAutoNum type="arabicPeriod"/>
            </a:pPr>
            <a:r>
              <a:rPr lang="en-US" dirty="0"/>
              <a:t>2. water, and </a:t>
            </a:r>
          </a:p>
          <a:p>
            <a:pPr marL="228600" indent="-228600">
              <a:buAutoNum type="arabicPeriod"/>
            </a:pPr>
            <a:r>
              <a:rPr lang="en-US" dirty="0"/>
              <a:t>3. a place to next</a:t>
            </a:r>
            <a:r>
              <a:rPr lang="en-US" baseline="0" dirty="0"/>
              <a:t> and hide (harborage). </a:t>
            </a:r>
          </a:p>
          <a:p>
            <a:pPr marL="171450" indent="-171450">
              <a:buFont typeface="Arial" panose="020B0604020202020204" pitchFamily="34" charset="0"/>
              <a:buChar char="•"/>
            </a:pPr>
            <a:r>
              <a:rPr lang="en-US" baseline="0" dirty="0"/>
              <a:t>Remove these things and you can prevent the pests from coming into a house. </a:t>
            </a:r>
          </a:p>
          <a:p>
            <a:pPr marL="171450" indent="-171450">
              <a:buFont typeface="Arial" panose="020B0604020202020204" pitchFamily="34" charset="0"/>
              <a:buChar char="•"/>
            </a:pPr>
            <a:r>
              <a:rPr lang="en-US" baseline="0" dirty="0"/>
              <a:t>Or if they’re already in, make your house very inhospitable to them so they want to leave!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5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a:t>Instructor – this is an example</a:t>
            </a:r>
            <a:r>
              <a:rPr lang="en-US" sz="1300" baseline="0" dirty="0"/>
              <a:t> of applying IPM to manage cockroaches. </a:t>
            </a:r>
            <a:r>
              <a:rPr lang="en-US" sz="1300" dirty="0"/>
              <a:t>The basis of effective cockroach control is at the base of the pyramid: making the structure roach-proof, and ensuing sanitation to deny the roaches food. The second stage is eliminating sources of moisture, and keeping up with new repairs, proper food storage, and other standard procedures – so no “deferred maintenance”. </a:t>
            </a:r>
          </a:p>
          <a:p>
            <a:endParaRPr lang="en-US" sz="1300" dirty="0"/>
          </a:p>
          <a:p>
            <a:r>
              <a:rPr lang="en-US" sz="1300" dirty="0"/>
              <a:t>There are not good biological controls for cockroaches indoors – except in the semi-tropics, where lizards are fond of them. While the pyramid lists nematodes – introducing microscopic parasitic worms into buildings has not been popular in practice. </a:t>
            </a:r>
          </a:p>
          <a:p>
            <a:endParaRPr lang="en-US" sz="1300" dirty="0"/>
          </a:p>
          <a:p>
            <a:r>
              <a:rPr lang="en-US" sz="1300" dirty="0" err="1"/>
              <a:t>Biorational</a:t>
            </a:r>
            <a:r>
              <a:rPr lang="en-US" sz="1300" dirty="0"/>
              <a:t> controls mean tools that are toxic to a pest such as a cockroach</a:t>
            </a:r>
            <a:r>
              <a:rPr lang="en-US" sz="1300" baseline="0" dirty="0"/>
              <a:t> but relatively low toxicity for people. F</a:t>
            </a:r>
            <a:r>
              <a:rPr lang="en-US" sz="1300" dirty="0"/>
              <a:t>or cockroaches,</a:t>
            </a:r>
            <a:r>
              <a:rPr lang="en-US" sz="1300" baseline="0" dirty="0"/>
              <a:t> we </a:t>
            </a:r>
            <a:r>
              <a:rPr lang="en-US" sz="1300" dirty="0"/>
              <a:t>include the use of inert dusts in enclosed spaces (usually within walls where the insects nest), baits, gels, and insect growth regulators. </a:t>
            </a:r>
          </a:p>
          <a:p>
            <a:endParaRPr lang="en-US" sz="1300" dirty="0"/>
          </a:p>
          <a:p>
            <a:r>
              <a:rPr lang="en-US" sz="1300" dirty="0"/>
              <a:t>Conventional kill-on contact sprays, aerosols and foggers in the tip of the pyramid are seldom used in IPM, except for “emergency” applications. An aerosol might be appropriate to eliminate a stinging insect nest over a school door. A liquid spray crevasse application might be used in a boiler room to eliminate a population before the crevasse is sealed. All pesticide applications must be done only by licensed pest control applicators.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001EB-3F4B-444C-B9A2-91CAC342A7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57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 here we</a:t>
            </a:r>
            <a:r>
              <a:rPr lang="en-US" baseline="0" dirty="0"/>
              <a:t> go further into what IPM means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46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a:t>
            </a:r>
            <a:r>
              <a:rPr lang="en-US" baseline="0" dirty="0"/>
              <a:t>he six steps in implementing IPM. Here are the first three.</a:t>
            </a:r>
          </a:p>
          <a:p>
            <a:endParaRPr lang="en-US" baseline="0" dirty="0"/>
          </a:p>
          <a:p>
            <a:pPr fontAlgn="t"/>
            <a:r>
              <a:rPr lang="en-US" b="1" dirty="0"/>
              <a:t>1. Inspection and Identification</a:t>
            </a:r>
          </a:p>
          <a:p>
            <a:pPr fontAlgn="t"/>
            <a:r>
              <a:rPr lang="en-US" b="1" dirty="0"/>
              <a:t>2. Exclusion</a:t>
            </a:r>
          </a:p>
          <a:p>
            <a:pPr fontAlgn="t"/>
            <a:r>
              <a:rPr lang="en-US" b="1" dirty="0"/>
              <a:t>3. Educate residents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50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dirty="0"/>
              <a:t>4. Sanitation</a:t>
            </a:r>
          </a:p>
          <a:p>
            <a:pPr fontAlgn="t"/>
            <a:r>
              <a:rPr lang="en-US" b="1" dirty="0"/>
              <a:t>5. Physical and Chemical Control</a:t>
            </a:r>
          </a:p>
          <a:p>
            <a:pPr fontAlgn="t"/>
            <a:r>
              <a:rPr lang="en-US" b="1" dirty="0"/>
              <a:t>6. Monitoring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211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 there are several</a:t>
            </a:r>
            <a:r>
              <a:rPr lang="en-US" baseline="0" dirty="0"/>
              <a:t> benefits to IPM that cannot be overemphasized. First, pesticides and poisons are designed to kill – and that means that they can be toxic not just to their intended targets – pests – but also to unintended targets such as children, pets and wildlife.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75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Applying IPM begins with a through inspection.</a:t>
            </a:r>
            <a:r>
              <a:rPr lang="en-US" baseline="0" dirty="0"/>
              <a:t> B</a:t>
            </a:r>
            <a:r>
              <a:rPr lang="en-US" dirty="0"/>
              <a:t>egin with the exterior of buildings, looking for ways that pests can enter. They</a:t>
            </a:r>
            <a:r>
              <a:rPr lang="en-US" baseline="0" dirty="0"/>
              <a:t> can enter u</a:t>
            </a:r>
            <a:r>
              <a:rPr lang="en-US" dirty="0"/>
              <a:t>nder doors, through unscreened open windows, through pipe penetrations – in fact, through </a:t>
            </a:r>
            <a:r>
              <a:rPr lang="en-US" i="1" dirty="0"/>
              <a:t>any</a:t>
            </a:r>
            <a:r>
              <a:rPr lang="en-US" dirty="0"/>
              <a:t> penetration of walls, especially any hole ¼” in diameter or wider – the minimum size for a mouse to squeeze through!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Interior inspection is looking for the same points of entry, plus harborages (cracks and crevices behind cabinets and baseboards, inside appliances, etc.), food sources (crumbs, litter, garbage, pet food or feces…), and water sources (leak, drips – under the kitchen sink, for instance).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spcBef>
                <a:spcPct val="0"/>
              </a:spcBef>
            </a:pPr>
            <a:r>
              <a:rPr lang="en-US" dirty="0"/>
              <a:t>Focus areas are areas of concentrated pest activities. In apartments this may be stoves, refrigerators, or trash cans. In multi-unit buildings some units may be the source of infestations in other units.</a:t>
            </a:r>
            <a:r>
              <a:rPr lang="en-US" baseline="0" dirty="0"/>
              <a:t>  T</a:t>
            </a:r>
            <a:r>
              <a:rPr lang="en-US" dirty="0"/>
              <a:t>rash chutes,</a:t>
            </a:r>
            <a:r>
              <a:rPr lang="en-US" baseline="0" dirty="0"/>
              <a:t> </a:t>
            </a:r>
            <a:r>
              <a:rPr lang="en-US" dirty="0"/>
              <a:t>compactor rooms, or foodservice facilities are other common focus areas. Unique issues may be identified for a particular property: every building is different, as are the occupants!</a:t>
            </a:r>
          </a:p>
          <a:p>
            <a:pPr eaLnBrk="1" hangingPunct="1">
              <a:spcBef>
                <a:spcPct val="0"/>
              </a:spcBef>
            </a:pPr>
            <a:endParaRPr lang="en-US" dirty="0"/>
          </a:p>
          <a:p>
            <a:pPr eaLnBrk="1" hangingPunct="1">
              <a:spcBef>
                <a:spcPct val="0"/>
              </a:spcBef>
            </a:pPr>
            <a:r>
              <a:rPr lang="en-US" dirty="0"/>
              <a:t>The</a:t>
            </a:r>
            <a:r>
              <a:rPr lang="en-US" baseline="0" dirty="0"/>
              <a:t> c</a:t>
            </a:r>
            <a:r>
              <a:rPr lang="en-US" dirty="0"/>
              <a:t>orrect identification of pests is essential. If you misinterpret the signs you see and treat for a</a:t>
            </a:r>
            <a:r>
              <a:rPr lang="en-US" baseline="0" dirty="0"/>
              <a:t> pest that’s not actually the problem, your treatment is likely to fail. Different species of the same pests sometimes have different behaviors as well and that should be taken into account as you implement treatments.</a:t>
            </a:r>
            <a:r>
              <a:rPr lang="en-US" dirty="0"/>
              <a:t> Cooperative Extension services in each state will identify insects for free; many universities or pest control companies have a Board Certified Entomologist (BCE) to help.</a:t>
            </a:r>
          </a:p>
        </p:txBody>
      </p:sp>
      <p:sp>
        <p:nvSpPr>
          <p:cNvPr id="90116"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8173-E28D-463E-865A-4B25B9BF50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21"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11623"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420017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a:t>
            </a:r>
            <a:r>
              <a:rPr lang="en-US" baseline="0" dirty="0"/>
              <a:t> – here are some resources for pest identification.</a:t>
            </a:r>
            <a:endParaRPr lang="en-US" dirty="0"/>
          </a:p>
        </p:txBody>
      </p:sp>
      <p:sp>
        <p:nvSpPr>
          <p:cNvPr id="90116"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78173-E28D-463E-865A-4B25B9BF50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21"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11623"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407506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0063C-16A6-4617-902C-A75C14F05F44}"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5715" name="Rectangle 2"/>
          <p:cNvSpPr>
            <a:spLocks noGrp="1" noChangeArrowheads="1"/>
          </p:cNvSpPr>
          <p:nvPr>
            <p:ph type="body" idx="1"/>
          </p:nvPr>
        </p:nvSpPr>
        <p:spPr>
          <a:xfrm>
            <a:off x="731838" y="4560888"/>
            <a:ext cx="5851526" cy="2982913"/>
          </a:xfrm>
          <a:noFill/>
          <a:ln/>
        </p:spPr>
        <p:txBody>
          <a:bodyPr>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EPA recommends that homeowners use a state-certified and/or qualified radon mitigation contractor trained to fix radon problems.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homeowner (or you) can determine a service provider's qualifications to perform radon measurements or to mitigate the home in several ways.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First, check with your state radon office. </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 Many states require radon professionals to be licensed, certified, or registered, and to install radon mitigation systems that meet state requirements.  </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Most states can provide you with a list of knowledgeable radon service providers doing business in the state.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Second, in states that do not regulate radon services, ask the contractor </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they hold a professional proficiency or certification credential, and </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they follow industry consensus standards such as the American Society for Testing and Materials (ASTM) Standard Practice for Installing Radon Mitigation Systems in Existing Low-Rise Residential Buildings</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21</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 EPA's “Radon Mitigation Standards” (EPA-402-R-93-078, April, 1994).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Third, you can contact private proficiency programs for lists of privately-certified professionals in your area.  </a:t>
            </a:r>
          </a:p>
          <a:p>
            <a:pPr marL="742950" marR="0" lvl="1" indent="-285750">
              <a:lnSpc>
                <a:spcPct val="107000"/>
              </a:lnSpc>
              <a:spcBef>
                <a:spcPts val="0"/>
              </a:spcBef>
              <a:spcAft>
                <a:spcPts val="80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Such programs usually provide members with a photo ID, which indicates their qualification(s) and the ID-card's expiration date. </a:t>
            </a:r>
          </a:p>
        </p:txBody>
      </p:sp>
      <p:sp>
        <p:nvSpPr>
          <p:cNvPr id="115716" name="Rectangle 3"/>
          <p:cNvSpPr>
            <a:spLocks noGrp="1" noRot="1" noChangeAspect="1" noChangeArrowheads="1" noTextEdit="1"/>
          </p:cNvSpPr>
          <p:nvPr>
            <p:ph type="sldImg"/>
          </p:nvPr>
        </p:nvSpPr>
        <p:spPr>
          <a:xfrm>
            <a:off x="1257300" y="719138"/>
            <a:ext cx="4802188" cy="3600450"/>
          </a:xfrm>
          <a:ln/>
        </p:spPr>
      </p:sp>
      <p:sp>
        <p:nvSpPr>
          <p:cNvPr id="115717" name="Text Box 4"/>
          <p:cNvSpPr txBox="1">
            <a:spLocks noChangeArrowheads="1"/>
          </p:cNvSpPr>
          <p:nvPr/>
        </p:nvSpPr>
        <p:spPr bwMode="auto">
          <a:xfrm>
            <a:off x="1346201" y="9166226"/>
            <a:ext cx="2420937" cy="257338"/>
          </a:xfrm>
          <a:prstGeom prst="rect">
            <a:avLst/>
          </a:prstGeom>
          <a:noFill/>
          <a:ln w="9525">
            <a:noFill/>
            <a:miter lim="800000"/>
            <a:headEnd/>
            <a:tailEnd/>
          </a:ln>
        </p:spPr>
        <p:txBody>
          <a:bodyPr lIns="95464" tIns="47731" rIns="95464" bIns="47731">
            <a:spAutoFit/>
          </a:bodyPr>
          <a:lstStyle/>
          <a:p>
            <a:pPr marL="0" marR="0" lvl="0" indent="0" algn="l" defTabSz="95550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5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89CF5-3C70-41B3-A4EA-58AC89F5E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139" name="Rectangle 2"/>
          <p:cNvSpPr>
            <a:spLocks noGrp="1" noRot="1" noChangeAspect="1" noChangeArrowheads="1" noTextEdit="1"/>
          </p:cNvSpPr>
          <p:nvPr>
            <p:ph type="sldImg"/>
          </p:nvPr>
        </p:nvSpPr>
        <p:spPr bwMode="auto">
          <a:xfrm>
            <a:off x="1258888" y="722313"/>
            <a:ext cx="4800600" cy="3600450"/>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MS Mincho" pitchFamily="49" charset="-128"/>
              </a:rPr>
              <a:t>Instructor</a:t>
            </a:r>
            <a:r>
              <a:rPr lang="en-US" baseline="0" dirty="0">
                <a:ea typeface="MS Mincho" pitchFamily="49" charset="-128"/>
              </a:rPr>
              <a:t> – as you assess a home, think about what you’re look for that is a sign of a pest problem. Also consider where to look. Keep in mind that pests are usually </a:t>
            </a:r>
            <a:r>
              <a:rPr lang="en-US" dirty="0">
                <a:ea typeface="MS Mincho" pitchFamily="49" charset="-128"/>
              </a:rPr>
              <a:t>prey species, so they are uncomfortable when out in the open. </a:t>
            </a:r>
          </a:p>
          <a:p>
            <a:pPr eaLnBrk="1" hangingPunct="1">
              <a:spcBef>
                <a:spcPct val="0"/>
              </a:spcBef>
            </a:pPr>
            <a:endParaRPr lang="en-US" dirty="0">
              <a:ea typeface="MS Mincho" pitchFamily="49" charset="-128"/>
            </a:endParaRPr>
          </a:p>
          <a:p>
            <a:pPr eaLnBrk="1" hangingPunct="1">
              <a:spcBef>
                <a:spcPct val="0"/>
              </a:spcBef>
            </a:pPr>
            <a:r>
              <a:rPr lang="en-US" dirty="0"/>
              <a:t>Here’s a few more additional details:</a:t>
            </a:r>
            <a:endParaRPr lang="en-US" dirty="0">
              <a:ea typeface="MS Mincho" pitchFamily="49" charset="-128"/>
            </a:endParaRPr>
          </a:p>
          <a:p>
            <a:pPr eaLnBrk="1" hangingPunct="1">
              <a:lnSpc>
                <a:spcPct val="90000"/>
              </a:lnSpc>
              <a:buFont typeface="Wingdings" pitchFamily="2" charset="2"/>
              <a:buChar char="§"/>
            </a:pPr>
            <a:endParaRPr lang="en-US" dirty="0">
              <a:ea typeface="MS Mincho" pitchFamily="49" charset="-128"/>
            </a:endParaRPr>
          </a:p>
          <a:p>
            <a:pPr eaLnBrk="1" hangingPunct="1">
              <a:lnSpc>
                <a:spcPct val="90000"/>
              </a:lnSpc>
              <a:buFont typeface="Wingdings" pitchFamily="2" charset="2"/>
              <a:buChar char="§"/>
            </a:pPr>
            <a:r>
              <a:rPr lang="en-US" dirty="0">
                <a:ea typeface="MS Mincho" pitchFamily="49" charset="-128"/>
              </a:rPr>
              <a:t>Look</a:t>
            </a:r>
            <a:r>
              <a:rPr lang="en-US" baseline="0" dirty="0">
                <a:ea typeface="MS Mincho" pitchFamily="49" charset="-128"/>
              </a:rPr>
              <a:t> where there is likely to be go</a:t>
            </a:r>
            <a:r>
              <a:rPr lang="en-US" dirty="0">
                <a:ea typeface="MS Mincho" pitchFamily="49" charset="-128"/>
              </a:rPr>
              <a:t>od food </a:t>
            </a:r>
            <a:r>
              <a:rPr lang="en-US" dirty="0">
                <a:latin typeface="Times New Roman" pitchFamily="18" charset="0"/>
                <a:ea typeface="MS Mincho" pitchFamily="49" charset="-128"/>
              </a:rPr>
              <a:t>–</a:t>
            </a:r>
            <a:r>
              <a:rPr lang="en-US" dirty="0">
                <a:ea typeface="MS Mincho" pitchFamily="49" charset="-128"/>
              </a:rPr>
              <a:t> under sinks, kitchens, trash bins</a:t>
            </a:r>
          </a:p>
          <a:p>
            <a:pPr eaLnBrk="1" hangingPunct="1">
              <a:lnSpc>
                <a:spcPct val="90000"/>
              </a:lnSpc>
              <a:buFont typeface="Wingdings" pitchFamily="2" charset="2"/>
              <a:buChar char="§"/>
            </a:pPr>
            <a:r>
              <a:rPr lang="en-US" dirty="0">
                <a:ea typeface="MS Mincho" pitchFamily="49" charset="-128"/>
              </a:rPr>
              <a:t>Hidden places </a:t>
            </a:r>
            <a:r>
              <a:rPr lang="en-US" dirty="0">
                <a:latin typeface="Times New Roman" pitchFamily="18" charset="0"/>
                <a:ea typeface="MS Mincho" pitchFamily="49" charset="-128"/>
              </a:rPr>
              <a:t>can</a:t>
            </a:r>
            <a:r>
              <a:rPr lang="en-US" baseline="0" dirty="0">
                <a:latin typeface="Times New Roman" pitchFamily="18" charset="0"/>
                <a:ea typeface="MS Mincho" pitchFamily="49" charset="-128"/>
              </a:rPr>
              <a:t> include </a:t>
            </a:r>
            <a:r>
              <a:rPr lang="en-US" dirty="0">
                <a:ea typeface="MS Mincho" pitchFamily="49" charset="-128"/>
              </a:rPr>
              <a:t>inside walls, under/behind cabinets, basements/crawlspaces/attics, waste bins, under baseboards</a:t>
            </a:r>
          </a:p>
          <a:p>
            <a:pPr eaLnBrk="1" hangingPunct="1">
              <a:lnSpc>
                <a:spcPct val="90000"/>
              </a:lnSpc>
              <a:buFont typeface="Wingdings" pitchFamily="2" charset="2"/>
              <a:buChar char="§"/>
            </a:pPr>
            <a:r>
              <a:rPr lang="en-US" dirty="0">
                <a:ea typeface="MS Mincho" pitchFamily="49" charset="-128"/>
              </a:rPr>
              <a:t>Near entry holes (from exterior inspection)</a:t>
            </a:r>
          </a:p>
          <a:p>
            <a:pPr eaLnBrk="1" hangingPunct="1">
              <a:lnSpc>
                <a:spcPct val="90000"/>
              </a:lnSpc>
              <a:buFont typeface="Wingdings" pitchFamily="2" charset="2"/>
              <a:buChar char="§"/>
            </a:pPr>
            <a:r>
              <a:rPr lang="en-US" dirty="0">
                <a:ea typeface="MS Mincho" pitchFamily="49" charset="-128"/>
              </a:rPr>
              <a:t>Warm cavities for insects can</a:t>
            </a:r>
            <a:r>
              <a:rPr lang="en-US" baseline="0" dirty="0">
                <a:ea typeface="MS Mincho" pitchFamily="49" charset="-128"/>
              </a:rPr>
              <a:t> include </a:t>
            </a:r>
            <a:r>
              <a:rPr lang="en-US" dirty="0">
                <a:ea typeface="MS Mincho" pitchFamily="49" charset="-128"/>
              </a:rPr>
              <a:t>inside TV</a:t>
            </a:r>
            <a:r>
              <a:rPr lang="en-US" dirty="0">
                <a:latin typeface="Times New Roman" pitchFamily="18" charset="0"/>
                <a:ea typeface="MS Mincho" pitchFamily="49" charset="-128"/>
              </a:rPr>
              <a:t>’</a:t>
            </a:r>
            <a:r>
              <a:rPr lang="en-US" dirty="0">
                <a:ea typeface="MS Mincho" pitchFamily="49" charset="-128"/>
              </a:rPr>
              <a:t>s, computers, and smoke alarms</a:t>
            </a:r>
          </a:p>
          <a:p>
            <a:pPr eaLnBrk="1" hangingPunct="1">
              <a:spcBef>
                <a:spcPct val="0"/>
              </a:spcBef>
            </a:pPr>
            <a:endParaRPr lang="en-US" dirty="0">
              <a:ea typeface="MS Mincho" pitchFamily="49" charset="-128"/>
            </a:endParaRPr>
          </a:p>
          <a:p>
            <a:pPr eaLnBrk="1" hangingPunct="1">
              <a:spcBef>
                <a:spcPct val="0"/>
              </a:spcBef>
            </a:pPr>
            <a:endParaRPr lang="en-US" dirty="0">
              <a:ea typeface="MS Mincho" pitchFamily="49" charset="-128"/>
            </a:endParaRPr>
          </a:p>
          <a:p>
            <a:pPr eaLnBrk="1" hangingPunct="1">
              <a:spcBef>
                <a:spcPct val="0"/>
              </a:spcBef>
            </a:pPr>
            <a:r>
              <a:rPr lang="en-US" dirty="0">
                <a:ea typeface="MS Mincho" pitchFamily="49" charset="-128"/>
              </a:rPr>
              <a:t>The EPA Region 9 IPM for schools manual has fairly detailed information on many common species.</a:t>
            </a:r>
            <a:endParaRPr lang="en-US" baseline="30000" dirty="0">
              <a:ea typeface="MS Mincho" pitchFamily="49" charset="-128"/>
            </a:endParaRPr>
          </a:p>
          <a:p>
            <a:pPr eaLnBrk="1" hangingPunct="1">
              <a:spcBef>
                <a:spcPct val="0"/>
              </a:spcBef>
            </a:pPr>
            <a:endParaRPr lang="en-US" dirty="0">
              <a:ea typeface="MS Mincho" pitchFamily="49" charset="-128"/>
            </a:endParaRPr>
          </a:p>
          <a:p>
            <a:pPr eaLnBrk="1" hangingPunct="1">
              <a:spcBef>
                <a:spcPct val="0"/>
              </a:spcBef>
            </a:pPr>
            <a:r>
              <a:rPr lang="en-US" dirty="0">
                <a:ea typeface="MS Mincho" pitchFamily="49" charset="-128"/>
              </a:rPr>
              <a:t>“See the creature, be the creature”</a:t>
            </a:r>
          </a:p>
          <a:p>
            <a:pPr eaLnBrk="1" hangingPunct="1">
              <a:spcBef>
                <a:spcPct val="0"/>
              </a:spcBef>
            </a:pPr>
            <a:endParaRPr lang="en-US" dirty="0">
              <a:ea typeface="MS Mincho" pitchFamily="49" charset="-128"/>
            </a:endParaRPr>
          </a:p>
        </p:txBody>
      </p:sp>
    </p:spTree>
    <p:extLst>
      <p:ext uri="{BB962C8B-B14F-4D97-AF65-F5344CB8AC3E}">
        <p14:creationId xmlns:p14="http://schemas.microsoft.com/office/powerpoint/2010/main" val="360103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F253F-71A8-4CD2-B60C-E6A841EB6E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35" name="Rectangle 2"/>
          <p:cNvSpPr>
            <a:spLocks noGrp="1" noRot="1" noChangeAspect="1" noChangeArrowheads="1" noTextEdit="1"/>
          </p:cNvSpPr>
          <p:nvPr>
            <p:ph type="sldImg"/>
          </p:nvPr>
        </p:nvSpPr>
        <p:spPr bwMode="auto">
          <a:xfrm>
            <a:off x="1258888" y="722313"/>
            <a:ext cx="4800600" cy="3600450"/>
          </a:xfrm>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a:t>Instructor</a:t>
            </a:r>
            <a:r>
              <a:rPr lang="en-US" sz="1100" baseline="0" dirty="0"/>
              <a:t> – here’s an example in terms of looking for nests and burrows. </a:t>
            </a:r>
            <a:r>
              <a:rPr lang="en-US" sz="1100" dirty="0"/>
              <a:t>Notice an ineffective effort to block the original entry point.  Burrowing rodents may tunnel downward for several feet.</a:t>
            </a:r>
          </a:p>
        </p:txBody>
      </p:sp>
    </p:spTree>
    <p:extLst>
      <p:ext uri="{BB962C8B-B14F-4D97-AF65-F5344CB8AC3E}">
        <p14:creationId xmlns:p14="http://schemas.microsoft.com/office/powerpoint/2010/main" val="579758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Instructor – here’s another way to think about where you look – particularly in terms of finding cockroaches. This is a person’s view</a:t>
            </a:r>
            <a:r>
              <a:rPr lang="en-US" baseline="0" dirty="0"/>
              <a:t> of a house and on the next slide . . . .</a:t>
            </a:r>
            <a:endParaRPr lang="en-US" dirty="0"/>
          </a:p>
        </p:txBody>
      </p:sp>
      <p:sp>
        <p:nvSpPr>
          <p:cNvPr id="92164"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A91E6-72A2-4721-A47C-F750C0E4F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92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Instructor – this is a cockroach’s view of a house.</a:t>
            </a:r>
          </a:p>
        </p:txBody>
      </p:sp>
      <p:sp>
        <p:nvSpPr>
          <p:cNvPr id="93188"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5391A-96EE-4F40-B33C-FCC31CAAE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2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Instructor – exclusion means identifying and in some way sealing up pest</a:t>
            </a:r>
            <a:r>
              <a:rPr lang="en-US" baseline="0" dirty="0"/>
              <a:t> entry ways</a:t>
            </a:r>
            <a:r>
              <a:rPr lang="en-US" dirty="0"/>
              <a:t> found during inspection. Here are some examples:</a:t>
            </a:r>
          </a:p>
          <a:p>
            <a:pPr eaLnBrk="1" hangingPunct="1">
              <a:spcBef>
                <a:spcPct val="0"/>
              </a:spcBef>
            </a:pPr>
            <a:endParaRPr lang="en-US" dirty="0"/>
          </a:p>
          <a:p>
            <a:pPr eaLnBrk="1" hangingPunct="1">
              <a:spcBef>
                <a:spcPct val="0"/>
              </a:spcBef>
            </a:pPr>
            <a:r>
              <a:rPr lang="en-US" dirty="0"/>
              <a:t>1. Door sweeps are an easy fix – without them, mice will squeeze right under doors. They do need periodic replacement, as the photo shows!  </a:t>
            </a:r>
          </a:p>
          <a:p>
            <a:pPr eaLnBrk="1" hangingPunct="1">
              <a:spcBef>
                <a:spcPct val="0"/>
              </a:spcBef>
            </a:pPr>
            <a:endParaRPr lang="en-US" dirty="0"/>
          </a:p>
          <a:p>
            <a:pPr eaLnBrk="1" hangingPunct="1">
              <a:spcBef>
                <a:spcPct val="0"/>
              </a:spcBef>
            </a:pPr>
            <a:r>
              <a:rPr lang="en-US" dirty="0"/>
              <a:t>2. All cracks and crevices should be sealed with silicone caulk (more durable than acrylic or latex, and also water-proof, heat-resistant, and gnaw-resistant). Note</a:t>
            </a:r>
            <a:r>
              <a:rPr lang="en-US" baseline="0" dirty="0"/>
              <a:t> that a</a:t>
            </a:r>
            <a:r>
              <a:rPr lang="en-US" dirty="0"/>
              <a:t>ny crevice more than ¼” wide will need to be packed with copper or stainless steel (rust resistant!) mesh before sealing with caulk, spackle, patching concrete, sheet metal, or other material. This helps prevent rodents from gnawing through the patch. </a:t>
            </a:r>
          </a:p>
          <a:p>
            <a:pPr eaLnBrk="1" hangingPunct="1">
              <a:spcBef>
                <a:spcPct val="0"/>
              </a:spcBef>
            </a:pPr>
            <a:endParaRPr lang="en-US" dirty="0"/>
          </a:p>
          <a:p>
            <a:pPr eaLnBrk="1" hangingPunct="1">
              <a:spcBef>
                <a:spcPct val="0"/>
              </a:spcBef>
            </a:pPr>
            <a:r>
              <a:rPr lang="en-US" dirty="0"/>
              <a:t>3. Expanding spray foam (“Stuff –It” or other brands) can help fill larger holes, such as in basement walls or behind kitchen cabinets.</a:t>
            </a:r>
          </a:p>
          <a:p>
            <a:pPr eaLnBrk="1" hangingPunct="1">
              <a:spcBef>
                <a:spcPct val="0"/>
              </a:spcBef>
            </a:pPr>
            <a:endParaRPr lang="en-US" dirty="0"/>
          </a:p>
          <a:p>
            <a:pPr eaLnBrk="1" hangingPunct="1">
              <a:spcBef>
                <a:spcPct val="0"/>
              </a:spcBef>
            </a:pPr>
            <a:r>
              <a:rPr lang="en-US" dirty="0"/>
              <a:t>For information on designing buildings that are more resistant to common pests, see Pest Prevention by Design Guidelines (http://www.sfenvironment.org/sites/default/files/fliers/files/final_ppbd_guidelines_12-5-12.pdf) produced by the San Francisco Department of the Environment in November 2012. </a:t>
            </a:r>
          </a:p>
          <a:p>
            <a:pPr eaLnBrk="1" hangingPunct="1">
              <a:spcBef>
                <a:spcPct val="0"/>
              </a:spcBef>
            </a:pPr>
            <a:endParaRPr lang="en-US" dirty="0"/>
          </a:p>
        </p:txBody>
      </p:sp>
      <p:sp>
        <p:nvSpPr>
          <p:cNvPr id="96260"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ED4B1-5820-4620-B133-A0A2C4D3B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81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19815"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3231068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Instructor - we can</a:t>
            </a:r>
            <a:r>
              <a:rPr lang="en-US" baseline="0" dirty="0"/>
              <a:t> work on excluding pests from a house</a:t>
            </a:r>
            <a:r>
              <a:rPr lang="en-US" dirty="0"/>
              <a:t>, but it’s what </a:t>
            </a:r>
            <a:r>
              <a:rPr lang="en-US" i="1" dirty="0"/>
              <a:t>people</a:t>
            </a:r>
            <a:r>
              <a:rPr lang="en-US" dirty="0"/>
              <a:t> do that determines whether pest control is successful. For a single family house, you (the HHE evaluator), the resident and potentially a Pest Management</a:t>
            </a:r>
            <a:r>
              <a:rPr lang="en-US" baseline="0" dirty="0"/>
              <a:t> Professional (PMP) or Pest Control Operator (PCO). For a multifamily building, the residents, facilities staff and PMPs are ALL very important. Facilities staff are on the front lines of monitoring pest problems and control efforts. PMPs need to genuinely understand IPM and be contracted to carry out accepted IPM practices.</a:t>
            </a:r>
          </a:p>
          <a:p>
            <a:pPr eaLnBrk="1" hangingPunct="1">
              <a:spcBef>
                <a:spcPct val="0"/>
              </a:spcBef>
            </a:pPr>
            <a:endParaRPr lang="en-US" dirty="0"/>
          </a:p>
          <a:p>
            <a:pPr eaLnBrk="1" hangingPunct="1">
              <a:spcBef>
                <a:spcPct val="0"/>
              </a:spcBef>
            </a:pPr>
            <a:r>
              <a:rPr lang="en-US" dirty="0"/>
              <a:t>Residents are a</a:t>
            </a:r>
            <a:r>
              <a:rPr lang="en-US" baseline="0" dirty="0"/>
              <a:t> particularly key part of the IPM approach. </a:t>
            </a:r>
            <a:r>
              <a:rPr lang="en-US" dirty="0"/>
              <a:t>Uninformed residents may disturb or even throw out glue boards, snap traps, and other control measures, They may use inappropriate chemicals that interfere with control – for instance spray pesticides act as repellents, and will keep cockroaches from feeding on baits, such as Combat. This can be a major cause in the failure of baits and gels to eliminate cockroaches. Residents also must practice good sanitation</a:t>
            </a:r>
            <a:r>
              <a:rPr lang="en-US" baseline="0" dirty="0"/>
              <a:t> in order to keep food and water out of the reach of pests and to avoid providing hiding spaces for them.</a:t>
            </a:r>
          </a:p>
          <a:p>
            <a:pPr eaLnBrk="1" hangingPunct="1">
              <a:spcBef>
                <a:spcPct val="0"/>
              </a:spcBef>
            </a:pPr>
            <a:endParaRPr lang="en-US" dirty="0"/>
          </a:p>
          <a:p>
            <a:pPr eaLnBrk="1" hangingPunct="1">
              <a:spcBef>
                <a:spcPct val="0"/>
              </a:spcBef>
            </a:pPr>
            <a:r>
              <a:rPr lang="en-US" dirty="0"/>
              <a:t>Residents and building staff should understand </a:t>
            </a:r>
            <a:r>
              <a:rPr lang="en-US" i="1" dirty="0"/>
              <a:t>why</a:t>
            </a:r>
            <a:r>
              <a:rPr lang="en-US" dirty="0"/>
              <a:t> IPM methods are being used, and that the safety of their family, pets and home are primary decision factors, and that more familiar methods have higher risks</a:t>
            </a:r>
            <a:r>
              <a:rPr lang="en-US" baseline="0" dirty="0"/>
              <a:t> and </a:t>
            </a:r>
            <a:r>
              <a:rPr lang="en-US" dirty="0"/>
              <a:t>may also interfere with IPM controls. Foggers are a good example of a very high risk product (they both coat the inside of the home with pesticides, and are explosive!) AND can make other controls ineffective.</a:t>
            </a:r>
          </a:p>
        </p:txBody>
      </p:sp>
      <p:sp>
        <p:nvSpPr>
          <p:cNvPr id="97284"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49DC5-3DF7-4877-84E1-65B63AF949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83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0839"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1380362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Instructor – as mentioned just previously, residents</a:t>
            </a:r>
            <a:r>
              <a:rPr lang="en-US" baseline="0" dirty="0"/>
              <a:t> can make or break an IPM effort, and their sanitation practices are key to this. Remember, the practice of keeping food and water inaccessible to pests isn’t just about having a clean house, it’s about removing the conducive conditions for pests. Residents need to be sure to keep food stored in tight containers, make sure garbage cans are covered, pick up pet food dishes, keep water out of a variety of places including the kitchen sink and plumbing leaks. They also need to clean up clutter that could be hiding spaces for pests.  </a:t>
            </a:r>
            <a:endParaRPr lang="en-US" dirty="0"/>
          </a:p>
          <a:p>
            <a:pPr eaLnBrk="1" hangingPunct="1">
              <a:spcBef>
                <a:spcPct val="0"/>
              </a:spcBef>
            </a:pPr>
            <a:endParaRPr lang="en-US" dirty="0"/>
          </a:p>
          <a:p>
            <a:pPr eaLnBrk="1" hangingPunct="1">
              <a:spcBef>
                <a:spcPct val="0"/>
              </a:spcBef>
            </a:pPr>
            <a:r>
              <a:rPr lang="en-US" dirty="0"/>
              <a:t>Think of it this way: how much food does a cockroach need? A mouse?? A drop of grease will feed 20 roaches. A mouse eats only 1/10</a:t>
            </a:r>
            <a:r>
              <a:rPr lang="en-US" baseline="30000" dirty="0"/>
              <a:t>th</a:t>
            </a:r>
            <a:r>
              <a:rPr lang="en-US" dirty="0"/>
              <a:t> of an ounce a day.  Potato chip crumbs in front of the TV? Yum!</a:t>
            </a:r>
          </a:p>
          <a:p>
            <a:pPr eaLnBrk="1" hangingPunct="1">
              <a:spcBef>
                <a:spcPct val="0"/>
              </a:spcBef>
            </a:pPr>
            <a:r>
              <a:rPr lang="en-US" dirty="0"/>
              <a:t> </a:t>
            </a:r>
          </a:p>
          <a:p>
            <a:pPr eaLnBrk="1" hangingPunct="1">
              <a:spcBef>
                <a:spcPct val="0"/>
              </a:spcBef>
            </a:pPr>
            <a:r>
              <a:rPr lang="en-US" dirty="0"/>
              <a:t>A couple of extra notes: counters and floors must be clean and grease free; grease is a preferred, and superior, food source for cockroaches, mice and rats.</a:t>
            </a:r>
          </a:p>
          <a:p>
            <a:pPr eaLnBrk="1" hangingPunct="1">
              <a:spcBef>
                <a:spcPct val="0"/>
              </a:spcBef>
            </a:pPr>
            <a:endParaRPr lang="en-US" dirty="0"/>
          </a:p>
          <a:p>
            <a:pPr eaLnBrk="1" hangingPunct="1">
              <a:spcBef>
                <a:spcPct val="0"/>
              </a:spcBef>
            </a:pPr>
            <a:r>
              <a:rPr lang="en-US" dirty="0"/>
              <a:t>Also, trash cans are another huge food source for pests. In many cases, residents may not </a:t>
            </a:r>
            <a:r>
              <a:rPr lang="en-US" i="1" dirty="0"/>
              <a:t>have</a:t>
            </a:r>
            <a:r>
              <a:rPr lang="en-US" dirty="0"/>
              <a:t> covered kitchen trash cans …or even trash cans at all. Outdoor garbage cans should have tight fitting lids, and ideally should be metal - rats and squirrels easily gnaw though plastic. </a:t>
            </a:r>
          </a:p>
        </p:txBody>
      </p:sp>
      <p:sp>
        <p:nvSpPr>
          <p:cNvPr id="98308"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D9B9-1DB3-47FA-A869-54C2EF5B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61"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1863"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1243506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xfrm>
            <a:off x="200819" y="4388239"/>
            <a:ext cx="6629400" cy="4158377"/>
          </a:xfrm>
          <a:noFill/>
        </p:spPr>
        <p:txBody>
          <a:bodyPr wrap="square" numCol="1" anchor="t" anchorCtr="0" compatLnSpc="1">
            <a:prstTxWarp prst="textNoShape">
              <a:avLst/>
            </a:prstTxWarp>
            <a:noAutofit/>
          </a:bodyPr>
          <a:lstStyle/>
          <a:p>
            <a:r>
              <a:rPr lang="en-US" dirty="0"/>
              <a:t>Instructor – most creatures can’t live</a:t>
            </a:r>
            <a:r>
              <a:rPr lang="en-US" baseline="0" dirty="0"/>
              <a:t> without drinking water, and with a couple of exceptions, that’s true of pests as well. Most i</a:t>
            </a:r>
            <a:r>
              <a:rPr lang="en-US" dirty="0"/>
              <a:t>nsects</a:t>
            </a:r>
            <a:r>
              <a:rPr lang="en-US" baseline="0" dirty="0"/>
              <a:t> need to drink water as do</a:t>
            </a:r>
            <a:r>
              <a:rPr lang="en-US" dirty="0"/>
              <a:t> rats. </a:t>
            </a:r>
          </a:p>
          <a:p>
            <a:r>
              <a:rPr lang="en-US" dirty="0"/>
              <a:t>Mice and bedbugs</a:t>
            </a:r>
            <a:r>
              <a:rPr lang="en-US" baseline="0" dirty="0"/>
              <a:t> are the exceptions to this. Bedbugs survive on blood meals so they do not need water. </a:t>
            </a:r>
            <a:r>
              <a:rPr lang="en-US" dirty="0"/>
              <a:t>Unlike rats, house mice can survive with little or no free water, although they readily drink water when it is available. They obtain their water from the food they eat. An absence of liquid water or food of adequate moisture content in their environment may reduce their breeding potential. </a:t>
            </a:r>
            <a:r>
              <a:rPr lang="en-US" sz="1100" i="1" dirty="0"/>
              <a:t>(http://icwdm.org/handbook/rodents/HouseMice.asp</a:t>
            </a:r>
            <a:r>
              <a:rPr lang="en-US" sz="1100" i="1" baseline="0" dirty="0"/>
              <a:t> – Internet Center for Wildlife Damage Management, Cornell, Clemson, </a:t>
            </a:r>
            <a:r>
              <a:rPr lang="en-US" sz="1100" i="1" baseline="0" dirty="0" err="1"/>
              <a:t>Univ</a:t>
            </a:r>
            <a:r>
              <a:rPr lang="en-US" sz="1100" i="1" baseline="0" dirty="0"/>
              <a:t> of NE-Lincoln, and Utah State </a:t>
            </a:r>
            <a:r>
              <a:rPr lang="en-US" sz="1100" i="1" baseline="0" dirty="0" err="1"/>
              <a:t>Univ</a:t>
            </a:r>
            <a:r>
              <a:rPr lang="en-US" sz="1100" i="1" baseline="0" dirty="0"/>
              <a:t>). </a:t>
            </a:r>
            <a:endParaRPr lang="en-US" sz="1100" i="1" dirty="0"/>
          </a:p>
          <a:p>
            <a:endParaRPr lang="en-US" dirty="0"/>
          </a:p>
          <a:p>
            <a:r>
              <a:rPr lang="en-US" dirty="0"/>
              <a:t>Residents should be aware of all the potential sources of water, including gutters and roofs, leaks from outside, plumbing and other interior leaks</a:t>
            </a:r>
            <a:r>
              <a:rPr lang="en-US" baseline="0" dirty="0"/>
              <a:t> and sink traps. </a:t>
            </a:r>
            <a:r>
              <a:rPr lang="en-US" dirty="0"/>
              <a:t>Leaks from condensation are also major sources of water. Many sinks drip from the drainpipe under the sink – result of simple condensation. Warm air in a cabinet holds moisture which condenses on the cold pipe, just as water droplets form on a cold drink in summer. This drips, and can rot the plywood bottom of the cabinet, providing harborage as the plywood buckles, </a:t>
            </a:r>
            <a:r>
              <a:rPr lang="en-US" i="1" dirty="0"/>
              <a:t>and food</a:t>
            </a:r>
            <a:r>
              <a:rPr lang="en-US" dirty="0"/>
              <a:t> – the rotting cellulose &amp; glue of the plywood. </a:t>
            </a:r>
          </a:p>
          <a:p>
            <a:endParaRPr lang="en-US" dirty="0"/>
          </a:p>
          <a:p>
            <a:pPr eaLnBrk="1" hangingPunct="1"/>
            <a:r>
              <a:rPr lang="en-US" dirty="0"/>
              <a:t>Most people know that mosquitoes are, of course, dependent on standing water outdoors – eliminate sources, or, if that’s not possible, use mosquito “dunks” – “pucks” or briquettes impregnated with a bacteria that parasitizes mosquito and fly larvae exclusively. Non toxic to fish, or anything except insects, this</a:t>
            </a:r>
            <a:r>
              <a:rPr lang="en-US" baseline="0" dirty="0"/>
              <a:t> bacteria </a:t>
            </a:r>
            <a:r>
              <a:rPr lang="en-US" dirty="0"/>
              <a:t>is a very effective and low-risk control.</a:t>
            </a:r>
          </a:p>
          <a:p>
            <a:pPr eaLnBrk="1" hangingPunct="1"/>
            <a:endParaRPr lang="en-US" dirty="0"/>
          </a:p>
          <a:p>
            <a:pPr eaLnBrk="1" hangingPunct="1"/>
            <a:r>
              <a:rPr lang="en-US" dirty="0"/>
              <a:t>Always</a:t>
            </a:r>
            <a:r>
              <a:rPr lang="en-US" baseline="0" dirty="0"/>
              <a:t> remember that w</a:t>
            </a:r>
            <a:r>
              <a:rPr lang="en-US" dirty="0"/>
              <a:t>ater damage can attract pests, both for water and shelter. </a:t>
            </a:r>
          </a:p>
        </p:txBody>
      </p:sp>
      <p:sp>
        <p:nvSpPr>
          <p:cNvPr id="99332"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D5EAB-98C6-4A42-9880-7B229B0F8C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85"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2887"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41361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xfrm>
            <a:off x="200819" y="4389398"/>
            <a:ext cx="6629400" cy="4574421"/>
          </a:xfrm>
          <a:noFill/>
        </p:spPr>
        <p:txBody>
          <a:bodyPr wrap="square"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 there are a variety of physical and chemical controls that you can use to manage pests. After basic prevention – that is removal of conditions conducive to pests: food, water and shelter – control efforts begin. The methods used will be specific to the pest. </a:t>
            </a:r>
          </a:p>
          <a:p>
            <a:pPr eaLnBrk="1" hangingPunct="1">
              <a:spcBef>
                <a:spcPct val="0"/>
              </a:spcBef>
            </a:pPr>
            <a:endParaRPr lang="en-US" dirty="0"/>
          </a:p>
          <a:p>
            <a:pPr eaLnBrk="1" hangingPunct="1">
              <a:spcBef>
                <a:spcPct val="0"/>
              </a:spcBef>
            </a:pPr>
            <a:r>
              <a:rPr lang="en-US" dirty="0"/>
              <a:t>Traps, ranging from glue traps for roaches to snap or “curiosity” traps for mice are a vital tool. Cockroach control was transformed in the early ‘90’s by the availability of baits and gels, which can be 100% effective in two weeks or so, as opposed to conventional spray pesticides which only affect cockroaches in the open – no more than 20% of any given population. Baits and gels are carried back into walls where cockroaches live, and poison all the roaches through a domino-effect: roaches eat each other’s feces, and dead roaches, spreading the poison. When eggs hatch, the babies (nymphs) feed on the dead adults, and the colony crashes, usually within two weeks.</a:t>
            </a:r>
          </a:p>
          <a:p>
            <a:pPr eaLnBrk="1" hangingPunct="1">
              <a:lnSpc>
                <a:spcPct val="120000"/>
              </a:lnSpc>
              <a:spcBef>
                <a:spcPct val="0"/>
              </a:spcBef>
            </a:pPr>
            <a:endParaRPr lang="en-US" dirty="0"/>
          </a:p>
          <a:p>
            <a:pPr eaLnBrk="1" hangingPunct="1">
              <a:spcBef>
                <a:spcPct val="0"/>
              </a:spcBef>
            </a:pPr>
            <a:r>
              <a:rPr lang="en-US" dirty="0"/>
              <a:t>Inert dusts (that is dusts that do not contain an active pesticide, including boric acid and diatomaceous earth (DE) are also effective control for most bugs. They work by dying out (“desiccating”) the insect; DE also scratches the cuticle (skin) of the insects, accelerating desiccation. Dusts are very fine, and although inert dusts have low toxicity to</a:t>
            </a:r>
            <a:r>
              <a:rPr lang="en-US" baseline="0" dirty="0"/>
              <a:t> people</a:t>
            </a:r>
            <a:r>
              <a:rPr lang="en-US" dirty="0"/>
              <a:t>, they </a:t>
            </a:r>
            <a:r>
              <a:rPr lang="en-US" i="1" dirty="0"/>
              <a:t>are</a:t>
            </a:r>
            <a:r>
              <a:rPr lang="en-US" dirty="0"/>
              <a:t> respiratory problems, especially for people with asthma or other respiratory problems. Dusts should never be used in exposed piles, lines, cups, or on mattresses; they should instead be puffed into enclosed voids (behind cabinets, into walls, etc), where they will contact the bugs, not us.</a:t>
            </a:r>
          </a:p>
          <a:p>
            <a:pPr eaLnBrk="1" hangingPunct="1">
              <a:spcBef>
                <a:spcPct val="0"/>
              </a:spcBef>
            </a:pPr>
            <a:endParaRPr lang="en-US" dirty="0"/>
          </a:p>
          <a:p>
            <a:pPr eaLnBrk="1" hangingPunct="1">
              <a:spcBef>
                <a:spcPct val="0"/>
              </a:spcBef>
            </a:pPr>
            <a:r>
              <a:rPr lang="en-US" dirty="0"/>
              <a:t>Insect</a:t>
            </a:r>
            <a:r>
              <a:rPr lang="en-US" baseline="0" dirty="0"/>
              <a:t> </a:t>
            </a:r>
            <a:r>
              <a:rPr lang="en-US" dirty="0"/>
              <a:t>Growth Regulators interfere with the insects’ ability to shed its skin – necessary for it to grow. They therefore cannot mature or reproduce: colony collapse occurs. The immature and affected bugs continue to grow inside their too-small skin, and are crushed by their own growth.</a:t>
            </a:r>
          </a:p>
        </p:txBody>
      </p:sp>
      <p:sp>
        <p:nvSpPr>
          <p:cNvPr id="100356"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1BB7F-08A2-4DBB-ADC0-A1C8C1D21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90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3911"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2891269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86591-06B0-489C-B7F1-DD9395121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02403" name="Rectangle 2"/>
          <p:cNvSpPr>
            <a:spLocks noGrp="1" noRot="1" noChangeAspect="1" noChangeArrowheads="1" noTextEdit="1"/>
          </p:cNvSpPr>
          <p:nvPr>
            <p:ph type="sldImg"/>
          </p:nvPr>
        </p:nvSpPr>
        <p:spPr bwMode="auto">
          <a:xfrm>
            <a:off x="1258888" y="722313"/>
            <a:ext cx="4799012" cy="3598862"/>
          </a:xfrm>
          <a:noFill/>
          <a:ln>
            <a:solidFill>
              <a:srgbClr val="000000"/>
            </a:solidFill>
            <a:miter lim="800000"/>
            <a:headEnd/>
            <a:tailEnd/>
          </a:ln>
        </p:spPr>
      </p:sp>
      <p:sp>
        <p:nvSpPr>
          <p:cNvPr id="102404" name="Rectangle 3"/>
          <p:cNvSpPr>
            <a:spLocks noGrp="1" noChangeArrowheads="1"/>
          </p:cNvSpPr>
          <p:nvPr>
            <p:ph type="body" idx="1"/>
          </p:nvPr>
        </p:nvSpPr>
        <p:spPr bwMode="auto">
          <a:xfrm>
            <a:off x="200819" y="4421865"/>
            <a:ext cx="6553199" cy="4355327"/>
          </a:xfrm>
          <a:noFill/>
        </p:spPr>
        <p:txBody>
          <a:bodyPr wrap="square" lIns="94438" tIns="47217" rIns="94438" bIns="47217" numCol="1" anchor="t" anchorCtr="0" compatLnSpc="1">
            <a:prstTxWarp prst="textNoShape">
              <a:avLst/>
            </a:prstTxWarp>
            <a:noAutofit/>
          </a:bodyPr>
          <a:lstStyle/>
          <a:p>
            <a:pPr eaLnBrk="1" hangingPunct="1"/>
            <a:r>
              <a:rPr lang="en-US" dirty="0">
                <a:ea typeface="MS PGothic" pitchFamily="34" charset="-128"/>
              </a:rPr>
              <a:t>Instructor - When conducting your assessment, you should also look for illegal pesticides in the home.  Illegal pesticides are often much more toxic than registered pesticides (those that EPA has approved).    </a:t>
            </a:r>
          </a:p>
          <a:p>
            <a:pPr eaLnBrk="1" hangingPunct="1"/>
            <a:endParaRPr lang="en-US" dirty="0">
              <a:ea typeface="MS PGothic" pitchFamily="34" charset="-128"/>
            </a:endParaRPr>
          </a:p>
          <a:p>
            <a:pPr eaLnBrk="1" hangingPunct="1"/>
            <a:r>
              <a:rPr lang="en-US" b="1" dirty="0">
                <a:ea typeface="MS PGothic" pitchFamily="34" charset="-128"/>
                <a:cs typeface="Arial" pitchFamily="34" charset="0"/>
              </a:rPr>
              <a:t>Illegal naphthalene moth repellent products – </a:t>
            </a:r>
            <a:r>
              <a:rPr lang="en-US" dirty="0">
                <a:ea typeface="MS PGothic" pitchFamily="34" charset="-128"/>
                <a:cs typeface="Arial" pitchFamily="34" charset="0"/>
              </a:rPr>
              <a:t>Mothballs pose a hazard to young children. Mothballs can be easily mistaken for candy, or simply tempt young children to touch and play with them. Recent studies have linked naphthalene to illnesses, including nasal cancer. Widespread sale and distribution of these products make illegal mothballs a particular concern. </a:t>
            </a:r>
          </a:p>
          <a:p>
            <a:pPr eaLnBrk="1" hangingPunct="1"/>
            <a:endParaRPr lang="en-US" b="1" dirty="0">
              <a:ea typeface="MS PGothic" pitchFamily="34" charset="-128"/>
              <a:cs typeface="Arial" pitchFamily="34" charset="0"/>
            </a:endParaRPr>
          </a:p>
          <a:p>
            <a:pPr eaLnBrk="1" hangingPunct="1"/>
            <a:r>
              <a:rPr lang="en-US" b="1" dirty="0">
                <a:ea typeface="MS PGothic" pitchFamily="34" charset="-128"/>
                <a:cs typeface="Arial" pitchFamily="34" charset="0"/>
              </a:rPr>
              <a:t>Illegal Insecticide Chalk</a:t>
            </a:r>
            <a:r>
              <a:rPr lang="en-US" dirty="0">
                <a:ea typeface="MS PGothic" pitchFamily="34" charset="-128"/>
                <a:cs typeface="Arial" pitchFamily="34" charset="0"/>
              </a:rPr>
              <a:t> is also known as "Miraculous Chalk" or "Chinese Chalk."  You may have seen the chalk in a neighborhood store or sold on the street for about $1 a box.  It is mostly imported illegally from China and often bears a label in both English and Chinese.  Sometimes the manufacturer claims that the chalk is "harmless to human beings and animals" and "safe to use." These claims are untrue and dangerous.  </a:t>
            </a:r>
          </a:p>
          <a:p>
            <a:pPr eaLnBrk="1" hangingPunct="1"/>
            <a:endParaRPr lang="en-US" dirty="0">
              <a:ea typeface="MS PGothic" pitchFamily="34" charset="-128"/>
              <a:cs typeface="Arial" pitchFamily="34" charset="0"/>
            </a:endParaRPr>
          </a:p>
          <a:p>
            <a:pPr eaLnBrk="1" hangingPunct="1"/>
            <a:r>
              <a:rPr lang="en-US" b="1" dirty="0">
                <a:ea typeface="MS PGothic" pitchFamily="34" charset="-128"/>
                <a:cs typeface="Arial" pitchFamily="34" charset="0"/>
              </a:rPr>
              <a:t>"</a:t>
            </a:r>
            <a:r>
              <a:rPr lang="en-US" b="1" dirty="0" err="1">
                <a:ea typeface="MS PGothic" pitchFamily="34" charset="-128"/>
                <a:cs typeface="Arial" pitchFamily="34" charset="0"/>
              </a:rPr>
              <a:t>Tres</a:t>
            </a:r>
            <a:r>
              <a:rPr lang="en-US" b="1" dirty="0">
                <a:ea typeface="MS PGothic" pitchFamily="34" charset="-128"/>
                <a:cs typeface="Arial" pitchFamily="34" charset="0"/>
              </a:rPr>
              <a:t> </a:t>
            </a:r>
            <a:r>
              <a:rPr lang="en-US" b="1" dirty="0" err="1">
                <a:ea typeface="MS PGothic" pitchFamily="34" charset="-128"/>
                <a:cs typeface="Arial" pitchFamily="34" charset="0"/>
              </a:rPr>
              <a:t>Pasitos</a:t>
            </a:r>
            <a:r>
              <a:rPr lang="en-US" b="1" dirty="0">
                <a:ea typeface="MS PGothic" pitchFamily="34" charset="-128"/>
                <a:cs typeface="Arial" pitchFamily="34" charset="0"/>
              </a:rPr>
              <a:t>" </a:t>
            </a:r>
            <a:r>
              <a:rPr lang="en-US" dirty="0">
                <a:ea typeface="MS PGothic" pitchFamily="34" charset="-128"/>
                <a:cs typeface="Arial" pitchFamily="34" charset="0"/>
              </a:rPr>
              <a:t> is imported illegally from Mexico and other Latin American countries.  Its name means "three little steps" in English, because after eating it, this is all mice can muster before dying.  The active ingredient (or the chemical that actually kills the pest) in "</a:t>
            </a:r>
            <a:r>
              <a:rPr lang="en-US" dirty="0" err="1">
                <a:ea typeface="MS PGothic" pitchFamily="34" charset="-128"/>
                <a:cs typeface="Arial" pitchFamily="34" charset="0"/>
              </a:rPr>
              <a:t>Tres</a:t>
            </a:r>
            <a:r>
              <a:rPr lang="en-US" dirty="0">
                <a:ea typeface="MS PGothic" pitchFamily="34" charset="-128"/>
                <a:cs typeface="Arial" pitchFamily="34" charset="0"/>
              </a:rPr>
              <a:t> </a:t>
            </a:r>
            <a:r>
              <a:rPr lang="en-US" dirty="0" err="1">
                <a:ea typeface="MS PGothic" pitchFamily="34" charset="-128"/>
                <a:cs typeface="Arial" pitchFamily="34" charset="0"/>
              </a:rPr>
              <a:t>Pasitos</a:t>
            </a:r>
            <a:r>
              <a:rPr lang="en-US" dirty="0">
                <a:ea typeface="MS PGothic" pitchFamily="34" charset="-128"/>
                <a:cs typeface="Arial" pitchFamily="34" charset="0"/>
              </a:rPr>
              <a:t>" is a chemical called </a:t>
            </a:r>
            <a:r>
              <a:rPr lang="en-US" dirty="0" err="1">
                <a:ea typeface="MS PGothic" pitchFamily="34" charset="-128"/>
                <a:cs typeface="Arial" pitchFamily="34" charset="0"/>
              </a:rPr>
              <a:t>aldicarb</a:t>
            </a:r>
            <a:r>
              <a:rPr lang="en-US" dirty="0">
                <a:ea typeface="MS PGothic" pitchFamily="34" charset="-128"/>
                <a:cs typeface="Arial" pitchFamily="34" charset="0"/>
              </a:rPr>
              <a:t>.  EPA considers </a:t>
            </a:r>
            <a:r>
              <a:rPr lang="en-US" dirty="0" err="1">
                <a:ea typeface="MS PGothic" pitchFamily="34" charset="-128"/>
                <a:cs typeface="Arial" pitchFamily="34" charset="0"/>
              </a:rPr>
              <a:t>aldicarb</a:t>
            </a:r>
            <a:r>
              <a:rPr lang="en-US" dirty="0">
                <a:ea typeface="MS PGothic" pitchFamily="34" charset="-128"/>
                <a:cs typeface="Arial" pitchFamily="34" charset="0"/>
              </a:rPr>
              <a:t> to be a very toxic chemical - and one that should never be used in your home.  Children are especially vulnerable to poisoning by </a:t>
            </a:r>
            <a:r>
              <a:rPr lang="en-US" dirty="0" err="1">
                <a:ea typeface="MS PGothic" pitchFamily="34" charset="-128"/>
                <a:cs typeface="Arial" pitchFamily="34" charset="0"/>
              </a:rPr>
              <a:t>aldicarb</a:t>
            </a:r>
            <a:r>
              <a:rPr lang="en-US" dirty="0">
                <a:ea typeface="MS PGothic" pitchFamily="34" charset="-128"/>
                <a:cs typeface="Arial" pitchFamily="34" charset="0"/>
              </a:rPr>
              <a:t> when it is sprinkled around the home to control roaches, mice and rats.  Exposure to high amounts of </a:t>
            </a:r>
            <a:r>
              <a:rPr lang="en-US" dirty="0" err="1">
                <a:ea typeface="MS PGothic" pitchFamily="34" charset="-128"/>
                <a:cs typeface="Arial" pitchFamily="34" charset="0"/>
              </a:rPr>
              <a:t>aldicarb</a:t>
            </a:r>
            <a:r>
              <a:rPr lang="en-US" dirty="0">
                <a:ea typeface="MS PGothic" pitchFamily="34" charset="-128"/>
                <a:cs typeface="Arial" pitchFamily="34" charset="0"/>
              </a:rPr>
              <a:t> can cause weakness, blurred vision, headache, nausea, tearing, sweating, and tremors in people.  Very high doses can kill people, because it can paralyze the respiratory system.  What "</a:t>
            </a:r>
            <a:r>
              <a:rPr lang="en-US" dirty="0" err="1">
                <a:ea typeface="MS PGothic" pitchFamily="34" charset="-128"/>
                <a:cs typeface="Arial" pitchFamily="34" charset="0"/>
              </a:rPr>
              <a:t>Tres</a:t>
            </a:r>
            <a:r>
              <a:rPr lang="en-US" dirty="0">
                <a:ea typeface="MS PGothic" pitchFamily="34" charset="-128"/>
                <a:cs typeface="Arial" pitchFamily="34" charset="0"/>
              </a:rPr>
              <a:t> </a:t>
            </a:r>
            <a:r>
              <a:rPr lang="en-US" dirty="0" err="1">
                <a:ea typeface="MS PGothic" pitchFamily="34" charset="-128"/>
                <a:cs typeface="Arial" pitchFamily="34" charset="0"/>
              </a:rPr>
              <a:t>Pasitos</a:t>
            </a:r>
            <a:r>
              <a:rPr lang="en-US" dirty="0">
                <a:ea typeface="MS PGothic" pitchFamily="34" charset="-128"/>
                <a:cs typeface="Arial" pitchFamily="34" charset="0"/>
              </a:rPr>
              <a:t>" does to pests, it can also do to you.</a:t>
            </a:r>
          </a:p>
        </p:txBody>
      </p:sp>
      <p:sp>
        <p:nvSpPr>
          <p:cNvPr id="12493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4935"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149664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07A8E-E27B-4F53-AC6D-7310F24C35F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6083" name="Rectangle 2"/>
          <p:cNvSpPr>
            <a:spLocks noGrp="1" noChangeArrowheads="1"/>
          </p:cNvSpPr>
          <p:nvPr>
            <p:ph type="body" idx="1"/>
          </p:nvPr>
        </p:nvSpPr>
        <p:spPr>
          <a:xfrm>
            <a:off x="913805" y="4343703"/>
            <a:ext cx="5030391" cy="4115405"/>
          </a:xfrm>
          <a:noFill/>
          <a:ln/>
        </p:spPr>
        <p:txBody>
          <a:bodyPr lIns="89386" tIns="43910" rIns="89386" bIns="43910"/>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same principles that were applied to the management of pests, dirt and moisture can be applied to other sources as well.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First, keep it out - Don’t use it at all.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Second, substitute something less likely to cause problems.  Consider the risks for contaminants released by the product itself, the use and maintenance of the product, and how badly can things go wrong in the event of an accident.</a:t>
            </a:r>
          </a:p>
          <a:p>
            <a:pPr marL="742950" marR="0" lvl="1"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Substitute with a product that has:</a:t>
            </a:r>
          </a:p>
          <a:p>
            <a:pPr marL="742950" marR="0" lvl="1"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VOC and particle emission</a:t>
            </a:r>
          </a:p>
          <a:p>
            <a:pPr marL="742950" marR="0" lvl="1"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toxicity and irritancy characteristics</a:t>
            </a:r>
          </a:p>
          <a:p>
            <a:pPr marL="742950" marR="0" lvl="1"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risk of chemical reactivity</a:t>
            </a:r>
          </a:p>
          <a:p>
            <a:pPr marL="742950" marR="0" lvl="1"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risk of fungal contamination</a:t>
            </a:r>
          </a:p>
          <a:p>
            <a:pPr marL="742950" marR="0" lvl="1"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 maintenance requirements</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  Store Materials Properly</a:t>
            </a:r>
          </a:p>
          <a:p>
            <a:pPr marL="800100" marR="0" lvl="1"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Keep containers sealed</a:t>
            </a:r>
          </a:p>
          <a:p>
            <a:pPr marL="800100" marR="0" lvl="1" indent="-34290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Store away from air intake</a:t>
            </a:r>
          </a:p>
          <a:p>
            <a:pPr marL="800100" marR="0" lvl="1"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Remove unwanted products from home</a:t>
            </a:r>
          </a:p>
          <a:p>
            <a:pPr marL="0" marR="0" lvl="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4.  Ventilate</a:t>
            </a:r>
          </a:p>
          <a:p>
            <a:pPr marL="800100" marR="0" lvl="1" indent="-342900">
              <a:lnSpc>
                <a:spcPct val="107000"/>
              </a:lnSpc>
              <a:spcBef>
                <a:spcPts val="0"/>
              </a:spcBef>
              <a:spcAft>
                <a:spcPts val="800"/>
              </a:spcAft>
              <a:buFont typeface="Arial" panose="020B0604020202020204" pitchFamily="34" charset="0"/>
              <a:buChar char="•"/>
              <a:tabLst>
                <a:tab pos="485775"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Open doors and windows </a:t>
            </a:r>
          </a:p>
        </p:txBody>
      </p:sp>
      <p:sp>
        <p:nvSpPr>
          <p:cNvPr id="46084" name="Rectangle 3"/>
          <p:cNvSpPr>
            <a:spLocks noGrp="1" noRot="1" noChangeAspect="1" noChangeArrowheads="1" noTextEdit="1"/>
          </p:cNvSpPr>
          <p:nvPr>
            <p:ph type="sldImg"/>
          </p:nvPr>
        </p:nvSpPr>
        <p:spPr>
          <a:xfrm>
            <a:off x="1143000" y="684213"/>
            <a:ext cx="4573588" cy="3430587"/>
          </a:xfrm>
          <a:ln w="12700" cap="flat">
            <a:solidFill>
              <a:schemeClr val="tx1"/>
            </a:solidFill>
          </a:ln>
        </p:spPr>
      </p:sp>
    </p:spTree>
    <p:extLst>
      <p:ext uri="{BB962C8B-B14F-4D97-AF65-F5344CB8AC3E}">
        <p14:creationId xmlns:p14="http://schemas.microsoft.com/office/powerpoint/2010/main" val="297467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86591-06B0-489C-B7F1-DD9395121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02403" name="Rectangle 2"/>
          <p:cNvSpPr>
            <a:spLocks noGrp="1" noRot="1" noChangeAspect="1" noChangeArrowheads="1" noTextEdit="1"/>
          </p:cNvSpPr>
          <p:nvPr>
            <p:ph type="sldImg"/>
          </p:nvPr>
        </p:nvSpPr>
        <p:spPr bwMode="auto">
          <a:xfrm>
            <a:off x="1258888" y="722313"/>
            <a:ext cx="4799012" cy="3598862"/>
          </a:xfrm>
          <a:noFill/>
          <a:ln>
            <a:solidFill>
              <a:srgbClr val="000000"/>
            </a:solidFill>
            <a:miter lim="800000"/>
            <a:headEnd/>
            <a:tailEnd/>
          </a:ln>
        </p:spPr>
      </p:sp>
      <p:sp>
        <p:nvSpPr>
          <p:cNvPr id="102404" name="Rectangle 3"/>
          <p:cNvSpPr>
            <a:spLocks noGrp="1" noChangeArrowheads="1"/>
          </p:cNvSpPr>
          <p:nvPr>
            <p:ph type="body" idx="1"/>
          </p:nvPr>
        </p:nvSpPr>
        <p:spPr bwMode="auto">
          <a:xfrm>
            <a:off x="200819" y="4421865"/>
            <a:ext cx="6553199" cy="4355327"/>
          </a:xfrm>
          <a:noFill/>
        </p:spPr>
        <p:txBody>
          <a:bodyPr wrap="square" lIns="94438" tIns="47217" rIns="94438" bIns="47217" numCol="1" anchor="t" anchorCtr="0" compatLnSpc="1">
            <a:prstTxWarp prst="textNoShape">
              <a:avLst/>
            </a:prstTxWarp>
            <a:noAutofit/>
          </a:bodyPr>
          <a:lstStyle/>
          <a:p>
            <a:pPr eaLnBrk="1" hangingPunct="1"/>
            <a:endParaRPr lang="en-US" dirty="0">
              <a:ea typeface="MS PGothic" pitchFamily="34" charset="-128"/>
              <a:cs typeface="Arial" pitchFamily="34" charset="0"/>
            </a:endParaRPr>
          </a:p>
        </p:txBody>
      </p:sp>
      <p:sp>
        <p:nvSpPr>
          <p:cNvPr id="12493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24935"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574280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Instructor</a:t>
            </a:r>
            <a:r>
              <a:rPr lang="en-US" baseline="0" dirty="0"/>
              <a:t> - the</a:t>
            </a:r>
            <a:r>
              <a:rPr lang="en-US" dirty="0"/>
              <a:t> glue traps you use to trap cockroaches can also be used for identifying pests, identifying the extent of an infestation, and to monitor any possible return of the pest. The bottom photo shows an example: German cockroaches, in a large breeding population, with a nest near where the bottom edge of the monitor was placed.</a:t>
            </a:r>
          </a:p>
          <a:p>
            <a:endParaRPr lang="en-US" dirty="0"/>
          </a:p>
          <a:p>
            <a:r>
              <a:rPr lang="en-US" dirty="0"/>
              <a:t>Insect monitors come in many styles; most fold up into a  covered shape to protect the sticky trap from dust. Monitors should always be dated, and have the trap location marked. Place against walls, in corners, behind and under cabinets, appliances, etc. Use 3-6 per kitchen, and at least one in each other room, including bedrooms. Check within 48 hours during the initial clean-out operations; replace as needed. When the population is controlled, check monthly to be sure </a:t>
            </a:r>
            <a:r>
              <a:rPr lang="en-US" dirty="0" err="1"/>
              <a:t>reinfestation</a:t>
            </a:r>
            <a:r>
              <a:rPr lang="en-US" dirty="0"/>
              <a:t> isn’t happening. If new pests are observed on the monitors, begin control again, but do not apply controls unless the monitors show the need!</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05479" name="Slide Number Placeholder 6"/>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1106A-1B11-4C63-9485-67B61D066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396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marL="0" indent="0">
              <a:buFont typeface="Arial" pitchFamily="34" charset="0"/>
              <a:buNone/>
              <a:defRPr/>
            </a:pPr>
            <a:r>
              <a:rPr lang="en-US" sz="2900" dirty="0">
                <a:solidFill>
                  <a:schemeClr val="bg1"/>
                </a:solidFill>
              </a:rPr>
              <a:t>Instructor – for rodents, use snap traps.</a:t>
            </a:r>
            <a:r>
              <a:rPr lang="en-US" sz="2900" baseline="0" dirty="0">
                <a:solidFill>
                  <a:schemeClr val="bg1"/>
                </a:solidFill>
              </a:rPr>
              <a:t> </a:t>
            </a:r>
            <a:r>
              <a:rPr lang="en-US" sz="2500" dirty="0">
                <a:solidFill>
                  <a:schemeClr val="bg1"/>
                </a:solidFill>
              </a:rPr>
              <a:t>Glue</a:t>
            </a:r>
            <a:r>
              <a:rPr lang="en-US" sz="2500" baseline="0" dirty="0">
                <a:solidFill>
                  <a:schemeClr val="bg1"/>
                </a:solidFill>
              </a:rPr>
              <a:t> traps can be used but they</a:t>
            </a:r>
            <a:r>
              <a:rPr lang="en-US" sz="2500" dirty="0">
                <a:solidFill>
                  <a:schemeClr val="bg1"/>
                </a:solidFill>
              </a:rPr>
              <a:t> don’t kill rodents – mouse may struggle</a:t>
            </a:r>
            <a:r>
              <a:rPr lang="en-US" sz="2500" baseline="0" dirty="0">
                <a:solidFill>
                  <a:schemeClr val="bg1"/>
                </a:solidFill>
              </a:rPr>
              <a:t> for a while</a:t>
            </a:r>
            <a:r>
              <a:rPr lang="en-US" sz="2500" dirty="0">
                <a:solidFill>
                  <a:schemeClr val="bg1"/>
                </a:solidFill>
              </a:rPr>
              <a:t> or escape</a:t>
            </a:r>
          </a:p>
          <a:p>
            <a:pPr marL="296417" indent="-296417">
              <a:buFont typeface="Arial" pitchFamily="34" charset="0"/>
              <a:buChar char="•"/>
              <a:defRPr/>
            </a:pPr>
            <a:r>
              <a:rPr lang="en-US" sz="2500" dirty="0">
                <a:solidFill>
                  <a:schemeClr val="bg1"/>
                </a:solidFill>
              </a:rPr>
              <a:t>Place in corners, along runways, in tight dark spaces</a:t>
            </a:r>
          </a:p>
          <a:p>
            <a:pPr marL="296417" indent="-296417">
              <a:buFont typeface="Arial" pitchFamily="34" charset="0"/>
              <a:buChar char="•"/>
              <a:defRPr/>
            </a:pPr>
            <a:r>
              <a:rPr lang="en-US" sz="2500" dirty="0">
                <a:solidFill>
                  <a:schemeClr val="bg1"/>
                </a:solidFill>
              </a:rPr>
              <a:t>Check daily</a:t>
            </a:r>
          </a:p>
          <a:p>
            <a:pPr marL="296417" indent="-296417">
              <a:buFont typeface="Arial" pitchFamily="34" charset="0"/>
              <a:buChar char="•"/>
              <a:defRPr/>
            </a:pPr>
            <a:r>
              <a:rPr lang="en-US" sz="2500" dirty="0">
                <a:solidFill>
                  <a:schemeClr val="bg1"/>
                </a:solidFill>
              </a:rPr>
              <a:t>Increase trapping if monitors indicate activity</a:t>
            </a:r>
          </a:p>
          <a:p>
            <a:pPr marL="296417" indent="-296417">
              <a:buFont typeface="Arial" pitchFamily="34" charset="0"/>
              <a:buChar char="•"/>
              <a:defRPr/>
            </a:pPr>
            <a:r>
              <a:rPr lang="en-US" sz="2500" i="1" dirty="0">
                <a:solidFill>
                  <a:schemeClr val="bg1"/>
                </a:solidFill>
              </a:rPr>
              <a:t>Always have monitors for insects and rodents in place &amp; check often!</a:t>
            </a:r>
          </a:p>
          <a:p>
            <a:pPr>
              <a:defRP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06503" name="Slide Number Placeholder 6"/>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EFDDC-C699-4B1A-BB4E-6F3EF66B9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426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26"/>
          <p:cNvSpPr>
            <a:spLocks noGrp="1" noRot="1" noChangeAspect="1" noTextEdit="1"/>
          </p:cNvSpPr>
          <p:nvPr>
            <p:ph type="sldImg"/>
          </p:nvPr>
        </p:nvSpPr>
        <p:spPr bwMode="auto">
          <a:noFill/>
          <a:ln>
            <a:solidFill>
              <a:srgbClr val="000000"/>
            </a:solidFill>
            <a:miter lim="800000"/>
            <a:headEnd/>
            <a:tailEnd/>
          </a:ln>
        </p:spPr>
      </p:sp>
      <p:sp>
        <p:nvSpPr>
          <p:cNvPr id="117763" name="Rectangle 1027"/>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a:ea typeface="Adobe Heiti Std R" panose="020B0400000000000000" pitchFamily="34" charset="-128"/>
              </a:rPr>
              <a:t>Instructor – bed</a:t>
            </a:r>
            <a:r>
              <a:rPr lang="en-US" baseline="0" dirty="0">
                <a:ea typeface="Adobe Heiti Std R" panose="020B0400000000000000" pitchFamily="34" charset="-128"/>
              </a:rPr>
              <a:t> bugs can cause some panic, but they CAN be avoided and eliminated. Follow an IPM approach with this pest as well. Here are some other myths to dispel about bed bugs. First, remind people that not every skin irritation or bite is from a bed bug – just like with other pests, making an accurate identification of the pest is the first step in eliminating it – and you CAN see bed bugs so they can be identified. Second, bed bugs do not cause or spread any diseases – they haven’t been found to trigger asthma, for example. However, they can cause stress and insomnia.</a:t>
            </a:r>
            <a:endParaRPr lang="en-US" dirty="0">
              <a:ea typeface="MS PGothic" pitchFamily="34" charset="-128"/>
            </a:endParaRPr>
          </a:p>
        </p:txBody>
      </p:sp>
      <p:sp>
        <p:nvSpPr>
          <p:cNvPr id="15360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53606"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4243552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xfrm>
            <a:off x="200819" y="4389398"/>
            <a:ext cx="6629400" cy="4650621"/>
          </a:xfrm>
          <a:noFill/>
        </p:spPr>
        <p:txBody>
          <a:bodyPr wrap="square" numCol="1" anchor="t" anchorCtr="0" compatLnSpc="1">
            <a:prstTxWarp prst="textNoShape">
              <a:avLst/>
            </a:prstTxWarp>
            <a:noAutofit/>
          </a:bodyPr>
          <a:lstStyle/>
          <a:p>
            <a:r>
              <a:rPr lang="en-US" dirty="0"/>
              <a:t>Instructor</a:t>
            </a:r>
            <a:r>
              <a:rPr lang="en-US" baseline="0" dirty="0"/>
              <a:t> – we don’t expect you to become a professional in controlling bed bugs but you should be familiar with the basics of how a bed bug problem is treated.  Bring in a professional to help you if you suspect bed bugs. </a:t>
            </a:r>
            <a:r>
              <a:rPr lang="en-US" b="0" baseline="0" dirty="0"/>
              <a:t>Here is some basic information to know:</a:t>
            </a:r>
            <a:endParaRPr lang="en-US" b="0" dirty="0"/>
          </a:p>
          <a:p>
            <a:pPr eaLnBrk="1" hangingPunct="1">
              <a:spcBef>
                <a:spcPct val="0"/>
              </a:spcBef>
            </a:pPr>
            <a:endParaRPr lang="en-US" b="1" dirty="0"/>
          </a:p>
          <a:p>
            <a:pPr eaLnBrk="1" hangingPunct="1">
              <a:spcBef>
                <a:spcPct val="0"/>
              </a:spcBef>
            </a:pPr>
            <a:r>
              <a:rPr lang="en-US" b="1" dirty="0"/>
              <a:t>Inspection</a:t>
            </a:r>
            <a:r>
              <a:rPr lang="en-US" dirty="0"/>
              <a:t> is the key to bed bug treatment and control. Bedbugs hide. Finding them is a challenge. They prefer cracks and crevices as thin as a credit card; their eggs are only 1 millimeter – 1/28</a:t>
            </a:r>
            <a:r>
              <a:rPr lang="en-US" baseline="30000" dirty="0"/>
              <a:t>th</a:t>
            </a:r>
            <a:r>
              <a:rPr lang="en-US" dirty="0"/>
              <a:t> of an inch</a:t>
            </a:r>
            <a:r>
              <a:rPr lang="en-US" baseline="0" dirty="0"/>
              <a:t> </a:t>
            </a:r>
            <a:r>
              <a:rPr lang="en-US" dirty="0"/>
              <a:t>- long. Inspection means examining and disassembling, as necessary, the bed and associated systems, bedside furniture, baseboards and carpets, and possibly closets, clothes, etc. Remember that beds are not the only place people sleep – recliners, couches, wheel chairs, and all upholstered furniture will need checking. Inspection – </a:t>
            </a:r>
            <a:r>
              <a:rPr lang="en-US" i="1" dirty="0"/>
              <a:t>and </a:t>
            </a:r>
            <a:r>
              <a:rPr lang="en-US" b="1" i="1" dirty="0"/>
              <a:t>only</a:t>
            </a:r>
            <a:r>
              <a:rPr lang="en-US" i="1" dirty="0"/>
              <a:t> inspection  - guides treatment!</a:t>
            </a:r>
          </a:p>
          <a:p>
            <a:pPr eaLnBrk="1" hangingPunct="1">
              <a:spcBef>
                <a:spcPct val="0"/>
              </a:spcBef>
            </a:pPr>
            <a:endParaRPr lang="en-US" i="1" dirty="0"/>
          </a:p>
          <a:p>
            <a:pPr eaLnBrk="1" hangingPunct="1">
              <a:spcBef>
                <a:spcPct val="0"/>
              </a:spcBef>
            </a:pPr>
            <a:r>
              <a:rPr lang="en-US" dirty="0"/>
              <a:t>Vacuuming is very useful for removing lots of bugs quickly. Because the eggs are glued into remote and tiny locations, vacuuming is unlikely to remove all the eggs, and is not effective for total control, but it is very useful. Heat – or cold – treatments are the current “gold standard.” Temperatures below freezing (32</a:t>
            </a:r>
            <a:r>
              <a:rPr lang="en-US" dirty="0">
                <a:ea typeface="OpenSymbol"/>
                <a:cs typeface="OpenSymbol"/>
              </a:rPr>
              <a:t> ˚ F) or over 120˚F, for more than 20 minutes will kill bedbugs and their eggs. Remember to consider insulation, and how much time you may need – but anything you can put in a hot dryer for 30 minutes will be fine. Steamers are also effective, but need to be professional-grade, low pressure and low vapor; application rate is 4 feet a minute – or 1 foot every 15 seconds! Bed</a:t>
            </a:r>
            <a:r>
              <a:rPr lang="en-US" baseline="0" dirty="0">
                <a:ea typeface="OpenSymbol"/>
                <a:cs typeface="OpenSymbol"/>
              </a:rPr>
              <a:t> bug</a:t>
            </a:r>
            <a:r>
              <a:rPr lang="en-US" dirty="0">
                <a:ea typeface="OpenSymbol"/>
                <a:cs typeface="OpenSymbol"/>
              </a:rPr>
              <a:t> treatment takes time, and labor; that’s why it’s expensive. Pesticides, if necessary should be applied only by a licensed pest management professional; aerosols and foggers should </a:t>
            </a:r>
            <a:r>
              <a:rPr lang="en-US" b="1" dirty="0">
                <a:ea typeface="OpenSymbol"/>
                <a:cs typeface="OpenSymbol"/>
              </a:rPr>
              <a:t>never</a:t>
            </a:r>
            <a:r>
              <a:rPr lang="en-US" dirty="0">
                <a:ea typeface="OpenSymbol"/>
                <a:cs typeface="OpenSymbol"/>
              </a:rPr>
              <a:t> be used.</a:t>
            </a:r>
          </a:p>
          <a:p>
            <a:pPr eaLnBrk="1" hangingPunct="1">
              <a:spcBef>
                <a:spcPct val="0"/>
              </a:spcBef>
            </a:pPr>
            <a:endParaRPr lang="en-US" dirty="0">
              <a:ea typeface="OpenSymbol"/>
              <a:cs typeface="OpenSymbol"/>
            </a:endParaRPr>
          </a:p>
          <a:p>
            <a:pPr eaLnBrk="1" hangingPunct="1">
              <a:spcBef>
                <a:spcPct val="0"/>
              </a:spcBef>
            </a:pPr>
            <a:r>
              <a:rPr lang="en-US" dirty="0">
                <a:ea typeface="OpenSymbol"/>
                <a:cs typeface="OpenSymbol"/>
              </a:rPr>
              <a:t>Most control requires at least 2, usually 3 treatments 2-3 weeks apart: </a:t>
            </a:r>
            <a:r>
              <a:rPr lang="en-US" dirty="0" err="1">
                <a:ea typeface="OpenSymbol"/>
                <a:cs typeface="OpenSymbol"/>
              </a:rPr>
              <a:t>reinspection</a:t>
            </a:r>
            <a:r>
              <a:rPr lang="en-US" dirty="0">
                <a:ea typeface="OpenSymbol"/>
                <a:cs typeface="OpenSymbol"/>
              </a:rPr>
              <a:t> needs to be part of every treatment plan. Follow through on decluttering, laundering, and other PMP recommendations is essential. While </a:t>
            </a:r>
            <a:r>
              <a:rPr lang="en-US" dirty="0" err="1">
                <a:ea typeface="OpenSymbol"/>
                <a:cs typeface="OpenSymbol"/>
              </a:rPr>
              <a:t>reinfestation</a:t>
            </a:r>
            <a:r>
              <a:rPr lang="en-US" dirty="0">
                <a:ea typeface="OpenSymbol"/>
                <a:cs typeface="OpenSymbol"/>
              </a:rPr>
              <a:t> is possible at any time, encasements and interceptors are important prevention and monitoring tools and should be left in place.</a:t>
            </a:r>
            <a:endParaRPr lang="en-US" dirty="0"/>
          </a:p>
        </p:txBody>
      </p:sp>
      <p:sp>
        <p:nvSpPr>
          <p:cNvPr id="120836"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AB953-E963-4D14-83DC-4EFC75AEC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725"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5/3/2011</a:t>
            </a:r>
          </a:p>
        </p:txBody>
      </p:sp>
      <p:sp>
        <p:nvSpPr>
          <p:cNvPr id="158727" name="Header Placeholder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IPM for Healthy Homes</a:t>
            </a:r>
          </a:p>
        </p:txBody>
      </p:sp>
    </p:spTree>
    <p:extLst>
      <p:ext uri="{BB962C8B-B14F-4D97-AF65-F5344CB8AC3E}">
        <p14:creationId xmlns:p14="http://schemas.microsoft.com/office/powerpoint/2010/main" val="3254675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 divide the class into two groups. Encourage them to think of a name for their team! This</a:t>
            </a:r>
            <a:r>
              <a:rPr lang="en-US" baseline="0" dirty="0" smtClean="0"/>
              <a:t> competition will be like an “It’s Academic” format. Each team gets a question. If they answer it correct, they get a point. If they answer it incorrectly, the other team gets a chance to answer and can get a point. If neither team can get it, you (the trainer) can provide the correct answer. You are the arbiter of correct answers! (e.g. you can decide if the definition of IPM is acceptable!)</a:t>
            </a:r>
          </a:p>
          <a:p>
            <a:endParaRPr lang="en-US" baseline="0" dirty="0" smtClean="0"/>
          </a:p>
          <a:p>
            <a:r>
              <a:rPr lang="en-US" baseline="0" dirty="0" smtClean="0"/>
              <a:t>You will click on the box for each question to uncover the next question.</a:t>
            </a:r>
          </a:p>
          <a:p>
            <a:endParaRPr lang="en-US" baseline="0" dirty="0" smtClean="0"/>
          </a:p>
          <a:p>
            <a:r>
              <a:rPr lang="en-US" baseline="0" dirty="0" smtClean="0"/>
              <a:t>TWO DETAILS FOR THIS GAME:</a:t>
            </a:r>
          </a:p>
          <a:p>
            <a:endParaRPr lang="en-US" baseline="0" dirty="0" smtClean="0"/>
          </a:p>
          <a:p>
            <a:pPr marL="228600" indent="-228600">
              <a:buAutoNum type="arabicPeriod"/>
            </a:pPr>
            <a:r>
              <a:rPr lang="en-US" baseline="0" dirty="0" smtClean="0"/>
              <a:t>Tell the students that you will keep score for the two teams. </a:t>
            </a:r>
          </a:p>
          <a:p>
            <a:pPr marL="228600" indent="-228600">
              <a:buAutoNum type="arabicPeriod"/>
            </a:pPr>
            <a:r>
              <a:rPr lang="en-US" baseline="0" dirty="0" smtClean="0"/>
              <a:t>Give each team a maximum of 15 seconds to come up with their answer (you can adjust up or down for various questions if you think it needs it). Use your phone to keep track of the seconds – one that sounds an alarm after the time ticks down is best.</a:t>
            </a:r>
          </a:p>
          <a:p>
            <a:pPr marL="228600" indent="-228600">
              <a:buAutoNum type="arabicPeriod"/>
            </a:pPr>
            <a:endParaRPr lang="en-US" baseline="0" dirty="0" smtClean="0"/>
          </a:p>
          <a:p>
            <a:pPr marL="0" indent="0">
              <a:buNone/>
            </a:pPr>
            <a:r>
              <a:rPr lang="en-US" baseline="0" dirty="0" smtClean="0"/>
              <a:t>Questions:</a:t>
            </a:r>
          </a:p>
          <a:p>
            <a:pPr marL="548640" indent="-548640">
              <a:spcAft>
                <a:spcPts val="2400"/>
              </a:spcAft>
              <a:buAutoNum type="arabicPeriod"/>
            </a:pPr>
            <a:r>
              <a:rPr lang="en-US" sz="1200" dirty="0" smtClean="0"/>
              <a:t>What are the two major resources for interventions that we discussed?</a:t>
            </a:r>
          </a:p>
          <a:p>
            <a:pPr marL="548640" indent="-548640">
              <a:spcAft>
                <a:spcPts val="2400"/>
              </a:spcAft>
              <a:buAutoNum type="arabicPeriod"/>
            </a:pPr>
            <a:r>
              <a:rPr lang="en-US" sz="1200" dirty="0" smtClean="0"/>
              <a:t>Name three interventions related to Keep it Clean.</a:t>
            </a:r>
          </a:p>
          <a:p>
            <a:pPr marL="548640" indent="-548640">
              <a:spcAft>
                <a:spcPts val="2400"/>
              </a:spcAft>
              <a:buAutoNum type="arabicPeriod"/>
            </a:pPr>
            <a:r>
              <a:rPr lang="en-US" sz="1200" dirty="0" smtClean="0"/>
              <a:t>What is the definition of IPM?</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841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 continue with these questions.</a:t>
            </a:r>
          </a:p>
          <a:p>
            <a:endParaRPr lang="en-US" dirty="0" smtClean="0"/>
          </a:p>
          <a:p>
            <a:r>
              <a:rPr lang="en-US" dirty="0" smtClean="0"/>
              <a:t>Questions:</a:t>
            </a:r>
          </a:p>
          <a:p>
            <a:pPr marL="742950" indent="-742950">
              <a:spcAft>
                <a:spcPts val="3600"/>
              </a:spcAft>
              <a:buFont typeface="+mj-lt"/>
              <a:buAutoNum type="arabicPeriod" startAt="4"/>
            </a:pPr>
            <a:r>
              <a:rPr lang="en-US" sz="1200" dirty="0" smtClean="0"/>
              <a:t>What are the two primary benefits of IPM?</a:t>
            </a:r>
          </a:p>
          <a:p>
            <a:pPr marL="742950" indent="-742950">
              <a:spcAft>
                <a:spcPts val="3600"/>
              </a:spcAft>
              <a:buFont typeface="+mj-lt"/>
              <a:buAutoNum type="arabicPeriod" startAt="4"/>
            </a:pPr>
            <a:r>
              <a:rPr lang="en-US" sz="1200" dirty="0" smtClean="0"/>
              <a:t>What are the six steps of IPM?</a:t>
            </a:r>
          </a:p>
          <a:p>
            <a:pPr marL="742950" indent="-742950">
              <a:spcAft>
                <a:spcPts val="3600"/>
              </a:spcAft>
              <a:buFont typeface="+mj-lt"/>
              <a:buAutoNum type="arabicPeriod" startAt="4"/>
            </a:pPr>
            <a:r>
              <a:rPr lang="en-US" sz="1200" dirty="0" smtClean="0"/>
              <a:t>Name one example of a tool used in the exclusion step of IPM.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249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 continue with these questions.</a:t>
            </a:r>
          </a:p>
          <a:p>
            <a:endParaRPr lang="en-US" dirty="0" smtClean="0"/>
          </a:p>
          <a:p>
            <a:pPr marL="457200" indent="-457200">
              <a:spcAft>
                <a:spcPts val="3000"/>
              </a:spcAft>
              <a:buFont typeface="+mj-lt"/>
              <a:buAutoNum type="arabicPeriod" startAt="7"/>
            </a:pPr>
            <a:r>
              <a:rPr lang="en-US" sz="1200" dirty="0" smtClean="0"/>
              <a:t>Name two examples of good sanitation practices in an IPM approach.</a:t>
            </a:r>
          </a:p>
          <a:p>
            <a:pPr marL="457200" indent="-457200">
              <a:spcAft>
                <a:spcPts val="3000"/>
              </a:spcAft>
              <a:buFont typeface="+mj-lt"/>
              <a:buAutoNum type="arabicPeriod" startAt="7"/>
            </a:pPr>
            <a:r>
              <a:rPr lang="en-US" sz="1200" dirty="0" smtClean="0"/>
              <a:t>Name two physical controls that may be used in an IPM approach.</a:t>
            </a:r>
          </a:p>
          <a:p>
            <a:pPr marL="457200" indent="-457200">
              <a:spcAft>
                <a:spcPts val="2400"/>
              </a:spcAft>
              <a:buFont typeface="+mj-lt"/>
              <a:buAutoNum type="arabicPeriod" startAt="7"/>
            </a:pPr>
            <a:r>
              <a:rPr lang="en-US" sz="1200" dirty="0" smtClean="0"/>
              <a:t>Name two effective treatments for bed bugs.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0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 continue</a:t>
            </a:r>
            <a:r>
              <a:rPr lang="en-US" baseline="0" dirty="0" smtClean="0"/>
              <a:t> with these questions.</a:t>
            </a:r>
          </a:p>
          <a:p>
            <a:endParaRPr lang="en-US" baseline="0" dirty="0" smtClean="0"/>
          </a:p>
          <a:p>
            <a:pPr marL="742950" indent="-742950">
              <a:spcAft>
                <a:spcPts val="3000"/>
              </a:spcAft>
              <a:buFont typeface="+mj-lt"/>
              <a:buAutoNum type="arabicPeriod" startAt="10"/>
            </a:pPr>
            <a:r>
              <a:rPr lang="en-US" sz="1200" dirty="0" smtClean="0"/>
              <a:t>Name four Keep it Safe Interventions.</a:t>
            </a:r>
          </a:p>
          <a:p>
            <a:pPr marL="742950" indent="-742950">
              <a:spcAft>
                <a:spcPts val="3000"/>
              </a:spcAft>
              <a:buFont typeface="+mj-lt"/>
              <a:buAutoNum type="arabicPeriod" startAt="10"/>
            </a:pPr>
            <a:r>
              <a:rPr lang="en-US" sz="1200" dirty="0" smtClean="0"/>
              <a:t>Name two Keep it Safe interventions targeted to young children.</a:t>
            </a:r>
          </a:p>
          <a:p>
            <a:pPr marL="742950" indent="-742950">
              <a:spcAft>
                <a:spcPts val="2400"/>
              </a:spcAft>
              <a:buFont typeface="+mj-lt"/>
              <a:buAutoNum type="arabicPeriod" startAt="10"/>
            </a:pPr>
            <a:r>
              <a:rPr lang="en-US" sz="1200" dirty="0" smtClean="0"/>
              <a:t>What makes </a:t>
            </a:r>
            <a:r>
              <a:rPr lang="en-US" sz="1200" smtClean="0"/>
              <a:t>a sub-slab </a:t>
            </a:r>
            <a:r>
              <a:rPr lang="en-US" sz="1200" dirty="0" smtClean="0"/>
              <a:t>depressurization system for radon active (rather than passive)?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416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 continue</a:t>
            </a:r>
            <a:r>
              <a:rPr lang="en-US" baseline="0" dirty="0" smtClean="0"/>
              <a:t> with these questions.</a:t>
            </a:r>
          </a:p>
          <a:p>
            <a:endParaRPr lang="en-US" baseline="0" dirty="0" smtClean="0"/>
          </a:p>
          <a:p>
            <a:pPr marL="742950" indent="-742950">
              <a:spcAft>
                <a:spcPts val="3000"/>
              </a:spcAft>
              <a:buFont typeface="+mj-lt"/>
              <a:buAutoNum type="arabicPeriod" startAt="10"/>
            </a:pPr>
            <a:r>
              <a:rPr lang="en-US" sz="1200" dirty="0" smtClean="0"/>
              <a:t>What does RRP stand for? </a:t>
            </a:r>
          </a:p>
          <a:p>
            <a:pPr marL="742950" indent="-742950">
              <a:spcAft>
                <a:spcPts val="3000"/>
              </a:spcAft>
              <a:buFont typeface="+mj-lt"/>
              <a:buAutoNum type="arabicPeriod" startAt="10"/>
            </a:pPr>
            <a:r>
              <a:rPr lang="en-US" sz="1200" dirty="0" smtClean="0"/>
              <a:t>What is the name of the document that renovation firms must provide to occupants in pre-1978 houses?</a:t>
            </a:r>
          </a:p>
          <a:p>
            <a:pPr marL="742950" indent="-742950">
              <a:spcAft>
                <a:spcPts val="3000"/>
              </a:spcAft>
              <a:buFont typeface="+mj-lt"/>
              <a:buAutoNum type="arabicPeriod" startAt="10"/>
            </a:pPr>
            <a:r>
              <a:rPr lang="en-US" sz="1200" dirty="0" smtClean="0"/>
              <a:t>What is one of the goals of lead-safe work practices?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2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a:t>
            </a:r>
            <a:r>
              <a:rPr lang="en-US" baseline="0" dirty="0"/>
              <a:t> expand topic</a:t>
            </a:r>
            <a:endParaRPr lang="en-US" dirty="0"/>
          </a:p>
          <a:p>
            <a:r>
              <a:rPr lang="en-US" dirty="0"/>
              <a:t>• Create a discussion on ventilation</a:t>
            </a:r>
            <a:r>
              <a:rPr lang="en-US" baseline="0" dirty="0"/>
              <a:t> strategies and methods and the impact on the occupants. </a:t>
            </a:r>
          </a:p>
          <a:p>
            <a:r>
              <a:rPr lang="en-US" baseline="0" dirty="0"/>
              <a:t>• Does it need to be measured – what method. Compared to what standard? </a:t>
            </a:r>
          </a:p>
          <a:p>
            <a:r>
              <a:rPr lang="en-US" baseline="0" dirty="0"/>
              <a:t>• Discussion should include older homes </a:t>
            </a:r>
            <a:r>
              <a:rPr lang="en-US" baseline="0" dirty="0" err="1"/>
              <a:t>vs</a:t>
            </a:r>
            <a:r>
              <a:rPr lang="en-US" baseline="0" dirty="0"/>
              <a:t> newer homes </a:t>
            </a:r>
          </a:p>
          <a:p>
            <a:r>
              <a:rPr lang="en-US" baseline="0" dirty="0"/>
              <a:t>• Post construction installation</a:t>
            </a:r>
          </a:p>
          <a:p>
            <a:r>
              <a:rPr lang="en-US" baseline="0" dirty="0"/>
              <a:t>• Maintenance of installation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2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 transition slide</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90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normAutofit fontScale="92500" lnSpcReduction="10000"/>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are three things that firms who do renovation, repair or painting projects must do if they disturb lead-based paint in certain facilities that were built before 1978. </a:t>
            </a:r>
          </a:p>
          <a:p>
            <a:pPr marL="342900" marR="0" lvl="0" indent="-342900">
              <a:lnSpc>
                <a:spcPct val="107000"/>
              </a:lnSpc>
              <a:spcBef>
                <a:spcPts val="0"/>
              </a:spcBef>
              <a:spcAft>
                <a:spcPts val="0"/>
              </a:spcAft>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They must have their firm certified by EPA, </a:t>
            </a:r>
          </a:p>
          <a:p>
            <a:pPr marL="342900" marR="0" lvl="0" indent="-342900">
              <a:lnSpc>
                <a:spcPct val="107000"/>
              </a:lnSpc>
              <a:spcBef>
                <a:spcPts val="0"/>
              </a:spcBef>
              <a:spcAft>
                <a:spcPts val="0"/>
              </a:spcAft>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use certified renovators who are trained by EPA approved training providers and </a:t>
            </a:r>
          </a:p>
          <a:p>
            <a:pPr marL="342900" marR="0" lvl="0" indent="-342900">
              <a:lnSpc>
                <a:spcPct val="107000"/>
              </a:lnSpc>
              <a:spcBef>
                <a:spcPts val="0"/>
              </a:spcBef>
              <a:spcAft>
                <a:spcPts val="0"/>
              </a:spcAft>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follow lead-safe work practices.</a:t>
            </a: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paint testing is not required by the regulation, but unless a firm has documentation that the paint is NOT lead-based, then the requirements of the RRP rule apply. </a:t>
            </a:r>
          </a:p>
          <a:p>
            <a:pPr marL="342900" marR="0" lvl="0" indent="-342900">
              <a:lnSpc>
                <a:spcPct val="107000"/>
              </a:lnSpc>
              <a:spcBef>
                <a:spcPts val="0"/>
              </a:spcBef>
              <a:spcAft>
                <a:spcPts val="800"/>
              </a:spcAft>
              <a:buFont typeface="Arial" panose="020B0604020202020204" pitchFamily="34" charset="0"/>
              <a:buChar char="•"/>
              <a:tabLst>
                <a:tab pos="2286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If the firm or the firm’s client chooses to have the paint tested prior to renovation, testing must be done on all surfaces to be affected by the work, by the appropriate qualified professional. See EPA’s web site for this information.</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Reference - Essentials for Healthy Home Practitioners Manual – “References” at the back of the manual is the EPA Lead Renovation, Repair and Painting Rule (RRP)</a:t>
            </a:r>
          </a:p>
        </p:txBody>
      </p:sp>
      <p:sp>
        <p:nvSpPr>
          <p:cNvPr id="83972"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EA5CE-FDE4-495D-A776-02FDC90EA39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3002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normAutofit/>
          </a:bodyPr>
          <a:lstStyle/>
          <a:p>
            <a:r>
              <a:rPr lang="en-US" sz="1400" dirty="0"/>
              <a:t>Instructor – as noted in the previous slide, the first step for a firm doing renovation, repair or painting is to get certified by EPA.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CFC9B-40DF-4721-B3D3-6126864CC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10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dirty="0"/>
              <a:t>Instructor</a:t>
            </a:r>
            <a:r>
              <a:rPr lang="en-US" baseline="0" dirty="0"/>
              <a:t> – before a renovation takes place, the firm doing the work must provide EPA’s Renovate Right booklet to the occupant of the facility they are renovating. Here are some specific examples of the lead-safe work practices that firms must use during the renovation project. Note that you have a copy of the Renovate Right booklet in your manual.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AE65D-C68B-46FD-BB9B-F674DBC0A7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34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a:t>
            </a:r>
            <a:r>
              <a:rPr lang="en-US" baseline="0" dirty="0"/>
              <a:t> must </a:t>
            </a:r>
            <a:r>
              <a:rPr lang="en-US" dirty="0"/>
              <a:t>be able to identify if there is a possible problem with lead-based paint. And </a:t>
            </a:r>
          </a:p>
          <a:p>
            <a:pPr marL="171450" indent="-171450">
              <a:buFont typeface="Arial" panose="020B0604020202020204" pitchFamily="34" charset="0"/>
              <a:buChar char="•"/>
            </a:pPr>
            <a:r>
              <a:rPr lang="en-US" dirty="0"/>
              <a:t>if there is, to be able to educate the</a:t>
            </a:r>
            <a:r>
              <a:rPr lang="en-US" baseline="0" dirty="0"/>
              <a:t> resident about the RRP requirements so their health is protected.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6D58-91A7-41B1-9E11-EC8C7C1188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55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7.gi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E90163-C4C7-4997-A6E1-43B7212174D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53251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E90163-C4C7-4997-A6E1-43B7212174D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192362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E90163-C4C7-4997-A6E1-43B7212174D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293145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4" y="0"/>
            <a:ext cx="9171683" cy="600537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155" y="674703"/>
            <a:ext cx="9162125" cy="2358131"/>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9394" y="6085274"/>
            <a:ext cx="2037426" cy="633866"/>
          </a:xfrm>
          <a:prstGeom prst="rect">
            <a:avLst/>
          </a:prstGeom>
        </p:spPr>
      </p:pic>
    </p:spTree>
    <p:extLst>
      <p:ext uri="{BB962C8B-B14F-4D97-AF65-F5344CB8AC3E}">
        <p14:creationId xmlns:p14="http://schemas.microsoft.com/office/powerpoint/2010/main" val="752608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urse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3" y="0"/>
            <a:ext cx="9171683" cy="600537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4702" y="6085273"/>
            <a:ext cx="2232737" cy="694629"/>
          </a:xfrm>
          <a:prstGeom prst="rect">
            <a:avLst/>
          </a:prstGeom>
        </p:spPr>
      </p:pic>
      <p:sp>
        <p:nvSpPr>
          <p:cNvPr id="2" name="Rectangle 1"/>
          <p:cNvSpPr/>
          <p:nvPr userDrawn="1"/>
        </p:nvSpPr>
        <p:spPr>
          <a:xfrm>
            <a:off x="-27684" y="1074197"/>
            <a:ext cx="9171683" cy="239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09032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17362"/>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95300" y="1854201"/>
            <a:ext cx="8090362" cy="368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3276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line) basic_use HHTC_LINE template">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490538" y="1927225"/>
            <a:ext cx="8212137" cy="4148138"/>
          </a:xfrm>
        </p:spPr>
        <p:txBody>
          <a:bodyPr/>
          <a:lstStyle/>
          <a:p>
            <a:r>
              <a:rPr lang="en-US" smtClean="0"/>
              <a:t>Click icon to add chart</a:t>
            </a:r>
            <a:endParaRPr lang="en-US" dirty="0"/>
          </a:p>
        </p:txBody>
      </p:sp>
      <p:sp>
        <p:nvSpPr>
          <p:cNvPr id="4" name="Title 1"/>
          <p:cNvSpPr txBox="1">
            <a:spLocks/>
          </p:cNvSpPr>
          <p:nvPr userDrawn="1"/>
        </p:nvSpPr>
        <p:spPr>
          <a:xfrm>
            <a:off x="490538" y="1127812"/>
            <a:ext cx="7079942" cy="799413"/>
          </a:xfrm>
          <a:prstGeom prst="rect">
            <a:avLst/>
          </a:prstGeom>
        </p:spPr>
        <p:txBody>
          <a:bodyPr/>
          <a:lstStyle>
            <a:lvl1pPr algn="l" defTabSz="914400" rtl="0" eaLnBrk="1" latinLnBrk="0" hangingPunct="1">
              <a:spcBef>
                <a:spcPct val="0"/>
              </a:spcBef>
              <a:buNone/>
              <a:defRPr sz="4000" b="1" kern="1200" cap="small" baseline="0">
                <a:solidFill>
                  <a:srgbClr val="006390"/>
                </a:solidFill>
                <a:effectLst/>
                <a:latin typeface="Aharoni" pitchFamily="2" charset="-79"/>
                <a:ea typeface="+mj-ea"/>
                <a:cs typeface="Aharoni" pitchFamily="2"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rgbClr val="006591"/>
                </a:solidFill>
                <a:effectLst/>
                <a:uLnTx/>
                <a:uFillTx/>
                <a:latin typeface="Aharoni" pitchFamily="2" charset="-79"/>
                <a:ea typeface="+mj-ea"/>
                <a:cs typeface="Aharoni" pitchFamily="2" charset="-79"/>
              </a:rPr>
              <a:t>Click to edit Master title style</a:t>
            </a:r>
            <a:endParaRPr kumimoji="0" lang="en-US" sz="4000" b="1" i="0" u="none" strike="noStrike" kern="1200" cap="small" spc="0" normalizeH="0" baseline="0" noProof="0" dirty="0">
              <a:ln>
                <a:noFill/>
              </a:ln>
              <a:solidFill>
                <a:srgbClr val="006591"/>
              </a:solidFill>
              <a:effectLst/>
              <a:uLnTx/>
              <a:uFillTx/>
              <a:latin typeface="Aharoni" pitchFamily="2" charset="-79"/>
              <a:ea typeface="+mj-ea"/>
              <a:cs typeface="Aharoni" pitchFamily="2" charset="-79"/>
            </a:endParaRPr>
          </a:p>
        </p:txBody>
      </p:sp>
    </p:spTree>
    <p:extLst>
      <p:ext uri="{BB962C8B-B14F-4D97-AF65-F5344CB8AC3E}">
        <p14:creationId xmlns:p14="http://schemas.microsoft.com/office/powerpoint/2010/main" val="1262838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line) with extended title and source_use HHTC_LINE template">
    <p:spTree>
      <p:nvGrpSpPr>
        <p:cNvPr id="1" name=""/>
        <p:cNvGrpSpPr/>
        <p:nvPr/>
      </p:nvGrpSpPr>
      <p:grpSpPr>
        <a:xfrm>
          <a:off x="0" y="0"/>
          <a:ext cx="0" cy="0"/>
          <a:chOff x="0" y="0"/>
          <a:chExt cx="0" cy="0"/>
        </a:xfrm>
      </p:grpSpPr>
      <p:sp>
        <p:nvSpPr>
          <p:cNvPr id="7" name="Chart Placeholder 6"/>
          <p:cNvSpPr>
            <a:spLocks noGrp="1"/>
          </p:cNvSpPr>
          <p:nvPr>
            <p:ph type="chart" sz="quarter" idx="10"/>
          </p:nvPr>
        </p:nvSpPr>
        <p:spPr>
          <a:xfrm>
            <a:off x="448733" y="2514600"/>
            <a:ext cx="8371417" cy="3819525"/>
          </a:xfrm>
        </p:spPr>
        <p:txBody>
          <a:bodyPr/>
          <a:lstStyle/>
          <a:p>
            <a:r>
              <a:rPr lang="en-US" smtClean="0"/>
              <a:t>Click icon to add chart</a:t>
            </a:r>
            <a:endParaRPr lang="en-US" dirty="0"/>
          </a:p>
        </p:txBody>
      </p:sp>
      <p:sp>
        <p:nvSpPr>
          <p:cNvPr id="12" name="Text Placeholder 11"/>
          <p:cNvSpPr>
            <a:spLocks noGrp="1"/>
          </p:cNvSpPr>
          <p:nvPr>
            <p:ph type="body" sz="quarter" idx="11" hasCustomPrompt="1"/>
          </p:nvPr>
        </p:nvSpPr>
        <p:spPr>
          <a:xfrm>
            <a:off x="457200" y="2159531"/>
            <a:ext cx="8398933" cy="566736"/>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20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1" u="none" strike="noStrike" kern="1200" cap="none" spc="0" normalizeH="0" baseline="0" noProof="0" dirty="0" smtClean="0">
                <a:ln>
                  <a:noFill/>
                </a:ln>
                <a:solidFill>
                  <a:schemeClr val="tx2"/>
                </a:solidFill>
                <a:effectLst/>
                <a:uLnTx/>
                <a:uFillTx/>
                <a:latin typeface="+mn-lt"/>
                <a:ea typeface="+mn-ea"/>
                <a:cs typeface="Aharoni" pitchFamily="2" charset="-79"/>
              </a:rPr>
              <a:t>If you cannot shorten the graph title, use this line to enter a longer title.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5" name="Title 1"/>
          <p:cNvSpPr>
            <a:spLocks noGrp="1"/>
          </p:cNvSpPr>
          <p:nvPr>
            <p:ph type="title"/>
          </p:nvPr>
        </p:nvSpPr>
        <p:spPr>
          <a:xfrm>
            <a:off x="457200" y="1182583"/>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1913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ie)_use HHTC_PIE template">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857250" y="2049917"/>
            <a:ext cx="7143750" cy="4020684"/>
          </a:xfrm>
        </p:spPr>
        <p:txBody>
          <a:bodyPr/>
          <a:lstStyle/>
          <a:p>
            <a:r>
              <a:rPr lang="en-US" smtClean="0"/>
              <a:t>Click icon to add chart</a:t>
            </a:r>
            <a:endParaRPr lang="en-US" dirty="0"/>
          </a:p>
        </p:txBody>
      </p:sp>
      <p:sp>
        <p:nvSpPr>
          <p:cNvPr id="4" name="Title 1"/>
          <p:cNvSpPr>
            <a:spLocks noGrp="1"/>
          </p:cNvSpPr>
          <p:nvPr>
            <p:ph type="title"/>
          </p:nvPr>
        </p:nvSpPr>
        <p:spPr>
          <a:xfrm>
            <a:off x="468667" y="1090224"/>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59501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ie) with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457200" y="2442182"/>
            <a:ext cx="2755336" cy="31594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Chart Placeholder 8"/>
          <p:cNvSpPr>
            <a:spLocks noGrp="1"/>
          </p:cNvSpPr>
          <p:nvPr>
            <p:ph type="chart" sz="quarter" idx="11"/>
          </p:nvPr>
        </p:nvSpPr>
        <p:spPr>
          <a:xfrm>
            <a:off x="3313681" y="1947334"/>
            <a:ext cx="5401206" cy="4095749"/>
          </a:xfrm>
        </p:spPr>
        <p:txBody>
          <a:bodyPr/>
          <a:lstStyle/>
          <a:p>
            <a:r>
              <a:rPr lang="en-US" smtClean="0"/>
              <a:t>Click icon to add chart</a:t>
            </a:r>
            <a:endParaRPr lang="en-US"/>
          </a:p>
        </p:txBody>
      </p:sp>
      <p:sp>
        <p:nvSpPr>
          <p:cNvPr id="8" name="Text Placeholder 7"/>
          <p:cNvSpPr>
            <a:spLocks noGrp="1"/>
          </p:cNvSpPr>
          <p:nvPr>
            <p:ph type="body" sz="quarter" idx="12" hasCustomPrompt="1"/>
          </p:nvPr>
        </p:nvSpPr>
        <p:spPr>
          <a:xfrm>
            <a:off x="457200" y="5749396"/>
            <a:ext cx="2776537" cy="293687"/>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3200"/>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6" name="Title 1"/>
          <p:cNvSpPr>
            <a:spLocks noGrp="1"/>
          </p:cNvSpPr>
          <p:nvPr>
            <p:ph type="title"/>
          </p:nvPr>
        </p:nvSpPr>
        <p:spPr>
          <a:xfrm>
            <a:off x="495300" y="717362"/>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3984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_asthma (MSclipart)">
    <p:bg>
      <p:bgPr>
        <a:blipFill dpi="0" rotWithShape="1">
          <a:blip r:embed="rId2" cstate="screen">
            <a:alphaModFix amt="14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262" y="228600"/>
            <a:ext cx="7079942" cy="1057730"/>
          </a:xfrm>
          <a:prstGeom prst="rect">
            <a:avLst/>
          </a:prstGeom>
        </p:spPr>
        <p:txBody>
          <a:bodyPr/>
          <a:lstStyle>
            <a:lvl1pPr>
              <a:lnSpc>
                <a:spcPts val="4400"/>
              </a:lnSpc>
              <a:defRPr b="1">
                <a:solidFill>
                  <a:srgbClr val="006591"/>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32262" y="1710266"/>
            <a:ext cx="7569662" cy="4512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882640"/>
            <a:ext cx="9144000" cy="975360"/>
          </a:xfrm>
          <a:prstGeom prst="rect">
            <a:avLst/>
          </a:prstGeom>
        </p:spPr>
      </p:pic>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869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E90163-C4C7-4997-A6E1-43B7212174D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3954206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5_Title and Content_open window (PHIL)">
    <p:bg>
      <p:bgPr>
        <a:blipFill dpi="0" rotWithShape="1">
          <a:blip r:embed="rId2" cstate="print">
            <a:alphaModFix amt="24000"/>
            <a:lum/>
          </a:blip>
          <a:srcRect/>
          <a:stretch>
            <a:fillRect t="-10000" r="-25000" b="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57200" y="237067"/>
            <a:ext cx="7079942" cy="1069839"/>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472595"/>
            <a:ext cx="8229600" cy="43948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36506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3_Title and Content_damp dusting background (PHIL)">
    <p:bg>
      <p:bgPr>
        <a:blipFill dpi="0" rotWithShape="1">
          <a:blip r:embed="rId2" cstate="print">
            <a:alphaModFix amt="24000"/>
            <a:lum/>
          </a:blip>
          <a:srcRect/>
          <a:stretch>
            <a:fillRect l="-3000" r="-16000" b="-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508000" y="256183"/>
            <a:ext cx="7079942" cy="1059359"/>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508000" y="1634067"/>
            <a:ext cx="8229600" cy="4648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33655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_cracking paint (AReddy)">
    <p:bg>
      <p:bgPr>
        <a:blipFill dpi="0" rotWithShape="1">
          <a:blip r:embed="rId2" cstate="print">
            <a:alphaModFix amt="15000"/>
            <a:lum/>
          </a:blip>
          <a:srcRect/>
          <a:stretch>
            <a:fillRect l="-11000" r="-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57200" y="228600"/>
            <a:ext cx="7079942" cy="1149711"/>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785862"/>
            <a:ext cx="8229600" cy="40900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778262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old headings_cleaning background (MSclipart)">
    <p:bg>
      <p:bgPr>
        <a:blipFill dpi="0" rotWithShape="1">
          <a:blip r:embed="rId2" cstate="screen">
            <a:alphaModFix amt="27000"/>
            <a:lum/>
          </a:blip>
          <a:srcRect/>
          <a:stretch>
            <a:fillRect l="36000" r="-22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p:nvPr>
        </p:nvSpPr>
        <p:spPr>
          <a:xfrm>
            <a:off x="457200" y="413841"/>
            <a:ext cx="7079942" cy="846668"/>
          </a:xfrm>
          <a:prstGeom prst="rect">
            <a:avLst/>
          </a:prstGeom>
        </p:spPr>
        <p:txBody>
          <a:bodyPr/>
          <a:lstStyle>
            <a:lvl1pPr>
              <a:defRPr b="1">
                <a:solidFill>
                  <a:schemeClr val="tx2"/>
                </a:solidFill>
              </a:defRPr>
            </a:lvl1pPr>
          </a:lstStyle>
          <a:p>
            <a:r>
              <a:rPr lang="en-US" smtClean="0"/>
              <a:t>Click to edit Master title style</a:t>
            </a:r>
            <a:endParaRPr lang="en-US" dirty="0"/>
          </a:p>
        </p:txBody>
      </p:sp>
      <p:sp>
        <p:nvSpPr>
          <p:cNvPr id="4" name="SmartArt Placeholder 5"/>
          <p:cNvSpPr>
            <a:spLocks noGrp="1"/>
          </p:cNvSpPr>
          <p:nvPr>
            <p:ph type="dgm" sz="quarter" idx="10"/>
          </p:nvPr>
        </p:nvSpPr>
        <p:spPr>
          <a:xfrm>
            <a:off x="457199" y="1676399"/>
            <a:ext cx="7636933" cy="4326334"/>
          </a:xfrm>
        </p:spPr>
        <p:txBody>
          <a:bodyPr/>
          <a:lstStyle/>
          <a:p>
            <a:r>
              <a:rPr lang="en-US" smtClean="0"/>
              <a:t>Click icon to add SmartArt graphic</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781691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2_Title and Content_dust mite (Wikimedia)">
    <p:bg>
      <p:bgPr>
        <a:blipFill dpi="0" rotWithShape="1">
          <a:blip r:embed="rId2" cstate="screen">
            <a:alphaModFix amt="93000"/>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516467" y="451274"/>
            <a:ext cx="7079942" cy="586559"/>
          </a:xfrm>
          <a:prstGeom prst="rect">
            <a:avLst/>
          </a:prstGeom>
          <a:solidFill>
            <a:schemeClr val="bg1">
              <a:lumMod val="95000"/>
              <a:alpha val="43000"/>
            </a:schemeClr>
          </a:solidFill>
        </p:spPr>
        <p:txBody>
          <a:bodyPr/>
          <a:lstStyle>
            <a:lvl1pPr>
              <a:lnSpc>
                <a:spcPts val="4400"/>
              </a:lnSpc>
              <a:defRPr b="1" baseline="0">
                <a:solidFill>
                  <a:schemeClr val="tx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516467" y="1608665"/>
            <a:ext cx="7196668" cy="4470401"/>
          </a:xfrm>
          <a:solidFill>
            <a:srgbClr val="0070C0">
              <a:alpha val="65000"/>
            </a:srgbClr>
          </a:solidFill>
        </p:spPr>
        <p:txBody>
          <a:bodyPr/>
          <a:lstStyle>
            <a:lvl1pPr>
              <a:buSzPct val="90000"/>
              <a:buFont typeface="Wingdings" pitchFamily="2" charset="2"/>
              <a:buChar char="§"/>
              <a:defRPr>
                <a:solidFill>
                  <a:schemeClr val="bg1"/>
                </a:solidFill>
              </a:defRPr>
            </a:lvl1pPr>
            <a:lvl2pPr>
              <a:buSzPct val="90000"/>
              <a:buFont typeface="Wingdings" pitchFamily="2" charset="2"/>
              <a:buChar char="§"/>
              <a:defRPr>
                <a:solidFill>
                  <a:schemeClr val="bg1"/>
                </a:solidFill>
              </a:defRPr>
            </a:lvl2pPr>
            <a:lvl3pPr>
              <a:buSzPct val="90000"/>
              <a:buFont typeface="Wingdings" pitchFamily="2" charset="2"/>
              <a:buChar char="§"/>
              <a:defRPr>
                <a:solidFill>
                  <a:schemeClr val="bg1"/>
                </a:solidFill>
              </a:defRPr>
            </a:lvl3pPr>
            <a:lvl4pPr>
              <a:buSzPct val="90000"/>
              <a:buFont typeface="Wingdings" pitchFamily="2" charset="2"/>
              <a:buChar char="§"/>
              <a:defRPr>
                <a:solidFill>
                  <a:schemeClr val="bg1"/>
                </a:solidFill>
              </a:defRPr>
            </a:lvl4pPr>
            <a:lvl5pPr>
              <a:buSzPct val="90000"/>
              <a:buFont typeface="Wingdings" pitchFamily="2" charset="2"/>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892179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_asbestos (PHIL)">
    <p:bg>
      <p:bgPr>
        <a:blipFill dpi="0" rotWithShape="1">
          <a:blip r:embed="rId2" cstate="print">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2976"/>
            <a:ext cx="7079942" cy="1219713"/>
          </a:xfrm>
          <a:prstGeom prst="rect">
            <a:avLst/>
          </a:prstGeom>
          <a:solidFill>
            <a:srgbClr val="F2F2F2">
              <a:alpha val="30196"/>
            </a:srgb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888065"/>
            <a:ext cx="8229600" cy="34516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7485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old headings_asbestos background (PHIL)">
    <p:bg>
      <p:bgPr>
        <a:blipFill dpi="0" rotWithShape="1">
          <a:blip r:embed="rId2" cstate="print">
            <a:alphaModFix amt="18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1" y="369639"/>
            <a:ext cx="7079942" cy="749829"/>
          </a:xfrm>
          <a:prstGeom prst="rect">
            <a:avLst/>
          </a:prstGeom>
          <a:solidFill>
            <a:srgbClr val="F2F2F2">
              <a:alpha val="30196"/>
            </a:srgbClr>
          </a:solidFill>
        </p:spPr>
        <p:txBody>
          <a:bodyPr/>
          <a:lstStyle>
            <a:lvl1pPr>
              <a:defRPr b="1">
                <a:solidFill>
                  <a:schemeClr val="tx2"/>
                </a:solidFill>
              </a:defRPr>
            </a:lvl1pPr>
          </a:lstStyle>
          <a:p>
            <a:r>
              <a:rPr lang="en-US" smtClean="0"/>
              <a:t>Click to edit Master title style</a:t>
            </a:r>
            <a:endParaRPr lang="en-US" dirty="0"/>
          </a:p>
        </p:txBody>
      </p:sp>
      <p:sp>
        <p:nvSpPr>
          <p:cNvPr id="4" name="SmartArt Placeholder 5"/>
          <p:cNvSpPr>
            <a:spLocks noGrp="1"/>
          </p:cNvSpPr>
          <p:nvPr>
            <p:ph type="dgm" sz="quarter" idx="10"/>
          </p:nvPr>
        </p:nvSpPr>
        <p:spPr>
          <a:xfrm>
            <a:off x="533401" y="1675872"/>
            <a:ext cx="7687732" cy="4614861"/>
          </a:xfrm>
        </p:spPr>
        <p:txBody>
          <a:bodyPr/>
          <a:lstStyle/>
          <a:p>
            <a:r>
              <a:rPr lang="en-US" smtClean="0"/>
              <a:t>Click icon to add SmartArt graphic</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8594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able with asbestos background (PHIL)">
    <p:bg>
      <p:bgPr>
        <a:blipFill dpi="0" rotWithShape="1">
          <a:blip r:embed="rId2" cstate="print">
            <a:alphaModFix amt="35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6467" y="324660"/>
            <a:ext cx="7079942" cy="737130"/>
          </a:xfrm>
          <a:prstGeom prst="rect">
            <a:avLst/>
          </a:prstGeom>
          <a:solidFill>
            <a:srgbClr val="D9D9D9">
              <a:alpha val="25098"/>
            </a:srgbClr>
          </a:solidFill>
        </p:spPr>
        <p:txBody>
          <a:bodyPr/>
          <a:lstStyle>
            <a:lvl1pPr>
              <a:defRPr b="1">
                <a:solidFill>
                  <a:schemeClr val="tx2"/>
                </a:solidFill>
              </a:defRPr>
            </a:lvl1pPr>
          </a:lstStyle>
          <a:p>
            <a:r>
              <a:rPr lang="en-US" smtClean="0"/>
              <a:t>Click to edit Master title style</a:t>
            </a:r>
            <a:endParaRPr lang="en-US" dirty="0"/>
          </a:p>
        </p:txBody>
      </p:sp>
      <p:sp>
        <p:nvSpPr>
          <p:cNvPr id="6" name="Table Placeholder 5"/>
          <p:cNvSpPr>
            <a:spLocks noGrp="1"/>
          </p:cNvSpPr>
          <p:nvPr>
            <p:ph type="tbl" sz="quarter" idx="10"/>
          </p:nvPr>
        </p:nvSpPr>
        <p:spPr>
          <a:xfrm>
            <a:off x="457200" y="1600200"/>
            <a:ext cx="8272462" cy="3902605"/>
          </a:xfrm>
        </p:spPr>
        <p:txBody>
          <a:bodyPr/>
          <a:lstStyle/>
          <a:p>
            <a:r>
              <a:rPr lang="en-US" smtClean="0"/>
              <a:t>Click icon to add table</a:t>
            </a:r>
            <a:endParaRPr lang="en-US"/>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p:cNvCxnSpPr/>
          <p:nvPr userDrawn="1"/>
        </p:nvCxnSpPr>
        <p:spPr>
          <a:xfrm flipV="1">
            <a:off x="4572000" y="6150673"/>
            <a:ext cx="1" cy="535582"/>
          </a:xfrm>
          <a:prstGeom prst="line">
            <a:avLst/>
          </a:prstGeom>
          <a:ln w="12700">
            <a:solidFill>
              <a:srgbClr val="0059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61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_mold (FEMA)">
    <p:bg>
      <p:bgPr>
        <a:blipFill dpi="0" rotWithShape="1">
          <a:blip r:embed="rId2" cstate="screen">
            <a:alphaModFix amt="30000"/>
            <a:lum/>
          </a:blip>
          <a:srcRect/>
          <a:stretch>
            <a:fillRect l="-13000" r="-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17554" y="355087"/>
            <a:ext cx="7079942" cy="1236646"/>
          </a:xfrm>
          <a:prstGeom prst="rect">
            <a:avLst/>
          </a:prstGeom>
          <a:solidFill>
            <a:srgbClr val="F2F2F2">
              <a:alpha val="25098"/>
            </a:srgb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998133"/>
            <a:ext cx="8229600" cy="34374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156365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ar iris">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839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E90163-C4C7-4997-A6E1-43B7212174DA}"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2283458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17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19725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diator">
    <p:bg>
      <p:bgPr>
        <a:blipFill dpi="0" rotWithShape="1">
          <a:blip r:embed="rId2">
            <a:alphaModFix amt="21000"/>
            <a:lum/>
          </a:blip>
          <a:srcRect/>
          <a:stretch>
            <a:fillRect t="-48000" b="-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2567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mps">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0634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46000"/>
            <a:lum/>
          </a:blip>
          <a:srcRect/>
          <a:stretch>
            <a:fillRect l="41000" t="10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7384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with divider">
    <p:spTree>
      <p:nvGrpSpPr>
        <p:cNvPr id="1" name=""/>
        <p:cNvGrpSpPr/>
        <p:nvPr/>
      </p:nvGrpSpPr>
      <p:grpSpPr>
        <a:xfrm>
          <a:off x="0" y="0"/>
          <a:ext cx="0" cy="0"/>
          <a:chOff x="0" y="0"/>
          <a:chExt cx="0" cy="0"/>
        </a:xfrm>
      </p:grpSpPr>
      <p:sp>
        <p:nvSpPr>
          <p:cNvPr id="2" name="Title 1"/>
          <p:cNvSpPr>
            <a:spLocks noGrp="1"/>
          </p:cNvSpPr>
          <p:nvPr>
            <p:ph type="title"/>
          </p:nvPr>
        </p:nvSpPr>
        <p:spPr>
          <a:xfrm>
            <a:off x="325031" y="217183"/>
            <a:ext cx="8577900" cy="914400"/>
          </a:xfrm>
          <a:prstGeom prst="rect">
            <a:avLst/>
          </a:prstGeom>
        </p:spPr>
        <p:txBody>
          <a:bodyPr/>
          <a:lstStyle>
            <a:lvl1pPr>
              <a:defRPr b="1">
                <a:solidFill>
                  <a:srgbClr val="006591"/>
                </a:solidFill>
              </a:defRPr>
            </a:lvl1pPr>
          </a:lstStyle>
          <a:p>
            <a:r>
              <a:rPr lang="en-US"/>
              <a:t>Click to edit Master title style</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593581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no divider">
    <p:spTree>
      <p:nvGrpSpPr>
        <p:cNvPr id="1" name=""/>
        <p:cNvGrpSpPr/>
        <p:nvPr/>
      </p:nvGrpSpPr>
      <p:grpSpPr>
        <a:xfrm>
          <a:off x="0" y="0"/>
          <a:ext cx="0" cy="0"/>
          <a:chOff x="0" y="0"/>
          <a:chExt cx="0" cy="0"/>
        </a:xfrm>
      </p:grpSpPr>
      <p:sp>
        <p:nvSpPr>
          <p:cNvPr id="2" name="Title 1"/>
          <p:cNvSpPr>
            <a:spLocks noGrp="1"/>
          </p:cNvSpPr>
          <p:nvPr>
            <p:ph type="title"/>
          </p:nvPr>
        </p:nvSpPr>
        <p:spPr>
          <a:xfrm>
            <a:off x="329953" y="195308"/>
            <a:ext cx="8915400" cy="838200"/>
          </a:xfrm>
          <a:prstGeom prst="rect">
            <a:avLst/>
          </a:prstGeom>
        </p:spPr>
        <p:txBody>
          <a:bodyPr/>
          <a:lstStyle>
            <a:lvl1pPr>
              <a:defRPr b="1">
                <a:solidFill>
                  <a:srgbClr val="006591"/>
                </a:solidFill>
              </a:defRPr>
            </a:lvl1pPr>
          </a:lstStyle>
          <a:p>
            <a:r>
              <a:rPr lang="en-US"/>
              <a:t>Click to edit Master title style</a:t>
            </a:r>
            <a:endParaRPr lang="en-US" dirty="0"/>
          </a:p>
        </p:txBody>
      </p:sp>
      <p:sp>
        <p:nvSpPr>
          <p:cNvPr id="4"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673302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7320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two lines in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7079942" cy="803049"/>
          </a:xfrm>
          <a:prstGeom prst="rect">
            <a:avLst/>
          </a:prstGeom>
        </p:spPr>
        <p:txBody>
          <a:bodyPr/>
          <a:lstStyle>
            <a:lvl1pPr>
              <a:lnSpc>
                <a:spcPts val="4400"/>
              </a:lnSpc>
              <a:defRPr b="1" baseline="0">
                <a:solidFill>
                  <a:srgbClr val="005BAB"/>
                </a:solidFill>
              </a:defRPr>
            </a:lvl1pPr>
          </a:lstStyle>
          <a:p>
            <a:r>
              <a:rPr lang="en-US" dirty="0"/>
              <a:t>Click to edit master style</a:t>
            </a:r>
          </a:p>
        </p:txBody>
      </p:sp>
      <p:sp>
        <p:nvSpPr>
          <p:cNvPr id="3" name="Content Placeholder 2"/>
          <p:cNvSpPr>
            <a:spLocks noGrp="1"/>
          </p:cNvSpPr>
          <p:nvPr>
            <p:ph idx="1"/>
          </p:nvPr>
        </p:nvSpPr>
        <p:spPr>
          <a:xfrm>
            <a:off x="457200" y="1845129"/>
            <a:ext cx="8229600" cy="3714750"/>
          </a:xfrm>
        </p:spPr>
        <p:txBody>
          <a:bodyPr/>
          <a:lstStyle>
            <a:lvl1pPr>
              <a:buSzPct val="70000"/>
              <a:buFontTx/>
              <a:buBlip>
                <a:blip r:embed="rId2"/>
              </a:buBlip>
              <a:defRPr/>
            </a:lvl1pPr>
            <a:lvl2pPr>
              <a:buFontTx/>
              <a:buBlip>
                <a:blip r:embed="rId3"/>
              </a:buBlip>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456974" y="980168"/>
            <a:ext cx="7102475" cy="735013"/>
          </a:xfrm>
        </p:spPr>
        <p:txBody>
          <a:bodyPr>
            <a:normAutofit/>
          </a:bodyPr>
          <a:lstStyle>
            <a:lvl1pPr>
              <a:buNone/>
              <a:defRPr sz="2600" baseline="0">
                <a:solidFill>
                  <a:schemeClr val="accent1"/>
                </a:solidFill>
                <a:latin typeface="Adobe Fan Heiti Std B" pitchFamily="34" charset="-128"/>
                <a:ea typeface="Adobe Fan Heiti Std B" pitchFamily="34" charset="-128"/>
              </a:defRPr>
            </a:lvl1pPr>
          </a:lstStyle>
          <a:p>
            <a:pPr lvl="0"/>
            <a:r>
              <a:rPr lang="en-US" dirty="0"/>
              <a:t>With second line as a longer subtitle</a:t>
            </a:r>
          </a:p>
        </p:txBody>
      </p:sp>
      <p:sp>
        <p:nvSpPr>
          <p:cNvPr id="7"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9508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4" y="0"/>
            <a:ext cx="9171683" cy="600537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155" y="674703"/>
            <a:ext cx="9162125" cy="2358131"/>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9394" y="6085274"/>
            <a:ext cx="2037426" cy="633866"/>
          </a:xfrm>
          <a:prstGeom prst="rect">
            <a:avLst/>
          </a:prstGeom>
        </p:spPr>
      </p:pic>
    </p:spTree>
    <p:extLst>
      <p:ext uri="{BB962C8B-B14F-4D97-AF65-F5344CB8AC3E}">
        <p14:creationId xmlns:p14="http://schemas.microsoft.com/office/powerpoint/2010/main" val="2838754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urse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3" y="0"/>
            <a:ext cx="9171683" cy="600537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4702" y="6085273"/>
            <a:ext cx="2232737" cy="694629"/>
          </a:xfrm>
          <a:prstGeom prst="rect">
            <a:avLst/>
          </a:prstGeom>
        </p:spPr>
      </p:pic>
      <p:sp>
        <p:nvSpPr>
          <p:cNvPr id="2" name="Rectangle 1"/>
          <p:cNvSpPr/>
          <p:nvPr userDrawn="1"/>
        </p:nvSpPr>
        <p:spPr>
          <a:xfrm>
            <a:off x="-27684" y="1074197"/>
            <a:ext cx="9171683" cy="239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518688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E90163-C4C7-4997-A6E1-43B7212174D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2569537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717362"/>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95300" y="1854201"/>
            <a:ext cx="8090362" cy="368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2051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line) basic_use HHTC_LINE template">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490538" y="1927225"/>
            <a:ext cx="8212137" cy="4148138"/>
          </a:xfrm>
        </p:spPr>
        <p:txBody>
          <a:bodyPr/>
          <a:lstStyle/>
          <a:p>
            <a:r>
              <a:rPr lang="en-US" smtClean="0"/>
              <a:t>Click icon to add chart</a:t>
            </a:r>
            <a:endParaRPr lang="en-US" dirty="0"/>
          </a:p>
        </p:txBody>
      </p:sp>
      <p:sp>
        <p:nvSpPr>
          <p:cNvPr id="4" name="Title 1"/>
          <p:cNvSpPr txBox="1">
            <a:spLocks/>
          </p:cNvSpPr>
          <p:nvPr userDrawn="1"/>
        </p:nvSpPr>
        <p:spPr>
          <a:xfrm>
            <a:off x="490538" y="1127812"/>
            <a:ext cx="7079942" cy="799413"/>
          </a:xfrm>
          <a:prstGeom prst="rect">
            <a:avLst/>
          </a:prstGeom>
        </p:spPr>
        <p:txBody>
          <a:bodyPr/>
          <a:lstStyle>
            <a:lvl1pPr algn="l" defTabSz="914400" rtl="0" eaLnBrk="1" latinLnBrk="0" hangingPunct="1">
              <a:spcBef>
                <a:spcPct val="0"/>
              </a:spcBef>
              <a:buNone/>
              <a:defRPr sz="4000" b="1" kern="1200" cap="small" baseline="0">
                <a:solidFill>
                  <a:srgbClr val="006390"/>
                </a:solidFill>
                <a:effectLst/>
                <a:latin typeface="Aharoni" pitchFamily="2" charset="-79"/>
                <a:ea typeface="+mj-ea"/>
                <a:cs typeface="Aharoni" pitchFamily="2"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rgbClr val="006591"/>
                </a:solidFill>
                <a:effectLst/>
                <a:uLnTx/>
                <a:uFillTx/>
                <a:latin typeface="Aharoni" pitchFamily="2" charset="-79"/>
                <a:ea typeface="+mj-ea"/>
                <a:cs typeface="Aharoni" pitchFamily="2" charset="-79"/>
              </a:rPr>
              <a:t>Click to edit Master title style</a:t>
            </a:r>
            <a:endParaRPr kumimoji="0" lang="en-US" sz="4000" b="1" i="0" u="none" strike="noStrike" kern="1200" cap="small" spc="0" normalizeH="0" baseline="0" noProof="0" dirty="0">
              <a:ln>
                <a:noFill/>
              </a:ln>
              <a:solidFill>
                <a:srgbClr val="006591"/>
              </a:solidFill>
              <a:effectLst/>
              <a:uLnTx/>
              <a:uFillTx/>
              <a:latin typeface="Aharoni" pitchFamily="2" charset="-79"/>
              <a:ea typeface="+mj-ea"/>
              <a:cs typeface="Aharoni" pitchFamily="2" charset="-79"/>
            </a:endParaRPr>
          </a:p>
        </p:txBody>
      </p:sp>
    </p:spTree>
    <p:extLst>
      <p:ext uri="{BB962C8B-B14F-4D97-AF65-F5344CB8AC3E}">
        <p14:creationId xmlns:p14="http://schemas.microsoft.com/office/powerpoint/2010/main" val="3677441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line) with extended title and source_use HHTC_LINE template">
    <p:spTree>
      <p:nvGrpSpPr>
        <p:cNvPr id="1" name=""/>
        <p:cNvGrpSpPr/>
        <p:nvPr/>
      </p:nvGrpSpPr>
      <p:grpSpPr>
        <a:xfrm>
          <a:off x="0" y="0"/>
          <a:ext cx="0" cy="0"/>
          <a:chOff x="0" y="0"/>
          <a:chExt cx="0" cy="0"/>
        </a:xfrm>
      </p:grpSpPr>
      <p:sp>
        <p:nvSpPr>
          <p:cNvPr id="7" name="Chart Placeholder 6"/>
          <p:cNvSpPr>
            <a:spLocks noGrp="1"/>
          </p:cNvSpPr>
          <p:nvPr>
            <p:ph type="chart" sz="quarter" idx="10"/>
          </p:nvPr>
        </p:nvSpPr>
        <p:spPr>
          <a:xfrm>
            <a:off x="448733" y="2514600"/>
            <a:ext cx="8371417" cy="3819525"/>
          </a:xfrm>
        </p:spPr>
        <p:txBody>
          <a:bodyPr/>
          <a:lstStyle/>
          <a:p>
            <a:r>
              <a:rPr lang="en-US" smtClean="0"/>
              <a:t>Click icon to add chart</a:t>
            </a:r>
            <a:endParaRPr lang="en-US" dirty="0"/>
          </a:p>
        </p:txBody>
      </p:sp>
      <p:sp>
        <p:nvSpPr>
          <p:cNvPr id="12" name="Text Placeholder 11"/>
          <p:cNvSpPr>
            <a:spLocks noGrp="1"/>
          </p:cNvSpPr>
          <p:nvPr>
            <p:ph type="body" sz="quarter" idx="11" hasCustomPrompt="1"/>
          </p:nvPr>
        </p:nvSpPr>
        <p:spPr>
          <a:xfrm>
            <a:off x="457200" y="2159531"/>
            <a:ext cx="8398933" cy="566736"/>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200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1" u="none" strike="noStrike" kern="1200" cap="none" spc="0" normalizeH="0" baseline="0" noProof="0" dirty="0" smtClean="0">
                <a:ln>
                  <a:noFill/>
                </a:ln>
                <a:solidFill>
                  <a:schemeClr val="tx2"/>
                </a:solidFill>
                <a:effectLst/>
                <a:uLnTx/>
                <a:uFillTx/>
                <a:latin typeface="+mn-lt"/>
                <a:ea typeface="+mn-ea"/>
                <a:cs typeface="Aharoni" pitchFamily="2" charset="-79"/>
              </a:rPr>
              <a:t>If you cannot shorten the graph title, use this line to enter a longer title.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5" name="Title 1"/>
          <p:cNvSpPr>
            <a:spLocks noGrp="1"/>
          </p:cNvSpPr>
          <p:nvPr>
            <p:ph type="title"/>
          </p:nvPr>
        </p:nvSpPr>
        <p:spPr>
          <a:xfrm>
            <a:off x="457200" y="1182583"/>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44270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ie)_use HHTC_PIE template">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857250" y="2049917"/>
            <a:ext cx="7143750" cy="4020684"/>
          </a:xfrm>
        </p:spPr>
        <p:txBody>
          <a:bodyPr/>
          <a:lstStyle/>
          <a:p>
            <a:r>
              <a:rPr lang="en-US" smtClean="0"/>
              <a:t>Click icon to add chart</a:t>
            </a:r>
            <a:endParaRPr lang="en-US" dirty="0"/>
          </a:p>
        </p:txBody>
      </p:sp>
      <p:sp>
        <p:nvSpPr>
          <p:cNvPr id="4" name="Title 1"/>
          <p:cNvSpPr>
            <a:spLocks noGrp="1"/>
          </p:cNvSpPr>
          <p:nvPr>
            <p:ph type="title"/>
          </p:nvPr>
        </p:nvSpPr>
        <p:spPr>
          <a:xfrm>
            <a:off x="468667" y="1090224"/>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54859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pie) with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457200" y="2442182"/>
            <a:ext cx="2755336" cy="31594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Chart Placeholder 8"/>
          <p:cNvSpPr>
            <a:spLocks noGrp="1"/>
          </p:cNvSpPr>
          <p:nvPr>
            <p:ph type="chart" sz="quarter" idx="11"/>
          </p:nvPr>
        </p:nvSpPr>
        <p:spPr>
          <a:xfrm>
            <a:off x="3313681" y="1947334"/>
            <a:ext cx="5401206" cy="4095749"/>
          </a:xfrm>
        </p:spPr>
        <p:txBody>
          <a:bodyPr/>
          <a:lstStyle/>
          <a:p>
            <a:r>
              <a:rPr lang="en-US" smtClean="0"/>
              <a:t>Click icon to add chart</a:t>
            </a:r>
            <a:endParaRPr lang="en-US"/>
          </a:p>
        </p:txBody>
      </p:sp>
      <p:sp>
        <p:nvSpPr>
          <p:cNvPr id="8" name="Text Placeholder 7"/>
          <p:cNvSpPr>
            <a:spLocks noGrp="1"/>
          </p:cNvSpPr>
          <p:nvPr>
            <p:ph type="body" sz="quarter" idx="12" hasCustomPrompt="1"/>
          </p:nvPr>
        </p:nvSpPr>
        <p:spPr>
          <a:xfrm>
            <a:off x="457200" y="5749396"/>
            <a:ext cx="2776537" cy="293687"/>
          </a:xfrm>
        </p:spPr>
        <p:txBody>
          <a:bodyPr/>
          <a:lstStyle>
            <a:lvl1pPr marL="0" marR="0" indent="0" algn="r" defTabSz="914400" rtl="0" eaLnBrk="1" fontAlgn="auto" latinLnBrk="0" hangingPunct="1">
              <a:lnSpc>
                <a:spcPct val="100000"/>
              </a:lnSpc>
              <a:spcBef>
                <a:spcPct val="0"/>
              </a:spcBef>
              <a:spcAft>
                <a:spcPts val="0"/>
              </a:spcAft>
              <a:buClrTx/>
              <a:buSzTx/>
              <a:buFontTx/>
              <a:buNone/>
              <a:tabLst/>
              <a:defRPr sz="3200"/>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200" b="1" i="1" u="none" strike="noStrike" kern="1200" cap="none" spc="0" normalizeH="0" baseline="0" noProof="0" dirty="0" smtClean="0">
                <a:ln>
                  <a:noFill/>
                </a:ln>
                <a:solidFill>
                  <a:schemeClr val="tx2"/>
                </a:solidFill>
                <a:effectLst/>
                <a:uLnTx/>
                <a:uFillTx/>
                <a:latin typeface="+mn-lt"/>
                <a:ea typeface="+mn-ea"/>
                <a:cs typeface="Aharoni" pitchFamily="2" charset="-79"/>
              </a:rPr>
              <a:t>Source: Enter here or put in notes.</a:t>
            </a:r>
          </a:p>
        </p:txBody>
      </p:sp>
      <p:sp>
        <p:nvSpPr>
          <p:cNvPr id="6" name="Title 1"/>
          <p:cNvSpPr>
            <a:spLocks noGrp="1"/>
          </p:cNvSpPr>
          <p:nvPr>
            <p:ph type="title"/>
          </p:nvPr>
        </p:nvSpPr>
        <p:spPr>
          <a:xfrm>
            <a:off x="495300" y="717362"/>
            <a:ext cx="7079942" cy="799413"/>
          </a:xfrm>
          <a:prstGeom prst="rect">
            <a:avLst/>
          </a:prstGeom>
        </p:spPr>
        <p:txBody>
          <a:bodyPr/>
          <a:lstStyle>
            <a:lvl1pPr>
              <a:defRPr b="1">
                <a:solidFill>
                  <a:srgbClr val="006390"/>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22476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_asthma (MSclipart)">
    <p:bg>
      <p:bgPr>
        <a:blipFill dpi="0" rotWithShape="1">
          <a:blip r:embed="rId2" cstate="screen">
            <a:alphaModFix amt="14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262" y="228600"/>
            <a:ext cx="7079942" cy="1057730"/>
          </a:xfrm>
          <a:prstGeom prst="rect">
            <a:avLst/>
          </a:prstGeom>
        </p:spPr>
        <p:txBody>
          <a:bodyPr/>
          <a:lstStyle>
            <a:lvl1pPr>
              <a:lnSpc>
                <a:spcPts val="4400"/>
              </a:lnSpc>
              <a:defRPr b="1">
                <a:solidFill>
                  <a:srgbClr val="006591"/>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32262" y="1710266"/>
            <a:ext cx="7569662" cy="45127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882640"/>
            <a:ext cx="9144000" cy="975360"/>
          </a:xfrm>
          <a:prstGeom prst="rect">
            <a:avLst/>
          </a:prstGeom>
        </p:spPr>
      </p:pic>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93688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5_Title and Content_open window (PHIL)">
    <p:bg>
      <p:bgPr>
        <a:blipFill dpi="0" rotWithShape="1">
          <a:blip r:embed="rId2" cstate="print">
            <a:alphaModFix amt="24000"/>
            <a:lum/>
          </a:blip>
          <a:srcRect/>
          <a:stretch>
            <a:fillRect t="-10000" r="-25000" b="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57200" y="237067"/>
            <a:ext cx="7079942" cy="1069839"/>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472595"/>
            <a:ext cx="8229600" cy="43948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015853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3_Title and Content_damp dusting background (PHIL)">
    <p:bg>
      <p:bgPr>
        <a:blipFill dpi="0" rotWithShape="1">
          <a:blip r:embed="rId2" cstate="print">
            <a:alphaModFix amt="24000"/>
            <a:lum/>
          </a:blip>
          <a:srcRect/>
          <a:stretch>
            <a:fillRect l="-3000" r="-16000" b="-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508000" y="256183"/>
            <a:ext cx="7079942" cy="1059359"/>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508000" y="1634067"/>
            <a:ext cx="8229600" cy="4648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698484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_cracking paint (AReddy)">
    <p:bg>
      <p:bgPr>
        <a:blipFill dpi="0" rotWithShape="1">
          <a:blip r:embed="rId2" cstate="print">
            <a:alphaModFix amt="15000"/>
            <a:lum/>
          </a:blip>
          <a:srcRect/>
          <a:stretch>
            <a:fillRect l="-11000" r="-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57200" y="228600"/>
            <a:ext cx="7079942" cy="1149711"/>
          </a:xfrm>
          <a:prstGeom prst="rect">
            <a:avLst/>
          </a:prstGeom>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57200" y="1785862"/>
            <a:ext cx="8229600" cy="40900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12259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old headings_cleaning background (MSclipart)">
    <p:bg>
      <p:bgPr>
        <a:blipFill dpi="0" rotWithShape="1">
          <a:blip r:embed="rId2" cstate="screen">
            <a:alphaModFix amt="27000"/>
            <a:lum/>
          </a:blip>
          <a:srcRect/>
          <a:stretch>
            <a:fillRect l="36000" r="-22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p:nvPr>
        </p:nvSpPr>
        <p:spPr>
          <a:xfrm>
            <a:off x="457200" y="413841"/>
            <a:ext cx="7079942" cy="846668"/>
          </a:xfrm>
          <a:prstGeom prst="rect">
            <a:avLst/>
          </a:prstGeom>
        </p:spPr>
        <p:txBody>
          <a:bodyPr/>
          <a:lstStyle>
            <a:lvl1pPr>
              <a:defRPr b="1">
                <a:solidFill>
                  <a:schemeClr val="tx2"/>
                </a:solidFill>
              </a:defRPr>
            </a:lvl1pPr>
          </a:lstStyle>
          <a:p>
            <a:r>
              <a:rPr lang="en-US" smtClean="0"/>
              <a:t>Click to edit Master title style</a:t>
            </a:r>
            <a:endParaRPr lang="en-US" dirty="0"/>
          </a:p>
        </p:txBody>
      </p:sp>
      <p:sp>
        <p:nvSpPr>
          <p:cNvPr id="4" name="SmartArt Placeholder 5"/>
          <p:cNvSpPr>
            <a:spLocks noGrp="1"/>
          </p:cNvSpPr>
          <p:nvPr>
            <p:ph type="dgm" sz="quarter" idx="10"/>
          </p:nvPr>
        </p:nvSpPr>
        <p:spPr>
          <a:xfrm>
            <a:off x="457199" y="1676399"/>
            <a:ext cx="7636933" cy="4326334"/>
          </a:xfrm>
        </p:spPr>
        <p:txBody>
          <a:bodyPr/>
          <a:lstStyle/>
          <a:p>
            <a:r>
              <a:rPr lang="en-US" smtClean="0"/>
              <a:t>Click icon to add SmartArt graphic</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01549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E90163-C4C7-4997-A6E1-43B7212174DA}" type="datetimeFigureOut">
              <a:rPr lang="en-US" smtClean="0"/>
              <a:t>8/22/2017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973826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Title and Content_dust mite (Wikimedia)">
    <p:bg>
      <p:bgPr>
        <a:blipFill dpi="0" rotWithShape="1">
          <a:blip r:embed="rId2" cstate="screen">
            <a:alphaModFix amt="93000"/>
            <a:lum/>
          </a:blip>
          <a:srcRect/>
          <a:stretch>
            <a:fillRect l="-4000" r="-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516467" y="451274"/>
            <a:ext cx="7079942" cy="586559"/>
          </a:xfrm>
          <a:prstGeom prst="rect">
            <a:avLst/>
          </a:prstGeom>
          <a:solidFill>
            <a:schemeClr val="bg1">
              <a:lumMod val="95000"/>
              <a:alpha val="43000"/>
            </a:schemeClr>
          </a:solidFill>
        </p:spPr>
        <p:txBody>
          <a:bodyPr/>
          <a:lstStyle>
            <a:lvl1pPr>
              <a:lnSpc>
                <a:spcPts val="4400"/>
              </a:lnSpc>
              <a:defRPr b="1" baseline="0">
                <a:solidFill>
                  <a:schemeClr val="tx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516467" y="1608665"/>
            <a:ext cx="7196668" cy="4470401"/>
          </a:xfrm>
          <a:solidFill>
            <a:srgbClr val="0070C0">
              <a:alpha val="65000"/>
            </a:srgbClr>
          </a:solidFill>
        </p:spPr>
        <p:txBody>
          <a:bodyPr/>
          <a:lstStyle>
            <a:lvl1pPr>
              <a:buSzPct val="90000"/>
              <a:buFont typeface="Wingdings" pitchFamily="2" charset="2"/>
              <a:buChar char="§"/>
              <a:defRPr>
                <a:solidFill>
                  <a:schemeClr val="bg1"/>
                </a:solidFill>
              </a:defRPr>
            </a:lvl1pPr>
            <a:lvl2pPr>
              <a:buSzPct val="90000"/>
              <a:buFont typeface="Wingdings" pitchFamily="2" charset="2"/>
              <a:buChar char="§"/>
              <a:defRPr>
                <a:solidFill>
                  <a:schemeClr val="bg1"/>
                </a:solidFill>
              </a:defRPr>
            </a:lvl2pPr>
            <a:lvl3pPr>
              <a:buSzPct val="90000"/>
              <a:buFont typeface="Wingdings" pitchFamily="2" charset="2"/>
              <a:buChar char="§"/>
              <a:defRPr>
                <a:solidFill>
                  <a:schemeClr val="bg1"/>
                </a:solidFill>
              </a:defRPr>
            </a:lvl3pPr>
            <a:lvl4pPr>
              <a:buSzPct val="90000"/>
              <a:buFont typeface="Wingdings" pitchFamily="2" charset="2"/>
              <a:buChar char="§"/>
              <a:defRPr>
                <a:solidFill>
                  <a:schemeClr val="bg1"/>
                </a:solidFill>
              </a:defRPr>
            </a:lvl4pPr>
            <a:lvl5pPr>
              <a:buSzPct val="90000"/>
              <a:buFont typeface="Wingdings" pitchFamily="2" charset="2"/>
              <a:buChar cha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66729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_asbestos (PHIL)">
    <p:bg>
      <p:bgPr>
        <a:blipFill dpi="0" rotWithShape="1">
          <a:blip r:embed="rId2" cstate="print">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2976"/>
            <a:ext cx="7079942" cy="1219713"/>
          </a:xfrm>
          <a:prstGeom prst="rect">
            <a:avLst/>
          </a:prstGeom>
          <a:solidFill>
            <a:srgbClr val="F2F2F2">
              <a:alpha val="30196"/>
            </a:srgb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888065"/>
            <a:ext cx="8229600" cy="34516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391432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old headings_asbestos background (PHIL)">
    <p:bg>
      <p:bgPr>
        <a:blipFill dpi="0" rotWithShape="1">
          <a:blip r:embed="rId2" cstate="print">
            <a:alphaModFix amt="18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1" y="369639"/>
            <a:ext cx="7079942" cy="749829"/>
          </a:xfrm>
          <a:prstGeom prst="rect">
            <a:avLst/>
          </a:prstGeom>
          <a:solidFill>
            <a:srgbClr val="F2F2F2">
              <a:alpha val="30196"/>
            </a:srgbClr>
          </a:solidFill>
        </p:spPr>
        <p:txBody>
          <a:bodyPr/>
          <a:lstStyle>
            <a:lvl1pPr>
              <a:defRPr b="1">
                <a:solidFill>
                  <a:schemeClr val="tx2"/>
                </a:solidFill>
              </a:defRPr>
            </a:lvl1pPr>
          </a:lstStyle>
          <a:p>
            <a:r>
              <a:rPr lang="en-US" smtClean="0"/>
              <a:t>Click to edit Master title style</a:t>
            </a:r>
            <a:endParaRPr lang="en-US" dirty="0"/>
          </a:p>
        </p:txBody>
      </p:sp>
      <p:sp>
        <p:nvSpPr>
          <p:cNvPr id="4" name="SmartArt Placeholder 5"/>
          <p:cNvSpPr>
            <a:spLocks noGrp="1"/>
          </p:cNvSpPr>
          <p:nvPr>
            <p:ph type="dgm" sz="quarter" idx="10"/>
          </p:nvPr>
        </p:nvSpPr>
        <p:spPr>
          <a:xfrm>
            <a:off x="533401" y="1675872"/>
            <a:ext cx="7687732" cy="4614861"/>
          </a:xfrm>
        </p:spPr>
        <p:txBody>
          <a:bodyPr/>
          <a:lstStyle/>
          <a:p>
            <a:r>
              <a:rPr lang="en-US" smtClean="0"/>
              <a:t>Click icon to add SmartArt graphic</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35420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 with asbestos background (PHIL)">
    <p:bg>
      <p:bgPr>
        <a:blipFill dpi="0" rotWithShape="1">
          <a:blip r:embed="rId2" cstate="print">
            <a:alphaModFix amt="35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6467" y="324660"/>
            <a:ext cx="7079942" cy="737130"/>
          </a:xfrm>
          <a:prstGeom prst="rect">
            <a:avLst/>
          </a:prstGeom>
          <a:solidFill>
            <a:srgbClr val="D9D9D9">
              <a:alpha val="25098"/>
            </a:srgbClr>
          </a:solidFill>
        </p:spPr>
        <p:txBody>
          <a:bodyPr/>
          <a:lstStyle>
            <a:lvl1pPr>
              <a:defRPr b="1">
                <a:solidFill>
                  <a:schemeClr val="tx2"/>
                </a:solidFill>
              </a:defRPr>
            </a:lvl1pPr>
          </a:lstStyle>
          <a:p>
            <a:r>
              <a:rPr lang="en-US" smtClean="0"/>
              <a:t>Click to edit Master title style</a:t>
            </a:r>
            <a:endParaRPr lang="en-US" dirty="0"/>
          </a:p>
        </p:txBody>
      </p:sp>
      <p:sp>
        <p:nvSpPr>
          <p:cNvPr id="6" name="Table Placeholder 5"/>
          <p:cNvSpPr>
            <a:spLocks noGrp="1"/>
          </p:cNvSpPr>
          <p:nvPr>
            <p:ph type="tbl" sz="quarter" idx="10"/>
          </p:nvPr>
        </p:nvSpPr>
        <p:spPr>
          <a:xfrm>
            <a:off x="457200" y="1600200"/>
            <a:ext cx="8272462" cy="3902605"/>
          </a:xfrm>
        </p:spPr>
        <p:txBody>
          <a:bodyPr/>
          <a:lstStyle/>
          <a:p>
            <a:r>
              <a:rPr lang="en-US" smtClean="0"/>
              <a:t>Click icon to add table</a:t>
            </a:r>
            <a:endParaRPr lang="en-US"/>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p:cNvCxnSpPr/>
          <p:nvPr userDrawn="1"/>
        </p:nvCxnSpPr>
        <p:spPr>
          <a:xfrm flipV="1">
            <a:off x="4572000" y="6150673"/>
            <a:ext cx="1" cy="535582"/>
          </a:xfrm>
          <a:prstGeom prst="line">
            <a:avLst/>
          </a:prstGeom>
          <a:ln w="12700">
            <a:solidFill>
              <a:srgbClr val="0059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78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_mold (FEMA)">
    <p:bg>
      <p:bgPr>
        <a:blipFill dpi="0" rotWithShape="1">
          <a:blip r:embed="rId2" cstate="screen">
            <a:alphaModFix amt="30000"/>
            <a:lum/>
          </a:blip>
          <a:srcRect/>
          <a:stretch>
            <a:fillRect l="-13000" r="-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190222"/>
            <a:ext cx="9144000" cy="676656"/>
          </a:xfrm>
          <a:prstGeom prst="rect">
            <a:avLst/>
          </a:prstGeom>
        </p:spPr>
      </p:pic>
      <p:sp>
        <p:nvSpPr>
          <p:cNvPr id="2" name="Title 1"/>
          <p:cNvSpPr>
            <a:spLocks noGrp="1"/>
          </p:cNvSpPr>
          <p:nvPr>
            <p:ph type="title" hasCustomPrompt="1"/>
          </p:nvPr>
        </p:nvSpPr>
        <p:spPr>
          <a:xfrm>
            <a:off x="417554" y="355087"/>
            <a:ext cx="7079942" cy="1236646"/>
          </a:xfrm>
          <a:prstGeom prst="rect">
            <a:avLst/>
          </a:prstGeom>
          <a:solidFill>
            <a:srgbClr val="F2F2F2">
              <a:alpha val="25098"/>
            </a:srgbClr>
          </a:solidFill>
        </p:spPr>
        <p:txBody>
          <a:bodyPr/>
          <a:lstStyle>
            <a:lvl1pPr>
              <a:lnSpc>
                <a:spcPts val="4400"/>
              </a:lnSpc>
              <a:defRPr b="1">
                <a:solidFill>
                  <a:schemeClr val="tx2"/>
                </a:solidFill>
              </a:defRPr>
            </a:lvl1pPr>
          </a:lstStyle>
          <a:p>
            <a:r>
              <a:rPr lang="en-US" dirty="0" smtClean="0"/>
              <a:t>Click to edit master</a:t>
            </a:r>
            <a:br>
              <a:rPr lang="en-US" dirty="0" smtClean="0"/>
            </a:br>
            <a:r>
              <a:rPr lang="en-US" dirty="0" smtClean="0"/>
              <a:t>title style for multiple lines</a:t>
            </a:r>
            <a:endParaRPr lang="en-US" dirty="0"/>
          </a:p>
        </p:txBody>
      </p:sp>
      <p:sp>
        <p:nvSpPr>
          <p:cNvPr id="3" name="Content Placeholder 2"/>
          <p:cNvSpPr>
            <a:spLocks noGrp="1"/>
          </p:cNvSpPr>
          <p:nvPr>
            <p:ph idx="1"/>
          </p:nvPr>
        </p:nvSpPr>
        <p:spPr>
          <a:xfrm>
            <a:off x="485287" y="1998133"/>
            <a:ext cx="8229600" cy="34374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TextBox 5"/>
          <p:cNvSpPr txBox="1"/>
          <p:nvPr userDrawn="1"/>
        </p:nvSpPr>
        <p:spPr>
          <a:xfrm>
            <a:off x="6399705" y="6303209"/>
            <a:ext cx="22870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0" normalizeH="0" baseline="0" noProof="0" dirty="0" smtClean="0">
                <a:ln>
                  <a:noFill/>
                </a:ln>
                <a:solidFill>
                  <a:srgbClr val="FFFFFF"/>
                </a:solidFill>
                <a:effectLst/>
                <a:uLnTx/>
                <a:uFillTx/>
                <a:latin typeface="Myriad Pro" panose="020B0503030403020204" pitchFamily="34" charset="0"/>
                <a:ea typeface="+mn-ea"/>
                <a:cs typeface="+mn-cs"/>
              </a:rPr>
              <a:t>Healthy Housing Solutions, </a:t>
            </a:r>
            <a:r>
              <a:rPr kumimoji="0" lang="en-US" sz="1050" b="0" i="0" u="none" strike="noStrike" kern="1200" cap="none" spc="50" normalizeH="0" baseline="30000" noProof="0" dirty="0" smtClean="0">
                <a:ln>
                  <a:noFill/>
                </a:ln>
                <a:solidFill>
                  <a:srgbClr val="FFFFFF"/>
                </a:solidFill>
                <a:effectLst/>
                <a:uLnTx/>
                <a:uFillTx/>
                <a:latin typeface="Myriad Pro" panose="020B0503030403020204" pitchFamily="34" charset="0"/>
                <a:ea typeface="+mn-ea"/>
                <a:cs typeface="+mn-cs"/>
              </a:rPr>
              <a:t>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smtClean="0">
                <a:ln>
                  <a:noFill/>
                </a:ln>
                <a:solidFill>
                  <a:srgbClr val="FFFFFF"/>
                </a:solidFill>
                <a:effectLst/>
                <a:uLnTx/>
                <a:uFillTx/>
                <a:latin typeface="Myriad Pro" panose="020B0503030403020204" pitchFamily="34" charset="0"/>
                <a:ea typeface="+mn-ea"/>
                <a:cs typeface="+mn-cs"/>
              </a:rPr>
              <a:t>www.healthyhousingsolutions.com</a:t>
            </a:r>
            <a:endParaRPr kumimoji="0" lang="en-US" sz="1050" b="0" i="1"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793623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lar iris">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8582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17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75940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adiator">
    <p:bg>
      <p:bgPr>
        <a:blipFill dpi="0" rotWithShape="1">
          <a:blip r:embed="rId2">
            <a:alphaModFix amt="21000"/>
            <a:lum/>
          </a:blip>
          <a:srcRect/>
          <a:stretch>
            <a:fillRect t="-48000" b="-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3174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mps">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45129"/>
            <a:ext cx="82296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7777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46000"/>
            <a:lum/>
          </a:blip>
          <a:srcRect/>
          <a:stretch>
            <a:fillRect l="41000" t="10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5116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E90163-C4C7-4997-A6E1-43B7212174DA}" type="datetimeFigureOut">
              <a:rPr lang="en-US" smtClean="0"/>
              <a:t>8/22/2017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93678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with divider">
    <p:spTree>
      <p:nvGrpSpPr>
        <p:cNvPr id="1" name=""/>
        <p:cNvGrpSpPr/>
        <p:nvPr/>
      </p:nvGrpSpPr>
      <p:grpSpPr>
        <a:xfrm>
          <a:off x="0" y="0"/>
          <a:ext cx="0" cy="0"/>
          <a:chOff x="0" y="0"/>
          <a:chExt cx="0" cy="0"/>
        </a:xfrm>
      </p:grpSpPr>
      <p:sp>
        <p:nvSpPr>
          <p:cNvPr id="2" name="Title 1"/>
          <p:cNvSpPr>
            <a:spLocks noGrp="1"/>
          </p:cNvSpPr>
          <p:nvPr>
            <p:ph type="title"/>
          </p:nvPr>
        </p:nvSpPr>
        <p:spPr>
          <a:xfrm>
            <a:off x="325031" y="217183"/>
            <a:ext cx="8577900" cy="914400"/>
          </a:xfrm>
          <a:prstGeom prst="rect">
            <a:avLst/>
          </a:prstGeom>
        </p:spPr>
        <p:txBody>
          <a:bodyPr/>
          <a:lstStyle>
            <a:lvl1pPr>
              <a:defRPr b="1">
                <a:solidFill>
                  <a:srgbClr val="006591"/>
                </a:solidFill>
              </a:defRPr>
            </a:lvl1pPr>
          </a:lstStyle>
          <a:p>
            <a:r>
              <a:rPr lang="en-US"/>
              <a:t>Click to edit Master title style</a:t>
            </a:r>
            <a:endParaRPr lang="en-US" dirty="0"/>
          </a:p>
        </p:txBody>
      </p:sp>
      <p:sp>
        <p:nvSpPr>
          <p:cNvPr id="6"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612174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no divider">
    <p:spTree>
      <p:nvGrpSpPr>
        <p:cNvPr id="1" name=""/>
        <p:cNvGrpSpPr/>
        <p:nvPr/>
      </p:nvGrpSpPr>
      <p:grpSpPr>
        <a:xfrm>
          <a:off x="0" y="0"/>
          <a:ext cx="0" cy="0"/>
          <a:chOff x="0" y="0"/>
          <a:chExt cx="0" cy="0"/>
        </a:xfrm>
      </p:grpSpPr>
      <p:sp>
        <p:nvSpPr>
          <p:cNvPr id="2" name="Title 1"/>
          <p:cNvSpPr>
            <a:spLocks noGrp="1"/>
          </p:cNvSpPr>
          <p:nvPr>
            <p:ph type="title"/>
          </p:nvPr>
        </p:nvSpPr>
        <p:spPr>
          <a:xfrm>
            <a:off x="329953" y="195308"/>
            <a:ext cx="8915400" cy="838200"/>
          </a:xfrm>
          <a:prstGeom prst="rect">
            <a:avLst/>
          </a:prstGeom>
        </p:spPr>
        <p:txBody>
          <a:bodyPr/>
          <a:lstStyle>
            <a:lvl1pPr>
              <a:defRPr b="1">
                <a:solidFill>
                  <a:srgbClr val="006591"/>
                </a:solidFill>
              </a:defRPr>
            </a:lvl1pPr>
          </a:lstStyle>
          <a:p>
            <a:r>
              <a:rPr lang="en-US"/>
              <a:t>Click to edit Master title style</a:t>
            </a:r>
            <a:endParaRPr lang="en-US" dirty="0"/>
          </a:p>
        </p:txBody>
      </p:sp>
      <p:sp>
        <p:nvSpPr>
          <p:cNvPr id="4"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844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7"/>
          <p:cNvSpPr>
            <a:spLocks noGrp="1"/>
          </p:cNvSpPr>
          <p:nvPr>
            <p:ph type="sldNum" sz="quarter" idx="4"/>
          </p:nvPr>
        </p:nvSpPr>
        <p:spPr>
          <a:xfrm>
            <a:off x="8661862" y="6492875"/>
            <a:ext cx="482138"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C26ED0-37DF-492D-B56A-3B24E41DDF89}"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17349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90163-C4C7-4997-A6E1-43B7212174DA}" type="datetimeFigureOut">
              <a:rPr lang="en-US" smtClean="0"/>
              <a:t>8/22/2017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3168930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E90163-C4C7-4997-A6E1-43B7212174D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112635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E90163-C4C7-4997-A6E1-43B7212174DA}"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448104-C33E-4DD2-9974-0C5003F7901A}" type="slidenum">
              <a:rPr lang="en-US" smtClean="0"/>
              <a:t>‹#›</a:t>
            </a:fld>
            <a:endParaRPr lang="en-US"/>
          </a:p>
        </p:txBody>
      </p:sp>
    </p:spTree>
    <p:extLst>
      <p:ext uri="{BB962C8B-B14F-4D97-AF65-F5344CB8AC3E}">
        <p14:creationId xmlns:p14="http://schemas.microsoft.com/office/powerpoint/2010/main" val="206751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6.gi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gi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tiff"/><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4.gi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 Id="rId30" Type="http://schemas.openxmlformats.org/officeDocument/2006/relationships/image" Target="../media/image3.gif"/><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image" Target="../media/image3.gi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image" Target="../media/image6.gif"/><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image" Target="../media/image2.jpeg"/><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5.gif"/><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1.tiff"/><Relationship Id="rId30"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90163-C4C7-4997-A6E1-43B7212174DA}" type="datetimeFigureOut">
              <a:rPr lang="en-US" smtClean="0"/>
              <a:t>8/22/2017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48104-C33E-4DD2-9974-0C5003F7901A}" type="slidenum">
              <a:rPr lang="en-US" smtClean="0"/>
              <a:t>‹#›</a:t>
            </a:fld>
            <a:endParaRPr lang="en-US"/>
          </a:p>
        </p:txBody>
      </p:sp>
    </p:spTree>
    <p:extLst>
      <p:ext uri="{BB962C8B-B14F-4D97-AF65-F5344CB8AC3E}">
        <p14:creationId xmlns:p14="http://schemas.microsoft.com/office/powerpoint/2010/main" val="4164207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screen">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05215"/>
            <a:ext cx="8229600" cy="424721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2" y="5886849"/>
            <a:ext cx="9144000" cy="975360"/>
          </a:xfrm>
          <a:prstGeom prst="rect">
            <a:avLst/>
          </a:prstGeom>
        </p:spPr>
      </p:pic>
      <p:sp>
        <p:nvSpPr>
          <p:cNvPr id="9" name="Slide Number Placeholder 5"/>
          <p:cNvSpPr txBox="1">
            <a:spLocks/>
          </p:cNvSpPr>
          <p:nvPr/>
        </p:nvSpPr>
        <p:spPr>
          <a:xfrm>
            <a:off x="8617997" y="6520440"/>
            <a:ext cx="45721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865AF55-FC08-4CB6-A027-98CBDF10C064}"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smtClean="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4017502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lvl1pPr algn="l" defTabSz="914400" rtl="0" eaLnBrk="1" latinLnBrk="0" hangingPunct="1">
        <a:spcBef>
          <a:spcPct val="0"/>
        </a:spcBef>
        <a:buNone/>
        <a:defRPr sz="4000" b="0" kern="1200" cap="small" baseline="0">
          <a:solidFill>
            <a:srgbClr val="005DA2"/>
          </a:solidFill>
          <a:effectLst/>
          <a:latin typeface="Aharoni" pitchFamily="2" charset="-79"/>
          <a:ea typeface="+mj-ea"/>
          <a:cs typeface="Aharoni" pitchFamily="2" charset="-79"/>
        </a:defRPr>
      </a:lvl1pPr>
    </p:titleStyle>
    <p:bodyStyle>
      <a:lvl1pPr marL="342900" indent="-342900" algn="l" defTabSz="914400" rtl="0" eaLnBrk="1" latinLnBrk="0" hangingPunct="1">
        <a:spcBef>
          <a:spcPct val="20000"/>
        </a:spcBef>
        <a:buSzPct val="55000"/>
        <a:buFontTx/>
        <a:buBlip>
          <a:blip r:embed="rId30"/>
        </a:buBlip>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SzPct val="50000"/>
        <a:buFontTx/>
        <a:buBlip>
          <a:blip r:embed="rId31"/>
        </a:buBlip>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SzPct val="40000"/>
        <a:buFontTx/>
        <a:buBlip>
          <a:blip r:embed="rId30"/>
        </a:buBlip>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SzPct val="80000"/>
        <a:buFontTx/>
        <a:buBlip>
          <a:blip r:embed="rId32"/>
        </a:buBlip>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SzPct val="80000"/>
        <a:buFontTx/>
        <a:buBlip>
          <a:blip r:embed="rId33"/>
        </a:buBlip>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cstate="screen">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05215"/>
            <a:ext cx="8229600" cy="424721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2" y="5886849"/>
            <a:ext cx="9144000" cy="975360"/>
          </a:xfrm>
          <a:prstGeom prst="rect">
            <a:avLst/>
          </a:prstGeom>
        </p:spPr>
      </p:pic>
      <p:sp>
        <p:nvSpPr>
          <p:cNvPr id="9" name="Slide Number Placeholder 5"/>
          <p:cNvSpPr txBox="1">
            <a:spLocks/>
          </p:cNvSpPr>
          <p:nvPr/>
        </p:nvSpPr>
        <p:spPr>
          <a:xfrm>
            <a:off x="8617997" y="6520440"/>
            <a:ext cx="457213"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865AF55-FC08-4CB6-A027-98CBDF10C064}"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smtClean="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905139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Lst>
  <p:hf sldNum="0" hdr="0" ftr="0" dt="0"/>
  <p:txStyles>
    <p:titleStyle>
      <a:lvl1pPr algn="l" defTabSz="914400" rtl="0" eaLnBrk="1" latinLnBrk="0" hangingPunct="1">
        <a:spcBef>
          <a:spcPct val="0"/>
        </a:spcBef>
        <a:buNone/>
        <a:defRPr sz="4000" b="0" kern="1200" cap="small" baseline="0">
          <a:solidFill>
            <a:srgbClr val="005DA2"/>
          </a:solidFill>
          <a:effectLst/>
          <a:latin typeface="Aharoni" pitchFamily="2" charset="-79"/>
          <a:ea typeface="+mj-ea"/>
          <a:cs typeface="Aharoni" pitchFamily="2" charset="-79"/>
        </a:defRPr>
      </a:lvl1pPr>
    </p:titleStyle>
    <p:bodyStyle>
      <a:lvl1pPr marL="342900" indent="-342900" algn="l" defTabSz="914400" rtl="0" eaLnBrk="1" latinLnBrk="0" hangingPunct="1">
        <a:spcBef>
          <a:spcPct val="20000"/>
        </a:spcBef>
        <a:buSzPct val="55000"/>
        <a:buFontTx/>
        <a:buBlip>
          <a:blip r:embed="rId29"/>
        </a:buBlip>
        <a:defRPr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SzPct val="50000"/>
        <a:buFontTx/>
        <a:buBlip>
          <a:blip r:embed="rId30"/>
        </a:buBlip>
        <a:defRPr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SzPct val="40000"/>
        <a:buFontTx/>
        <a:buBlip>
          <a:blip r:embed="rId29"/>
        </a:buBlip>
        <a:defRPr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SzPct val="80000"/>
        <a:buFontTx/>
        <a:buBlip>
          <a:blip r:embed="rId31"/>
        </a:buBlip>
        <a:defRPr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SzPct val="80000"/>
        <a:buFontTx/>
        <a:buBlip>
          <a:blip r:embed="rId32"/>
        </a:buBlip>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0.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3" Type="http://schemas.openxmlformats.org/officeDocument/2006/relationships/hyperlink" Target="https://ecommons.cornell.edu/handle/1813/43848" TargetMode="External"/><Relationship Id="rId2" Type="http://schemas.openxmlformats.org/officeDocument/2006/relationships/notesSlide" Target="../notesSlides/notesSlide19.xml"/><Relationship Id="rId1" Type="http://schemas.openxmlformats.org/officeDocument/2006/relationships/slideLayout" Target="../slideLayouts/slideLayout60.xml"/><Relationship Id="rId5" Type="http://schemas.openxmlformats.org/officeDocument/2006/relationships/hyperlink" Target="http://entomology.k-state.edu/extension/insect-information/household-pests.html" TargetMode="External"/><Relationship Id="rId4" Type="http://schemas.openxmlformats.org/officeDocument/2006/relationships/hyperlink" Target="http://www.extension.umn.edu/garden/insects/find/insects-by-category/#household"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hyperlink" Target="https://www.epa.gov/radon/find-information-about-local-radon-zones-and-state-contact-information#radonmap" TargetMode="External"/><Relationship Id="rId7" Type="http://schemas.openxmlformats.org/officeDocument/2006/relationships/hyperlink" Target="http://www.nrsb.org/"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hyperlink" Target="http://aarst-nrpp.com/wp/" TargetMode="Externa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60.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3.gif"/><Relationship Id="rId5" Type="http://schemas.openxmlformats.org/officeDocument/2006/relationships/image" Target="../media/image65.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36.gif"/><Relationship Id="rId4" Type="http://schemas.openxmlformats.org/officeDocument/2006/relationships/image" Target="../media/image35.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07635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577900" cy="644971"/>
          </a:xfrm>
        </p:spPr>
        <p:txBody>
          <a:bodyPr>
            <a:noAutofit/>
          </a:bodyPr>
          <a:lstStyle/>
          <a:p>
            <a:r>
              <a:rPr lang="en-US" sz="3600" dirty="0"/>
              <a:t>What is </a:t>
            </a:r>
            <a:r>
              <a:rPr lang="en-US" sz="3600" u="sng" dirty="0"/>
              <a:t>your</a:t>
            </a:r>
            <a:r>
              <a:rPr lang="en-US" sz="3600" dirty="0"/>
              <a:t> Responsibility as </a:t>
            </a:r>
            <a:r>
              <a:rPr lang="en-US" sz="3600" dirty="0" smtClean="0"/>
              <a:t>an HHE?</a:t>
            </a:r>
            <a:endParaRPr lang="en-US" sz="3600" dirty="0"/>
          </a:p>
        </p:txBody>
      </p:sp>
      <p:sp>
        <p:nvSpPr>
          <p:cNvPr id="3" name="Content Placeholder 2"/>
          <p:cNvSpPr>
            <a:spLocks noGrp="1"/>
          </p:cNvSpPr>
          <p:nvPr>
            <p:ph idx="4294967295"/>
          </p:nvPr>
        </p:nvSpPr>
        <p:spPr>
          <a:xfrm>
            <a:off x="698025" y="1219200"/>
            <a:ext cx="7639050" cy="3868738"/>
          </a:xfrm>
        </p:spPr>
        <p:txBody>
          <a:bodyPr/>
          <a:lstStyle/>
          <a:p>
            <a:pPr>
              <a:lnSpc>
                <a:spcPct val="120000"/>
              </a:lnSpc>
            </a:pPr>
            <a:r>
              <a:rPr lang="en-US" dirty="0"/>
              <a:t>Know if a house was built before 1978,</a:t>
            </a:r>
          </a:p>
          <a:p>
            <a:pPr>
              <a:lnSpc>
                <a:spcPct val="120000"/>
              </a:lnSpc>
            </a:pPr>
            <a:r>
              <a:rPr lang="en-US" dirty="0"/>
              <a:t>Identify whether the property has deteriorated paint,</a:t>
            </a:r>
          </a:p>
          <a:p>
            <a:pPr>
              <a:lnSpc>
                <a:spcPct val="120000"/>
              </a:lnSpc>
            </a:pPr>
            <a:r>
              <a:rPr lang="en-US" dirty="0"/>
              <a:t>Educate the resident about the RRP requirements</a:t>
            </a:r>
          </a:p>
        </p:txBody>
      </p:sp>
    </p:spTree>
    <p:extLst>
      <p:ext uri="{BB962C8B-B14F-4D97-AF65-F5344CB8AC3E}">
        <p14:creationId xmlns:p14="http://schemas.microsoft.com/office/powerpoint/2010/main" val="1662467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Keep it Pest-free Interventions</a:t>
            </a:r>
          </a:p>
        </p:txBody>
      </p:sp>
      <p:sp>
        <p:nvSpPr>
          <p:cNvPr id="2" name="TextBox 1"/>
          <p:cNvSpPr txBox="1"/>
          <p:nvPr/>
        </p:nvSpPr>
        <p:spPr>
          <a:xfrm>
            <a:off x="228600" y="1425714"/>
            <a:ext cx="8534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1C1C1C"/>
                </a:solidFill>
                <a:effectLst/>
                <a:uLnTx/>
                <a:uFillTx/>
                <a:latin typeface="Calibri"/>
                <a:ea typeface="+mn-ea"/>
                <a:cs typeface="+mn-cs"/>
              </a:rPr>
              <a:t>Integrated Pest Management (IPM)</a:t>
            </a:r>
          </a:p>
        </p:txBody>
      </p:sp>
      <p:sp>
        <p:nvSpPr>
          <p:cNvPr id="3" name="TextBox 2"/>
          <p:cNvSpPr txBox="1"/>
          <p:nvPr/>
        </p:nvSpPr>
        <p:spPr>
          <a:xfrm>
            <a:off x="762000" y="2423279"/>
            <a:ext cx="822960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The best approach to managing pests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HUD, CDC, EPA, the National Pest Management Association all consider it the best practice in managing pests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Not new, unproven or radical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HUD has implemented IPM since 1995</a:t>
            </a:r>
          </a:p>
        </p:txBody>
      </p:sp>
    </p:spTree>
    <p:extLst>
      <p:ext uri="{BB962C8B-B14F-4D97-AF65-F5344CB8AC3E}">
        <p14:creationId xmlns:p14="http://schemas.microsoft.com/office/powerpoint/2010/main" val="3750574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What is IPM?</a:t>
            </a:r>
          </a:p>
        </p:txBody>
      </p:sp>
      <p:sp>
        <p:nvSpPr>
          <p:cNvPr id="10" name="TextBox 9"/>
          <p:cNvSpPr txBox="1"/>
          <p:nvPr/>
        </p:nvSpPr>
        <p:spPr>
          <a:xfrm>
            <a:off x="381000" y="1295400"/>
            <a:ext cx="81534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200" b="1" i="0" u="none" strike="noStrike" kern="1200" cap="none" spc="0" normalizeH="0" baseline="0" noProof="0" dirty="0">
                <a:ln>
                  <a:noFill/>
                </a:ln>
                <a:solidFill>
                  <a:srgbClr val="006591"/>
                </a:solidFill>
                <a:effectLst/>
                <a:uLnTx/>
                <a:uFillTx/>
                <a:latin typeface="Calibri"/>
                <a:ea typeface="+mn-ea"/>
                <a:cs typeface="+mn-cs"/>
              </a:rPr>
              <a:t>Integrated</a:t>
            </a:r>
            <a:r>
              <a:rPr kumimoji="0" lang="en-US" sz="3200" b="0" i="0" u="none" strike="noStrike" kern="1200" cap="none" spc="0" normalizeH="0" baseline="0" noProof="0" dirty="0">
                <a:ln>
                  <a:noFill/>
                </a:ln>
                <a:solidFill>
                  <a:srgbClr val="1C1C1C"/>
                </a:solidFill>
                <a:effectLst/>
                <a:uLnTx/>
                <a:uFillTx/>
                <a:latin typeface="Calibri"/>
                <a:ea typeface="+mn-ea"/>
                <a:cs typeface="+mn-cs"/>
              </a:rPr>
              <a:t> – IPM uses multiple methods that work together, and have the least risk to people and the environment.</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200" b="1" i="0" u="none" strike="noStrike" kern="1200" cap="none" spc="0" normalizeH="0" baseline="0" noProof="0" dirty="0">
                <a:ln>
                  <a:noFill/>
                </a:ln>
                <a:solidFill>
                  <a:srgbClr val="006591"/>
                </a:solidFill>
                <a:effectLst/>
                <a:uLnTx/>
                <a:uFillTx/>
                <a:latin typeface="Calibri"/>
                <a:ea typeface="+mn-ea"/>
                <a:cs typeface="+mn-cs"/>
              </a:rPr>
              <a:t>Pest</a:t>
            </a:r>
            <a:r>
              <a:rPr kumimoji="0" lang="en-US" sz="3200" b="0" i="0" u="none" strike="noStrike" kern="1200" cap="none" spc="0" normalizeH="0" baseline="0" noProof="0" dirty="0">
                <a:ln>
                  <a:noFill/>
                </a:ln>
                <a:solidFill>
                  <a:srgbClr val="1C1C1C"/>
                </a:solidFill>
                <a:effectLst/>
                <a:uLnTx/>
                <a:uFillTx/>
                <a:latin typeface="Calibri"/>
                <a:ea typeface="+mn-ea"/>
                <a:cs typeface="+mn-cs"/>
              </a:rPr>
              <a:t> – IPM is used for many pests. We’ll cover cockroaches, mice, rats and bedbugs.</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3200" b="1" i="0" u="none" strike="noStrike" kern="1200" cap="none" spc="0" normalizeH="0" baseline="0" noProof="0" dirty="0">
                <a:ln>
                  <a:noFill/>
                </a:ln>
                <a:solidFill>
                  <a:srgbClr val="006591"/>
                </a:solidFill>
                <a:effectLst/>
                <a:uLnTx/>
                <a:uFillTx/>
                <a:latin typeface="Calibri"/>
                <a:ea typeface="+mn-ea"/>
                <a:cs typeface="+mn-cs"/>
              </a:rPr>
              <a:t>Management</a:t>
            </a:r>
            <a:r>
              <a:rPr kumimoji="0" lang="en-US" sz="3200" b="0" i="0" u="none" strike="noStrike" kern="1200" cap="none" spc="0" normalizeH="0" baseline="0" noProof="0" dirty="0">
                <a:ln>
                  <a:noFill/>
                </a:ln>
                <a:solidFill>
                  <a:srgbClr val="0070C0"/>
                </a:solidFill>
                <a:effectLst/>
                <a:uLnTx/>
                <a:uFillTx/>
                <a:latin typeface="Calibri"/>
                <a:ea typeface="+mn-ea"/>
                <a:cs typeface="+mn-cs"/>
              </a:rPr>
              <a:t> </a:t>
            </a:r>
            <a:r>
              <a:rPr kumimoji="0" lang="en-US" sz="3200" b="0" i="0" u="none" strike="noStrike" kern="1200" cap="none" spc="0" normalizeH="0" baseline="0" noProof="0" dirty="0">
                <a:ln>
                  <a:noFill/>
                </a:ln>
                <a:solidFill>
                  <a:srgbClr val="1C1C1C"/>
                </a:solidFill>
                <a:effectLst/>
                <a:uLnTx/>
                <a:uFillTx/>
                <a:latin typeface="Calibri"/>
                <a:ea typeface="+mn-ea"/>
                <a:cs typeface="+mn-cs"/>
              </a:rPr>
              <a:t>– you can’t get rid of pests forever but you can successfully manage them.</a:t>
            </a:r>
          </a:p>
        </p:txBody>
      </p:sp>
    </p:spTree>
    <p:extLst>
      <p:ext uri="{BB962C8B-B14F-4D97-AF65-F5344CB8AC3E}">
        <p14:creationId xmlns:p14="http://schemas.microsoft.com/office/powerpoint/2010/main" val="3588875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04800"/>
            <a:ext cx="3519616" cy="2365899"/>
          </a:xfrm>
        </p:spPr>
        <p:txBody>
          <a:bodyPr>
            <a:normAutofit/>
          </a:bodyPr>
          <a:lstStyle/>
          <a:p>
            <a:r>
              <a:rPr lang="en-US" sz="4400" dirty="0"/>
              <a:t>The concept Behind IPM</a:t>
            </a:r>
          </a:p>
        </p:txBody>
      </p:sp>
      <p:graphicFrame>
        <p:nvGraphicFramePr>
          <p:cNvPr id="9" name="Diagram 8"/>
          <p:cNvGraphicFramePr/>
          <p:nvPr>
            <p:extLst/>
          </p:nvPr>
        </p:nvGraphicFramePr>
        <p:xfrm>
          <a:off x="1371600" y="609600"/>
          <a:ext cx="8210909" cy="5385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913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2" y="226060"/>
            <a:ext cx="8577900" cy="914400"/>
          </a:xfrm>
        </p:spPr>
        <p:txBody>
          <a:bodyPr>
            <a:normAutofit/>
          </a:bodyPr>
          <a:lstStyle/>
          <a:p>
            <a:pPr algn="ctr"/>
            <a:r>
              <a:rPr lang="en-US" sz="2800" dirty="0"/>
              <a:t>Example: Handling Roaches the IPM Way</a:t>
            </a:r>
          </a:p>
        </p:txBody>
      </p:sp>
      <p:pic>
        <p:nvPicPr>
          <p:cNvPr id="5" name="Picture 4" descr="roaches pyramid.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447800" y="914400"/>
            <a:ext cx="6587124" cy="5112931"/>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643619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What is IPM?</a:t>
            </a:r>
          </a:p>
        </p:txBody>
      </p:sp>
      <p:sp>
        <p:nvSpPr>
          <p:cNvPr id="4" name="TextBox 3"/>
          <p:cNvSpPr txBox="1"/>
          <p:nvPr/>
        </p:nvSpPr>
        <p:spPr>
          <a:xfrm>
            <a:off x="1752600" y="1257382"/>
            <a:ext cx="7239000"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Calibri"/>
                <a:ea typeface="+mn-ea"/>
                <a:cs typeface="+mn-cs"/>
              </a:rPr>
              <a:t>The IPM approach includes multiple, integrated tools:</a:t>
            </a: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Educational</a:t>
            </a:r>
            <a:r>
              <a:rPr kumimoji="0" lang="en-US" sz="2400" b="1" i="0" u="none" strike="noStrike" kern="1200" cap="none" spc="0" normalizeH="0" baseline="0" noProof="0" dirty="0">
                <a:ln>
                  <a:noFill/>
                </a:ln>
                <a:solidFill>
                  <a:srgbClr val="1C1C1C"/>
                </a:solidFill>
                <a:effectLst/>
                <a:uLnTx/>
                <a:uFillTx/>
                <a:latin typeface="Calibri"/>
                <a:ea typeface="+mn-ea"/>
                <a:cs typeface="+mn-cs"/>
              </a:rPr>
              <a:t> </a:t>
            </a:r>
            <a:r>
              <a:rPr kumimoji="0" lang="en-US" sz="2400" b="0" i="0" u="none" strike="noStrike" kern="1200" cap="none" spc="0" normalizeH="0" baseline="0" noProof="0" dirty="0">
                <a:ln>
                  <a:noFill/>
                </a:ln>
                <a:solidFill>
                  <a:srgbClr val="1C1C1C"/>
                </a:solidFill>
                <a:effectLst/>
                <a:uLnTx/>
                <a:uFillTx/>
                <a:latin typeface="Calibri"/>
                <a:ea typeface="+mn-ea"/>
                <a:cs typeface="+mn-cs"/>
              </a:rPr>
              <a:t>tools – educating residents to change behaviors so no available food, water or hiding places for pests in their house.</a:t>
            </a: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Physical</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r>
              <a:rPr kumimoji="0" lang="en-US" sz="2400" b="0" i="0" u="none" strike="noStrike" kern="1200" cap="none" spc="0" normalizeH="0" baseline="0" noProof="0" dirty="0">
                <a:ln>
                  <a:noFill/>
                </a:ln>
                <a:solidFill>
                  <a:srgbClr val="1C1C1C"/>
                </a:solidFill>
                <a:effectLst/>
                <a:uLnTx/>
                <a:uFillTx/>
                <a:latin typeface="Calibri"/>
                <a:ea typeface="+mn-ea"/>
                <a:cs typeface="+mn-cs"/>
              </a:rPr>
              <a:t>tools – preventing pests from getting into a house (e.g. sealing up cracks in a foundation and / or using snap traps)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Chemical</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r>
              <a:rPr kumimoji="0" lang="en-US" sz="2400" b="0" i="0" u="none" strike="noStrike" kern="1200" cap="none" spc="0" normalizeH="0" baseline="0" noProof="0" dirty="0">
                <a:ln>
                  <a:noFill/>
                </a:ln>
                <a:solidFill>
                  <a:srgbClr val="1C1C1C"/>
                </a:solidFill>
                <a:effectLst/>
                <a:uLnTx/>
                <a:uFillTx/>
                <a:latin typeface="Calibri"/>
                <a:ea typeface="+mn-ea"/>
                <a:cs typeface="+mn-cs"/>
              </a:rPr>
              <a:t>tools – using low-toxicity pesticides with limited exposure to people when using (e.g. cockroach bait stations)</a:t>
            </a:r>
          </a:p>
        </p:txBody>
      </p:sp>
      <p:pic>
        <p:nvPicPr>
          <p:cNvPr id="7" name="Picture 5" descr="P518009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490" y="1752600"/>
            <a:ext cx="1520536" cy="1159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9"/>
          <p:cNvPicPr>
            <a:picLocks noChangeAspect="1"/>
          </p:cNvPicPr>
          <p:nvPr/>
        </p:nvPicPr>
        <p:blipFill>
          <a:blip r:embed="rId4" cstate="print">
            <a:extLst>
              <a:ext uri="{28A0092B-C50C-407E-A947-70E740481C1C}">
                <a14:useLocalDpi xmlns:a14="http://schemas.microsoft.com/office/drawing/2010/main"/>
              </a:ext>
            </a:extLst>
          </a:blip>
          <a:srcRect r="-2104"/>
          <a:stretch>
            <a:fillRect/>
          </a:stretch>
        </p:blipFill>
        <p:spPr bwMode="auto">
          <a:xfrm>
            <a:off x="72122" y="3173076"/>
            <a:ext cx="1517904" cy="1156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15833" r="27500" b="7037"/>
          <a:stretch/>
        </p:blipFill>
        <p:spPr>
          <a:xfrm>
            <a:off x="72122" y="4591050"/>
            <a:ext cx="1517904" cy="1400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5500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The Six Steps of IPM</a:t>
            </a:r>
          </a:p>
        </p:txBody>
      </p:sp>
      <p:graphicFrame>
        <p:nvGraphicFramePr>
          <p:cNvPr id="2" name="Table 1"/>
          <p:cNvGraphicFramePr>
            <a:graphicFrameLocks noGrp="1"/>
          </p:cNvGraphicFramePr>
          <p:nvPr>
            <p:extLst/>
          </p:nvPr>
        </p:nvGraphicFramePr>
        <p:xfrm>
          <a:off x="228600" y="1143000"/>
          <a:ext cx="8458200" cy="4419600"/>
        </p:xfrm>
        <a:graphic>
          <a:graphicData uri="http://schemas.openxmlformats.org/drawingml/2006/table">
            <a:tbl>
              <a:tblPr firstRow="1" bandRow="1">
                <a:tableStyleId>{2A488322-F2BA-4B5B-9748-0D474271808F}</a:tableStyleId>
              </a:tblPr>
              <a:tblGrid>
                <a:gridCol w="31242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616857">
                <a:tc>
                  <a:txBody>
                    <a:bodyPr/>
                    <a:lstStyle/>
                    <a:p>
                      <a:r>
                        <a:rPr lang="en-US" sz="2400" dirty="0"/>
                        <a:t>Steps</a:t>
                      </a:r>
                    </a:p>
                  </a:txBody>
                  <a:tcPr>
                    <a:solidFill>
                      <a:srgbClr val="8DC643"/>
                    </a:solidFill>
                  </a:tcPr>
                </a:tc>
                <a:tc>
                  <a:txBody>
                    <a:bodyPr/>
                    <a:lstStyle/>
                    <a:p>
                      <a:r>
                        <a:rPr lang="en-US" sz="2400" dirty="0"/>
                        <a:t>Description</a:t>
                      </a:r>
                    </a:p>
                  </a:txBody>
                  <a:tcPr>
                    <a:solidFill>
                      <a:srgbClr val="8DC643"/>
                    </a:solidFill>
                  </a:tcPr>
                </a:tc>
                <a:extLst>
                  <a:ext uri="{0D108BD9-81ED-4DB2-BD59-A6C34878D82A}">
                    <a16:rowId xmlns:a16="http://schemas.microsoft.com/office/drawing/2014/main" val="10000"/>
                  </a:ext>
                </a:extLst>
              </a:tr>
              <a:tr h="1211943">
                <a:tc>
                  <a:txBody>
                    <a:bodyPr/>
                    <a:lstStyle/>
                    <a:p>
                      <a:r>
                        <a:rPr lang="en-US" sz="2800" dirty="0"/>
                        <a:t>1. Inspection and Identification</a:t>
                      </a:r>
                    </a:p>
                  </a:txBody>
                  <a:tcPr/>
                </a:tc>
                <a:tc>
                  <a:txBody>
                    <a:bodyPr/>
                    <a:lstStyle/>
                    <a:p>
                      <a:r>
                        <a:rPr lang="en-US" sz="2800" dirty="0"/>
                        <a:t>Inspect the property and identify the pests.</a:t>
                      </a:r>
                      <a:endParaRPr lang="en-US" sz="2800" i="0" dirty="0"/>
                    </a:p>
                  </a:txBody>
                  <a:tcPr/>
                </a:tc>
                <a:extLst>
                  <a:ext uri="{0D108BD9-81ED-4DB2-BD59-A6C34878D82A}">
                    <a16:rowId xmlns:a16="http://schemas.microsoft.com/office/drawing/2014/main" val="10001"/>
                  </a:ext>
                </a:extLst>
              </a:tr>
              <a:tr h="1371600">
                <a:tc>
                  <a:txBody>
                    <a:bodyPr/>
                    <a:lstStyle/>
                    <a:p>
                      <a:r>
                        <a:rPr lang="en-US" sz="2800" dirty="0"/>
                        <a:t>2. Exclusion</a:t>
                      </a:r>
                    </a:p>
                  </a:txBody>
                  <a:tcPr/>
                </a:tc>
                <a:tc>
                  <a:txBody>
                    <a:bodyPr/>
                    <a:lstStyle/>
                    <a:p>
                      <a:r>
                        <a:rPr lang="en-US" sz="2800" dirty="0"/>
                        <a:t>Keep the pests out of the house.</a:t>
                      </a:r>
                      <a:endParaRPr lang="en-US" sz="2800" i="0" dirty="0"/>
                    </a:p>
                  </a:txBody>
                  <a:tcPr/>
                </a:tc>
                <a:extLst>
                  <a:ext uri="{0D108BD9-81ED-4DB2-BD59-A6C34878D82A}">
                    <a16:rowId xmlns:a16="http://schemas.microsoft.com/office/drawing/2014/main" val="10002"/>
                  </a:ext>
                </a:extLst>
              </a:tr>
              <a:tr h="1219200">
                <a:tc>
                  <a:txBody>
                    <a:bodyPr/>
                    <a:lstStyle/>
                    <a:p>
                      <a:r>
                        <a:rPr lang="en-US" sz="2800" dirty="0"/>
                        <a:t>3. Educate</a:t>
                      </a:r>
                      <a:r>
                        <a:rPr lang="en-US" sz="2800" baseline="0" dirty="0"/>
                        <a:t> residents</a:t>
                      </a:r>
                      <a:endParaRPr lang="en-US" sz="2800" dirty="0"/>
                    </a:p>
                  </a:txBody>
                  <a:tcPr/>
                </a:tc>
                <a:tc>
                  <a:txBody>
                    <a:bodyPr/>
                    <a:lstStyle/>
                    <a:p>
                      <a:r>
                        <a:rPr lang="en-US" sz="2800" dirty="0"/>
                        <a:t>Help residents understand</a:t>
                      </a:r>
                      <a:r>
                        <a:rPr lang="en-US" sz="2800" baseline="0" dirty="0"/>
                        <a:t> their important role in managing pests</a:t>
                      </a:r>
                      <a:r>
                        <a:rPr lang="en-US" sz="2800" dirty="0"/>
                        <a:t>.</a:t>
                      </a:r>
                      <a:endParaRPr lang="en-US" sz="2800" i="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28922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The Six Steps of IPM</a:t>
            </a:r>
          </a:p>
        </p:txBody>
      </p:sp>
      <p:graphicFrame>
        <p:nvGraphicFramePr>
          <p:cNvPr id="2" name="Table 1"/>
          <p:cNvGraphicFramePr>
            <a:graphicFrameLocks noGrp="1"/>
          </p:cNvGraphicFramePr>
          <p:nvPr>
            <p:extLst/>
          </p:nvPr>
        </p:nvGraphicFramePr>
        <p:xfrm>
          <a:off x="228600" y="1143000"/>
          <a:ext cx="8458200" cy="4731657"/>
        </p:xfrm>
        <a:graphic>
          <a:graphicData uri="http://schemas.openxmlformats.org/drawingml/2006/table">
            <a:tbl>
              <a:tblPr firstRow="1" bandRow="1">
                <a:tableStyleId>{EB9631B5-78F2-41C9-869B-9F39066F8104}</a:tableStyleId>
              </a:tblPr>
              <a:tblGrid>
                <a:gridCol w="28194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616857">
                <a:tc>
                  <a:txBody>
                    <a:bodyPr/>
                    <a:lstStyle/>
                    <a:p>
                      <a:r>
                        <a:rPr lang="en-US" sz="2400" dirty="0"/>
                        <a:t>Steps</a:t>
                      </a:r>
                    </a:p>
                  </a:txBody>
                  <a:tcPr>
                    <a:solidFill>
                      <a:srgbClr val="006591"/>
                    </a:solidFill>
                  </a:tcPr>
                </a:tc>
                <a:tc>
                  <a:txBody>
                    <a:bodyPr/>
                    <a:lstStyle/>
                    <a:p>
                      <a:r>
                        <a:rPr lang="en-US" sz="2400" dirty="0"/>
                        <a:t>Description</a:t>
                      </a:r>
                    </a:p>
                  </a:txBody>
                  <a:tcPr>
                    <a:solidFill>
                      <a:srgbClr val="006591"/>
                    </a:solidFill>
                  </a:tcPr>
                </a:tc>
                <a:extLst>
                  <a:ext uri="{0D108BD9-81ED-4DB2-BD59-A6C34878D82A}">
                    <a16:rowId xmlns:a16="http://schemas.microsoft.com/office/drawing/2014/main" val="10000"/>
                  </a:ext>
                </a:extLst>
              </a:tr>
              <a:tr h="616857">
                <a:tc>
                  <a:txBody>
                    <a:bodyPr/>
                    <a:lstStyle/>
                    <a:p>
                      <a:r>
                        <a:rPr lang="en-US" sz="2800" dirty="0"/>
                        <a:t>4. Sanitation</a:t>
                      </a:r>
                    </a:p>
                  </a:txBody>
                  <a:tcPr/>
                </a:tc>
                <a:tc>
                  <a:txBody>
                    <a:bodyPr/>
                    <a:lstStyle/>
                    <a:p>
                      <a:r>
                        <a:rPr lang="en-US" sz="2800" dirty="0"/>
                        <a:t>Make</a:t>
                      </a:r>
                      <a:r>
                        <a:rPr lang="en-US" sz="2800" baseline="0" dirty="0"/>
                        <a:t> sure food, water and hiding places are not available to pests.</a:t>
                      </a:r>
                      <a:endParaRPr lang="en-US" sz="2800" i="0" dirty="0"/>
                    </a:p>
                  </a:txBody>
                  <a:tcPr/>
                </a:tc>
                <a:extLst>
                  <a:ext uri="{0D108BD9-81ED-4DB2-BD59-A6C34878D82A}">
                    <a16:rowId xmlns:a16="http://schemas.microsoft.com/office/drawing/2014/main" val="10001"/>
                  </a:ext>
                </a:extLst>
              </a:tr>
              <a:tr h="616857">
                <a:tc>
                  <a:txBody>
                    <a:bodyPr/>
                    <a:lstStyle/>
                    <a:p>
                      <a:r>
                        <a:rPr lang="en-US" sz="2800" dirty="0"/>
                        <a:t>5. Physical and Chemical Control</a:t>
                      </a:r>
                      <a:endParaRPr lang="en-US" sz="2000" dirty="0"/>
                    </a:p>
                  </a:txBody>
                  <a:tcPr/>
                </a:tc>
                <a:tc>
                  <a:txBody>
                    <a:bodyPr/>
                    <a:lstStyle/>
                    <a:p>
                      <a:r>
                        <a:rPr lang="en-US" sz="2800" dirty="0"/>
                        <a:t>Use glue traps</a:t>
                      </a:r>
                      <a:r>
                        <a:rPr lang="en-US" sz="2800" baseline="0" dirty="0"/>
                        <a:t> (cockroaches), snap traps (mice), and rat traps. Use bait stations for cockroaches and insecticide dusts.</a:t>
                      </a:r>
                      <a:endParaRPr lang="en-US" sz="2800" i="0" dirty="0"/>
                    </a:p>
                  </a:txBody>
                  <a:tcPr/>
                </a:tc>
                <a:extLst>
                  <a:ext uri="{0D108BD9-81ED-4DB2-BD59-A6C34878D82A}">
                    <a16:rowId xmlns:a16="http://schemas.microsoft.com/office/drawing/2014/main" val="10002"/>
                  </a:ext>
                </a:extLst>
              </a:tr>
              <a:tr h="616857">
                <a:tc>
                  <a:txBody>
                    <a:bodyPr/>
                    <a:lstStyle/>
                    <a:p>
                      <a:r>
                        <a:rPr lang="en-US" sz="2800" dirty="0"/>
                        <a:t>6. Monitoring</a:t>
                      </a:r>
                    </a:p>
                  </a:txBody>
                  <a:tcPr/>
                </a:tc>
                <a:tc>
                  <a:txBody>
                    <a:bodyPr/>
                    <a:lstStyle/>
                    <a:p>
                      <a:r>
                        <a:rPr lang="en-US" sz="2800" dirty="0"/>
                        <a:t>Use glue traps and snap traps to control pests and monitor property</a:t>
                      </a:r>
                      <a:r>
                        <a:rPr lang="en-US" sz="2800" baseline="0" dirty="0"/>
                        <a:t> to  make sure they haven’t returned.</a:t>
                      </a:r>
                      <a:endParaRPr lang="en-US" sz="2800" i="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155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Primary Benefits of IPM</a:t>
            </a:r>
          </a:p>
        </p:txBody>
      </p:sp>
      <p:sp>
        <p:nvSpPr>
          <p:cNvPr id="5" name="TextBox 4"/>
          <p:cNvSpPr txBox="1"/>
          <p:nvPr/>
        </p:nvSpPr>
        <p:spPr>
          <a:xfrm>
            <a:off x="457200" y="1676400"/>
            <a:ext cx="8001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Calibri"/>
                <a:ea typeface="+mn-ea"/>
                <a:cs typeface="+mn-cs"/>
              </a:rPr>
              <a:t>It’s Safer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By their very nature, pesticides are toxic. IPM minimizes the use of pesticides so people, animals and the environment are much less likely to be harmed.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Calibri"/>
                <a:ea typeface="+mn-ea"/>
                <a:cs typeface="+mn-cs"/>
              </a:rPr>
              <a:t>It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For insects, conventional pest control primarily utilizes spraying, and sometimes fogging. The problem with these methods is that they only kill the insects they touch. What about those that are hidden?  </a:t>
            </a:r>
          </a:p>
        </p:txBody>
      </p:sp>
    </p:spTree>
    <p:extLst>
      <p:ext uri="{BB962C8B-B14F-4D97-AF65-F5344CB8AC3E}">
        <p14:creationId xmlns:p14="http://schemas.microsoft.com/office/powerpoint/2010/main" val="3390853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127499"/>
            <a:ext cx="7079942" cy="685800"/>
          </a:xfrm>
        </p:spPr>
        <p:txBody>
          <a:bodyPr>
            <a:normAutofit fontScale="90000"/>
          </a:bodyPr>
          <a:lstStyle/>
          <a:p>
            <a:r>
              <a:rPr lang="en-US" dirty="0"/>
              <a:t>1. Inspection &amp; Identification</a:t>
            </a:r>
          </a:p>
        </p:txBody>
      </p:sp>
      <p:sp>
        <p:nvSpPr>
          <p:cNvPr id="30723" name="Content Placeholder 2"/>
          <p:cNvSpPr>
            <a:spLocks noGrp="1"/>
          </p:cNvSpPr>
          <p:nvPr>
            <p:ph idx="1"/>
          </p:nvPr>
        </p:nvSpPr>
        <p:spPr>
          <a:xfrm>
            <a:off x="412812" y="1009560"/>
            <a:ext cx="2747638" cy="1751395"/>
          </a:xfrm>
        </p:spPr>
        <p:txBody>
          <a:bodyPr>
            <a:normAutofit fontScale="92500" lnSpcReduction="20000"/>
          </a:bodyPr>
          <a:lstStyle/>
          <a:p>
            <a:r>
              <a:rPr lang="en-US" dirty="0"/>
              <a:t>Thorough inspection </a:t>
            </a:r>
          </a:p>
          <a:p>
            <a:r>
              <a:rPr lang="en-US" dirty="0"/>
              <a:t>Identification of pests found</a:t>
            </a:r>
          </a:p>
        </p:txBody>
      </p:sp>
      <p:pic>
        <p:nvPicPr>
          <p:cNvPr id="30725" name="Picture 4" descr="Holes around Pipes- Outdoor-j_jochim"/>
          <p:cNvPicPr>
            <a:picLocks noChangeAspect="1" noChangeArrowheads="1"/>
          </p:cNvPicPr>
          <p:nvPr/>
        </p:nvPicPr>
        <p:blipFill>
          <a:blip r:embed="rId3" cstate="print"/>
          <a:srcRect/>
          <a:stretch>
            <a:fillRect/>
          </a:stretch>
        </p:blipFill>
        <p:spPr bwMode="auto">
          <a:xfrm>
            <a:off x="5104660" y="3446779"/>
            <a:ext cx="2664855" cy="1998641"/>
          </a:xfrm>
          <a:prstGeom prst="rect">
            <a:avLst/>
          </a:prstGeom>
          <a:noFill/>
          <a:ln w="57150">
            <a:noFill/>
            <a:miter lim="800000"/>
            <a:headEnd/>
            <a:tailEnd/>
          </a:ln>
          <a:effectLst>
            <a:outerShdw blurRad="50800" dist="38100" dir="2700000" sx="102000" sy="102000" algn="tl" rotWithShape="0">
              <a:prstClr val="black">
                <a:alpha val="40000"/>
              </a:prstClr>
            </a:outerShdw>
          </a:effectLst>
        </p:spPr>
      </p:pic>
      <p:pic>
        <p:nvPicPr>
          <p:cNvPr id="30726" name="Picture 19"/>
          <p:cNvPicPr>
            <a:picLocks noChangeAspect="1" noChangeArrowheads="1"/>
          </p:cNvPicPr>
          <p:nvPr/>
        </p:nvPicPr>
        <p:blipFill>
          <a:blip r:embed="rId4" cstate="print"/>
          <a:srcRect/>
          <a:stretch>
            <a:fillRect/>
          </a:stretch>
        </p:blipFill>
        <p:spPr bwMode="auto">
          <a:xfrm>
            <a:off x="324263" y="3497802"/>
            <a:ext cx="3350353" cy="1947618"/>
          </a:xfrm>
          <a:prstGeom prst="rect">
            <a:avLst/>
          </a:prstGeom>
          <a:noFill/>
          <a:ln w="28575">
            <a:noFill/>
            <a:miter lim="800000"/>
            <a:headEnd/>
            <a:tailEnd/>
          </a:ln>
          <a:effectLst>
            <a:outerShdw blurRad="50800" dist="38100" dir="2700000" sx="102000" sy="102000" algn="tl" rotWithShape="0">
              <a:prstClr val="black">
                <a:alpha val="40000"/>
              </a:prstClr>
            </a:outerShdw>
          </a:effectLst>
        </p:spPr>
      </p:pic>
      <p:pic>
        <p:nvPicPr>
          <p:cNvPr id="30727" name="Picture 7" descr="Picture 076"/>
          <p:cNvPicPr>
            <a:picLocks noChangeAspect="1" noChangeArrowheads="1"/>
          </p:cNvPicPr>
          <p:nvPr/>
        </p:nvPicPr>
        <p:blipFill>
          <a:blip r:embed="rId5" cstate="print"/>
          <a:srcRect l="17647" r="17647" b="34589"/>
          <a:stretch>
            <a:fillRect/>
          </a:stretch>
        </p:blipFill>
        <p:spPr bwMode="auto">
          <a:xfrm>
            <a:off x="4793631" y="1083030"/>
            <a:ext cx="3063107" cy="1986490"/>
          </a:xfrm>
          <a:prstGeom prst="rect">
            <a:avLst/>
          </a:prstGeom>
          <a:noFill/>
          <a:ln w="9525">
            <a:noFill/>
            <a:miter lim="800000"/>
            <a:headEnd/>
            <a:tailEnd/>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241268423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219200"/>
            <a:ext cx="4720813" cy="4672048"/>
          </a:xfrm>
          <a:prstGeom prst="rect">
            <a:avLst/>
          </a:prstGeom>
        </p:spPr>
        <p:txBody>
          <a:bodyPr wrap="square">
            <a:spAutoFit/>
          </a:bodyPr>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3600" b="0" i="0" u="sng" strike="noStrike" kern="1200" cap="none" spc="0" normalizeH="0" baseline="0" noProof="0" dirty="0">
                <a:ln>
                  <a:noFill/>
                </a:ln>
                <a:solidFill>
                  <a:srgbClr val="1C1C1C"/>
                </a:solidFill>
                <a:effectLst/>
                <a:uLnTx/>
                <a:uFillTx/>
                <a:latin typeface="Calibri"/>
                <a:ea typeface="+mn-ea"/>
                <a:cs typeface="+mn-cs"/>
              </a:rPr>
              <a:t>Fixes for Existing Housing:</a:t>
            </a:r>
          </a:p>
          <a:p>
            <a:pPr marL="0" marR="0" lvl="0" indent="0" algn="l" defTabSz="914400" rtl="0" eaLnBrk="1" fontAlgn="auto" latinLnBrk="0" hangingPunct="1">
              <a:lnSpc>
                <a:spcPct val="90000"/>
              </a:lnSpc>
              <a:spcBef>
                <a:spcPts val="1800"/>
              </a:spcBef>
              <a:spcAft>
                <a:spcPts val="0"/>
              </a:spcAft>
              <a:buClrTx/>
              <a:buSzTx/>
              <a:buFont typeface="Wingdings" pitchFamily="2" charset="2"/>
              <a:buChar char="ü"/>
              <a:tabLst/>
              <a:defRPr/>
            </a:pPr>
            <a:r>
              <a:rPr kumimoji="0" lang="en-US" sz="3200" b="0" i="0" u="none" strike="noStrike" kern="1200" cap="none" spc="0" normalizeH="0" baseline="0" noProof="0" dirty="0">
                <a:ln>
                  <a:noFill/>
                </a:ln>
                <a:solidFill>
                  <a:srgbClr val="1C1C1C"/>
                </a:solidFill>
                <a:effectLst/>
                <a:uLnTx/>
                <a:uFillTx/>
                <a:latin typeface="Calibri"/>
                <a:ea typeface="+mn-ea"/>
                <a:cs typeface="+mn-cs"/>
              </a:rPr>
              <a:t>Seal floor and cracks</a:t>
            </a:r>
          </a:p>
          <a:p>
            <a:pPr marL="0" marR="0" lvl="0" indent="0" algn="l" defTabSz="914400" rtl="0" eaLnBrk="1" fontAlgn="auto" latinLnBrk="0" hangingPunct="1">
              <a:lnSpc>
                <a:spcPct val="90000"/>
              </a:lnSpc>
              <a:spcBef>
                <a:spcPts val="1800"/>
              </a:spcBef>
              <a:spcAft>
                <a:spcPts val="0"/>
              </a:spcAft>
              <a:buClrTx/>
              <a:buSzTx/>
              <a:buFont typeface="Wingdings" pitchFamily="2" charset="2"/>
              <a:buChar char="ü"/>
              <a:tabLst/>
              <a:defRPr/>
            </a:pPr>
            <a:r>
              <a:rPr kumimoji="0" lang="en-US" sz="3200" b="0" i="0" u="none" strike="noStrike" kern="1200" cap="none" spc="0" normalizeH="0" baseline="0" noProof="0" dirty="0">
                <a:ln>
                  <a:noFill/>
                </a:ln>
                <a:solidFill>
                  <a:srgbClr val="1C1C1C"/>
                </a:solidFill>
                <a:effectLst/>
                <a:uLnTx/>
                <a:uFillTx/>
                <a:latin typeface="Calibri"/>
                <a:ea typeface="+mn-ea"/>
                <a:cs typeface="+mn-cs"/>
              </a:rPr>
              <a:t>Vent from below slab</a:t>
            </a:r>
          </a:p>
          <a:p>
            <a:pPr marL="0" marR="0" lvl="0" indent="0" algn="l" defTabSz="914400" rtl="0" eaLnBrk="1" fontAlgn="auto" latinLnBrk="0" hangingPunct="1">
              <a:lnSpc>
                <a:spcPct val="90000"/>
              </a:lnSpc>
              <a:spcBef>
                <a:spcPts val="1800"/>
              </a:spcBef>
              <a:spcAft>
                <a:spcPts val="0"/>
              </a:spcAft>
              <a:buClrTx/>
              <a:buSzTx/>
              <a:buFont typeface="Wingdings" pitchFamily="2" charset="2"/>
              <a:buChar char="ü"/>
              <a:tabLst/>
              <a:defRPr/>
            </a:pPr>
            <a:r>
              <a:rPr kumimoji="0" lang="en-US" sz="3200" b="0" i="0" u="none" strike="noStrike" kern="1200" cap="none" spc="0" normalizeH="0" baseline="0" noProof="0" dirty="0">
                <a:ln>
                  <a:noFill/>
                </a:ln>
                <a:solidFill>
                  <a:srgbClr val="1C1C1C"/>
                </a:solidFill>
                <a:effectLst/>
                <a:uLnTx/>
                <a:uFillTx/>
                <a:latin typeface="Calibri"/>
                <a:ea typeface="+mn-ea"/>
                <a:cs typeface="+mn-cs"/>
              </a:rPr>
              <a:t>Fan sucks air – active system</a:t>
            </a:r>
          </a:p>
          <a:p>
            <a:pPr marL="0" marR="0" lvl="0" indent="0" algn="l" defTabSz="914400" rtl="0" eaLnBrk="1" fontAlgn="auto" latinLnBrk="0" hangingPunct="1">
              <a:lnSpc>
                <a:spcPct val="90000"/>
              </a:lnSpc>
              <a:spcBef>
                <a:spcPts val="1800"/>
              </a:spcBef>
              <a:spcAft>
                <a:spcPts val="0"/>
              </a:spcAft>
              <a:buClrTx/>
              <a:buSzTx/>
              <a:buFont typeface="Wingdings" pitchFamily="2" charset="2"/>
              <a:buChar char="ü"/>
              <a:tabLst/>
              <a:defRPr/>
            </a:pPr>
            <a:r>
              <a:rPr kumimoji="0" lang="en-US" sz="3200" b="0" i="0" u="none" strike="noStrike" kern="1200" cap="none" spc="0" normalizeH="0" baseline="0" noProof="0" dirty="0">
                <a:ln>
                  <a:noFill/>
                </a:ln>
                <a:solidFill>
                  <a:srgbClr val="1C1C1C"/>
                </a:solidFill>
                <a:effectLst/>
                <a:uLnTx/>
                <a:uFillTx/>
                <a:latin typeface="Calibri"/>
                <a:ea typeface="+mn-ea"/>
                <a:cs typeface="+mn-cs"/>
              </a:rPr>
              <a:t>Sump suction reduces entry</a:t>
            </a:r>
          </a:p>
        </p:txBody>
      </p:sp>
      <p:pic>
        <p:nvPicPr>
          <p:cNvPr id="3" name="Picture 2" descr="citguide_04cov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345151">
            <a:off x="5017011" y="112345"/>
            <a:ext cx="3175000" cy="3810000"/>
          </a:xfrm>
          <a:prstGeom prst="rect">
            <a:avLst/>
          </a:prstGeom>
          <a:ln w="28575" cmpd="sng">
            <a:solidFill>
              <a:schemeClr val="tx1"/>
            </a:solidFill>
          </a:ln>
          <a:effectLst>
            <a:outerShdw blurRad="50800" dist="38100" dir="8100000" algn="tr" rotWithShape="0">
              <a:prstClr val="black">
                <a:alpha val="40000"/>
              </a:prstClr>
            </a:outerShdw>
          </a:effectLst>
        </p:spPr>
      </p:pic>
      <p:pic>
        <p:nvPicPr>
          <p:cNvPr id="4" name="Picture 3" descr="Consumer-Guide-to-Radon-Reduc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408174">
            <a:off x="6475421" y="2117392"/>
            <a:ext cx="2661578" cy="4114800"/>
          </a:xfrm>
          <a:prstGeom prst="rect">
            <a:avLst/>
          </a:prstGeom>
          <a:ln w="28575" cmpd="sng">
            <a:solidFill>
              <a:schemeClr val="tx1"/>
            </a:solidFill>
          </a:ln>
          <a:effectLst>
            <a:outerShdw blurRad="50800" dist="38100" dir="8100000" algn="tr" rotWithShape="0">
              <a:prstClr val="black">
                <a:alpha val="40000"/>
              </a:prstClr>
            </a:outerShdw>
          </a:effectLst>
        </p:spPr>
      </p:pic>
      <p:sp>
        <p:nvSpPr>
          <p:cNvPr id="2" name="Rectangle 1"/>
          <p:cNvSpPr/>
          <p:nvPr/>
        </p:nvSpPr>
        <p:spPr>
          <a:xfrm>
            <a:off x="576739" y="314702"/>
            <a:ext cx="190629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srgbClr val="006591"/>
                </a:solidFill>
                <a:effectLst/>
                <a:uLnTx/>
                <a:uFillTx/>
                <a:latin typeface="Aharoni" pitchFamily="2" charset="-79"/>
                <a:ea typeface="+mn-ea"/>
                <a:cs typeface="Aharoni" pitchFamily="2" charset="-79"/>
              </a:rPr>
              <a:t>Radon</a:t>
            </a:r>
          </a:p>
        </p:txBody>
      </p:sp>
    </p:spTree>
    <p:extLst>
      <p:ext uri="{BB962C8B-B14F-4D97-AF65-F5344CB8AC3E}">
        <p14:creationId xmlns:p14="http://schemas.microsoft.com/office/powerpoint/2010/main" val="15491016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r>
              <a:rPr lang="en-US" dirty="0"/>
              <a:t>Identification Resources</a:t>
            </a:r>
          </a:p>
        </p:txBody>
      </p:sp>
      <p:sp>
        <p:nvSpPr>
          <p:cNvPr id="9" name="TextBox 8"/>
          <p:cNvSpPr txBox="1"/>
          <p:nvPr/>
        </p:nvSpPr>
        <p:spPr>
          <a:xfrm>
            <a:off x="304800" y="1066800"/>
            <a:ext cx="8534400" cy="46166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National Pest Management Association’s (NPMA) Field Guide app for identifying pests. Go to Apple Store or Google Play Store to download (costs $4.99).</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For cockroach identification, go to </a:t>
            </a:r>
            <a:r>
              <a:rPr kumimoji="0" lang="en-US" sz="2400" b="0" i="0" u="none" strike="noStrike" kern="1200" cap="none" spc="0" normalizeH="0" baseline="0" noProof="0" dirty="0">
                <a:ln>
                  <a:noFill/>
                </a:ln>
                <a:solidFill>
                  <a:srgbClr val="1C1C1C"/>
                </a:solidFill>
                <a:effectLst/>
                <a:uLnTx/>
                <a:uFillTx/>
                <a:latin typeface="Calibri"/>
                <a:ea typeface="+mn-ea"/>
                <a:cs typeface="+mn-cs"/>
                <a:hlinkClick r:id="rId3"/>
              </a:rPr>
              <a:t>https://ecommons.cornell.edu/handle/1813/43848</a:t>
            </a:r>
            <a:r>
              <a:rPr kumimoji="0" lang="en-US" sz="2400" b="0" i="0" u="none" strike="noStrike" kern="1200" cap="none" spc="0" normalizeH="0" baseline="0" noProof="0" dirty="0">
                <a:ln>
                  <a:noFill/>
                </a:ln>
                <a:solidFill>
                  <a:srgbClr val="1C1C1C"/>
                </a:solidFill>
                <a:effectLst/>
                <a:uLnTx/>
                <a:uFillTx/>
                <a:latin typeface="Calibri"/>
                <a:ea typeface="+mn-ea"/>
                <a:cs typeface="+mn-cs"/>
              </a:rPr>
              <a:t>, click on “found-cockroach-bro-NYSIPM.pdf” under VIEW/OPEN.</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The University of Minnesota Cooperative Extension at:  </a:t>
            </a:r>
            <a:r>
              <a:rPr kumimoji="0" lang="en-US" sz="2400" b="0" i="0" u="none" strike="noStrike" kern="1200" cap="none" spc="0" normalizeH="0" baseline="0" noProof="0" dirty="0">
                <a:ln>
                  <a:noFill/>
                </a:ln>
                <a:solidFill>
                  <a:srgbClr val="1C1C1C"/>
                </a:solidFill>
                <a:effectLst/>
                <a:uLnTx/>
                <a:uFillTx/>
                <a:latin typeface="Calibri"/>
                <a:ea typeface="+mn-ea"/>
                <a:cs typeface="+mn-cs"/>
                <a:hlinkClick r:id="rId4"/>
              </a:rPr>
              <a:t>http://www.extension.umn.edu/garden/insects/find/insects-by-category/#household</a:t>
            </a:r>
            <a:r>
              <a:rPr kumimoji="0" lang="en-US" sz="2400" b="0" i="0" u="none" strike="noStrike" kern="1200" cap="none" spc="0" normalizeH="0" baseline="0" noProof="0" dirty="0">
                <a:ln>
                  <a:noFill/>
                </a:ln>
                <a:solidFill>
                  <a:srgbClr val="1C1C1C"/>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The University of Kansas at: </a:t>
            </a:r>
            <a:r>
              <a:rPr kumimoji="0" lang="en-US" sz="2400" b="0" i="0" u="sng" strike="noStrike" kern="1200" cap="none" spc="0" normalizeH="0" baseline="0" noProof="0" dirty="0">
                <a:ln>
                  <a:noFill/>
                </a:ln>
                <a:solidFill>
                  <a:srgbClr val="1C1C1C"/>
                </a:solidFill>
                <a:effectLst/>
                <a:uLnTx/>
                <a:uFillTx/>
                <a:latin typeface="Calibri"/>
                <a:ea typeface="+mn-ea"/>
                <a:cs typeface="+mn-cs"/>
                <a:hlinkClick r:id="rId5"/>
              </a:rPr>
              <a:t>http://entomology.k-state.edu/extension/insect-information/household-pests.html</a:t>
            </a:r>
            <a:endParaRPr kumimoji="0" lang="en-US" sz="2400" b="0" i="0" u="none" strike="noStrike" kern="1200" cap="none" spc="0" normalizeH="0" baseline="0" noProof="0" dirty="0">
              <a:ln>
                <a:noFill/>
              </a:ln>
              <a:solidFill>
                <a:srgbClr val="1C1C1C"/>
              </a:solidFill>
              <a:effectLst/>
              <a:uLnTx/>
              <a:uFillTx/>
              <a:latin typeface="Calibri"/>
              <a:ea typeface="+mn-ea"/>
              <a:cs typeface="+mn-cs"/>
            </a:endParaRPr>
          </a:p>
        </p:txBody>
      </p:sp>
    </p:spTree>
    <p:extLst>
      <p:ext uri="{BB962C8B-B14F-4D97-AF65-F5344CB8AC3E}">
        <p14:creationId xmlns:p14="http://schemas.microsoft.com/office/powerpoint/2010/main" val="389676218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ormAutofit fontScale="90000"/>
          </a:bodyPr>
          <a:lstStyle/>
          <a:p>
            <a:r>
              <a:rPr lang="en-US" dirty="0"/>
              <a:t>What to Look for and Where to Look</a:t>
            </a:r>
          </a:p>
        </p:txBody>
      </p:sp>
      <p:sp>
        <p:nvSpPr>
          <p:cNvPr id="2" name="TextBox 1"/>
          <p:cNvSpPr txBox="1"/>
          <p:nvPr/>
        </p:nvSpPr>
        <p:spPr>
          <a:xfrm>
            <a:off x="152400" y="1295400"/>
            <a:ext cx="4495800" cy="2862322"/>
          </a:xfrm>
          <a:prstGeom prst="rect">
            <a:avLst/>
          </a:prstGeom>
          <a:solidFill>
            <a:srgbClr val="8DC643">
              <a:alpha val="5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1C1C1C"/>
                </a:solidFill>
                <a:effectLst/>
                <a:uLnTx/>
                <a:uFillTx/>
                <a:latin typeface="Calibri"/>
                <a:ea typeface="+mn-ea"/>
                <a:cs typeface="+mn-cs"/>
              </a:rPr>
              <a:t>What to look for:</a:t>
            </a:r>
            <a:endParaRPr kumimoji="0" lang="en-US" sz="2800" b="0" i="0" u="none" strike="noStrike" kern="1200" cap="none" spc="0" normalizeH="0" baseline="0" noProof="0" dirty="0">
              <a:ln>
                <a:noFill/>
              </a:ln>
              <a:solidFill>
                <a:srgbClr val="1C1C1C"/>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The pest </a:t>
            </a:r>
            <a:r>
              <a:rPr kumimoji="0" lang="en-US" sz="2400" b="0" i="1" u="none" strike="noStrike" kern="1200" cap="none" spc="0" normalizeH="0" baseline="0" noProof="0" dirty="0">
                <a:ln>
                  <a:noFill/>
                </a:ln>
                <a:solidFill>
                  <a:srgbClr val="1C1C1C"/>
                </a:solidFill>
                <a:effectLst/>
                <a:uLnTx/>
                <a:uFillTx/>
                <a:latin typeface="Calibri"/>
                <a:ea typeface="+mn-ea"/>
                <a:cs typeface="+mn-cs"/>
              </a:rPr>
              <a:t>(dead or alive)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Pest body parts </a:t>
            </a:r>
            <a:r>
              <a:rPr kumimoji="0" lang="en-US" sz="2400" b="0" i="1" u="none" strike="noStrike" kern="1200" cap="none" spc="0" normalizeH="0" baseline="0" noProof="0" dirty="0">
                <a:ln>
                  <a:noFill/>
                </a:ln>
                <a:solidFill>
                  <a:srgbClr val="1C1C1C"/>
                </a:solidFill>
                <a:effectLst/>
                <a:uLnTx/>
                <a:uFillTx/>
                <a:latin typeface="Calibri"/>
                <a:ea typeface="+mn-ea"/>
                <a:cs typeface="+mn-cs"/>
              </a:rPr>
              <a:t>(yes, </a:t>
            </a:r>
            <a:r>
              <a:rPr kumimoji="0" lang="en-US" sz="2400" b="0" i="1" u="none" strike="noStrike" kern="1200" cap="none" spc="0" normalizeH="0" baseline="0" noProof="0" dirty="0" err="1">
                <a:ln>
                  <a:noFill/>
                </a:ln>
                <a:solidFill>
                  <a:srgbClr val="1C1C1C"/>
                </a:solidFill>
                <a:effectLst/>
                <a:uLnTx/>
                <a:uFillTx/>
                <a:latin typeface="Calibri"/>
                <a:ea typeface="+mn-ea"/>
                <a:cs typeface="+mn-cs"/>
              </a:rPr>
              <a:t>eww</a:t>
            </a:r>
            <a:r>
              <a:rPr kumimoji="0" lang="en-US" sz="2400" b="0" i="1" u="none" strike="noStrike" kern="1200" cap="none" spc="0" normalizeH="0" baseline="0" noProof="0" dirty="0">
                <a:ln>
                  <a:noFill/>
                </a:ln>
                <a:solidFill>
                  <a:srgbClr val="1C1C1C"/>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Droppings </a:t>
            </a:r>
            <a:r>
              <a:rPr kumimoji="0" lang="en-US" sz="2400" b="0" i="1" u="none" strike="noStrike" kern="1200" cap="none" spc="0" normalizeH="0" baseline="0" noProof="0" dirty="0">
                <a:ln>
                  <a:noFill/>
                </a:ln>
                <a:solidFill>
                  <a:srgbClr val="1C1C1C"/>
                </a:solidFill>
                <a:effectLst/>
                <a:uLnTx/>
                <a:uFillTx/>
                <a:latin typeface="Calibri"/>
                <a:ea typeface="+mn-ea"/>
                <a:cs typeface="+mn-cs"/>
              </a:rPr>
              <a:t>(also </a:t>
            </a:r>
            <a:r>
              <a:rPr kumimoji="0" lang="en-US" sz="2400" b="0" i="1" u="none" strike="noStrike" kern="1200" cap="none" spc="0" normalizeH="0" baseline="0" noProof="0" dirty="0" err="1">
                <a:ln>
                  <a:noFill/>
                </a:ln>
                <a:solidFill>
                  <a:srgbClr val="1C1C1C"/>
                </a:solidFill>
                <a:effectLst/>
                <a:uLnTx/>
                <a:uFillTx/>
                <a:latin typeface="Calibri"/>
                <a:ea typeface="+mn-ea"/>
                <a:cs typeface="+mn-cs"/>
              </a:rPr>
              <a:t>eww</a:t>
            </a:r>
            <a:r>
              <a:rPr kumimoji="0" lang="en-US" sz="2400" b="0" i="1" u="none" strike="noStrike" kern="1200" cap="none" spc="0" normalizeH="0" baseline="0" noProof="0" dirty="0">
                <a:ln>
                  <a:noFill/>
                </a:ln>
                <a:solidFill>
                  <a:srgbClr val="1C1C1C"/>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Nests and burrows</a:t>
            </a:r>
          </a:p>
        </p:txBody>
      </p:sp>
      <p:sp>
        <p:nvSpPr>
          <p:cNvPr id="10" name="TextBox 9"/>
          <p:cNvSpPr txBox="1"/>
          <p:nvPr/>
        </p:nvSpPr>
        <p:spPr>
          <a:xfrm>
            <a:off x="4284956" y="2967322"/>
            <a:ext cx="4724400" cy="2708434"/>
          </a:xfrm>
          <a:prstGeom prst="rect">
            <a:avLst/>
          </a:prstGeom>
          <a:solidFill>
            <a:srgbClr val="006591">
              <a:alpha val="5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1C1C1C"/>
                </a:solidFill>
                <a:effectLst/>
                <a:uLnTx/>
                <a:uFillTx/>
                <a:latin typeface="Calibri"/>
                <a:ea typeface="+mn-ea"/>
                <a:cs typeface="+mn-cs"/>
              </a:rPr>
              <a:t>Where to look:</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Near food and water sources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Hidden places (e.g. behind an appliance)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Near entry holes</a:t>
            </a:r>
          </a:p>
        </p:txBody>
      </p:sp>
    </p:spTree>
    <p:extLst>
      <p:ext uri="{BB962C8B-B14F-4D97-AF65-F5344CB8AC3E}">
        <p14:creationId xmlns:p14="http://schemas.microsoft.com/office/powerpoint/2010/main" val="8528195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9827" y="204355"/>
            <a:ext cx="3962400" cy="5359400"/>
            <a:chOff x="349827" y="204355"/>
            <a:chExt cx="3962400" cy="5359400"/>
          </a:xfrm>
        </p:grpSpPr>
        <p:pic>
          <p:nvPicPr>
            <p:cNvPr id="35842" name="Picture 2" descr="chipmunkdoor"/>
            <p:cNvPicPr>
              <a:picLocks noChangeAspect="1" noChangeArrowheads="1"/>
            </p:cNvPicPr>
            <p:nvPr/>
          </p:nvPicPr>
          <p:blipFill>
            <a:blip r:embed="rId3" cstate="print"/>
            <a:srcRect/>
            <a:stretch>
              <a:fillRect/>
            </a:stretch>
          </p:blipFill>
          <p:spPr bwMode="auto">
            <a:xfrm>
              <a:off x="349827" y="204355"/>
              <a:ext cx="3544888" cy="5359400"/>
            </a:xfrm>
            <a:prstGeom prst="rect">
              <a:avLst/>
            </a:prstGeom>
            <a:noFill/>
            <a:ln w="9525">
              <a:noFill/>
              <a:miter lim="800000"/>
              <a:headEnd/>
              <a:tailEnd/>
            </a:ln>
          </p:spPr>
        </p:pic>
        <p:sp>
          <p:nvSpPr>
            <p:cNvPr id="43012" name="Text Box 3"/>
            <p:cNvSpPr txBox="1">
              <a:spLocks noChangeArrowheads="1"/>
            </p:cNvSpPr>
            <p:nvPr/>
          </p:nvSpPr>
          <p:spPr bwMode="auto">
            <a:xfrm>
              <a:off x="367145" y="4845628"/>
              <a:ext cx="3529446" cy="523220"/>
            </a:xfrm>
            <a:prstGeom prst="rect">
              <a:avLst/>
            </a:prstGeom>
            <a:solidFill>
              <a:schemeClr val="tx1">
                <a:lumMod val="90000"/>
                <a:lumOff val="10000"/>
              </a:schemeClr>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Rat burrow entrance</a:t>
              </a:r>
            </a:p>
          </p:txBody>
        </p:sp>
        <p:sp>
          <p:nvSpPr>
            <p:cNvPr id="35844" name="AutoShape 4"/>
            <p:cNvSpPr>
              <a:spLocks noChangeArrowheads="1"/>
            </p:cNvSpPr>
            <p:nvPr/>
          </p:nvSpPr>
          <p:spPr bwMode="auto">
            <a:xfrm>
              <a:off x="1492827" y="3500005"/>
              <a:ext cx="800100" cy="1028700"/>
            </a:xfrm>
            <a:prstGeom prst="upArrow">
              <a:avLst>
                <a:gd name="adj1" fmla="val 50000"/>
                <a:gd name="adj2" fmla="val 32143"/>
              </a:avLst>
            </a:prstGeom>
            <a:solidFill>
              <a:srgbClr val="FFC000"/>
            </a:solidFill>
            <a:ln w="9525">
              <a:no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5845" name="AutoShape 5"/>
            <p:cNvSpPr>
              <a:spLocks noChangeArrowheads="1"/>
            </p:cNvSpPr>
            <p:nvPr/>
          </p:nvSpPr>
          <p:spPr bwMode="auto">
            <a:xfrm>
              <a:off x="2845377" y="280555"/>
              <a:ext cx="1466850" cy="704850"/>
            </a:xfrm>
            <a:prstGeom prst="leftArrow">
              <a:avLst>
                <a:gd name="adj1" fmla="val 50000"/>
                <a:gd name="adj2" fmla="val 52027"/>
              </a:avLst>
            </a:prstGeom>
            <a:solidFill>
              <a:srgbClr val="FFC000"/>
            </a:solidFill>
            <a:ln w="9525">
              <a:no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grpSp>
      <p:sp>
        <p:nvSpPr>
          <p:cNvPr id="35846" name="Text Box 6"/>
          <p:cNvSpPr txBox="1">
            <a:spLocks noChangeArrowheads="1"/>
          </p:cNvSpPr>
          <p:nvPr/>
        </p:nvSpPr>
        <p:spPr bwMode="auto">
          <a:xfrm>
            <a:off x="4381500" y="422563"/>
            <a:ext cx="2912918" cy="1569660"/>
          </a:xfrm>
          <a:prstGeom prst="rect">
            <a:avLst/>
          </a:prstGeom>
          <a:noFill/>
          <a:ln w="9525">
            <a:noFill/>
            <a:miter lim="800000"/>
            <a:headEnd type="none" w="sm" len="sm"/>
            <a:tailEnd type="none" w="sm" len="sm"/>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006591"/>
                </a:solidFill>
                <a:effectLst/>
                <a:uLnTx/>
                <a:uFillTx/>
                <a:latin typeface="Calibri"/>
                <a:ea typeface="+mn-ea"/>
                <a:cs typeface="+mn-cs"/>
              </a:rPr>
              <a:t>Rat proofing did not work here…</a:t>
            </a:r>
          </a:p>
        </p:txBody>
      </p:sp>
      <p:sp>
        <p:nvSpPr>
          <p:cNvPr id="35847" name="TextBox 7"/>
          <p:cNvSpPr txBox="1">
            <a:spLocks noChangeArrowheads="1"/>
          </p:cNvSpPr>
          <p:nvPr/>
        </p:nvSpPr>
        <p:spPr bwMode="auto">
          <a:xfrm>
            <a:off x="4059382" y="3190009"/>
            <a:ext cx="5084618" cy="15696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6591"/>
                </a:solidFill>
                <a:effectLst/>
                <a:uLnTx/>
                <a:uFillTx/>
                <a:latin typeface="Calibri"/>
                <a:ea typeface="+mn-ea"/>
                <a:cs typeface="+mn-cs"/>
              </a:rPr>
              <a:t>Get down on the ground and look under the pipe…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3200" b="1" i="1" u="none" strike="noStrike" kern="1200" cap="none" spc="0" normalizeH="0" baseline="0" noProof="0" dirty="0">
              <a:ln>
                <a:noFill/>
              </a:ln>
              <a:solidFill>
                <a:srgbClr val="006591"/>
              </a:solidFill>
              <a:effectLst/>
              <a:uLnTx/>
              <a:uFillTx/>
              <a:latin typeface="Calibri"/>
              <a:ea typeface="+mn-ea"/>
              <a:cs typeface="+mn-cs"/>
            </a:endParaRPr>
          </a:p>
        </p:txBody>
      </p:sp>
    </p:spTree>
    <p:extLst>
      <p:ext uri="{BB962C8B-B14F-4D97-AF65-F5344CB8AC3E}">
        <p14:creationId xmlns:p14="http://schemas.microsoft.com/office/powerpoint/2010/main" val="26620079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r>
              <a:rPr lang="en-US"/>
              <a:t>A Person’s View</a:t>
            </a:r>
          </a:p>
        </p:txBody>
      </p:sp>
      <p:grpSp>
        <p:nvGrpSpPr>
          <p:cNvPr id="16" name="Group 15"/>
          <p:cNvGrpSpPr/>
          <p:nvPr/>
        </p:nvGrpSpPr>
        <p:grpSpPr>
          <a:xfrm>
            <a:off x="26773" y="914400"/>
            <a:ext cx="9144000" cy="5562600"/>
            <a:chOff x="0" y="990600"/>
            <a:chExt cx="9144000" cy="5562600"/>
          </a:xfrm>
        </p:grpSpPr>
        <p:pic>
          <p:nvPicPr>
            <p:cNvPr id="3277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990600"/>
              <a:ext cx="9144000" cy="5562600"/>
            </a:xfrm>
            <a:prstGeom prst="rect">
              <a:avLst/>
            </a:prstGeom>
            <a:noFill/>
            <a:ln w="9525">
              <a:noFill/>
              <a:miter lim="800000"/>
              <a:headEnd type="none" w="sm" len="sm"/>
              <a:tailEnd type="none" w="sm" len="sm"/>
            </a:ln>
          </p:spPr>
        </p:pic>
        <p:sp>
          <p:nvSpPr>
            <p:cNvPr id="32773" name="Rectangle 4"/>
            <p:cNvSpPr>
              <a:spLocks noChangeArrowheads="1"/>
            </p:cNvSpPr>
            <p:nvPr/>
          </p:nvSpPr>
          <p:spPr bwMode="auto">
            <a:xfrm>
              <a:off x="1383082" y="4792250"/>
              <a:ext cx="4648200" cy="2286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4" name="Rectangle 5"/>
            <p:cNvSpPr>
              <a:spLocks noChangeArrowheads="1"/>
            </p:cNvSpPr>
            <p:nvPr/>
          </p:nvSpPr>
          <p:spPr bwMode="auto">
            <a:xfrm>
              <a:off x="1294356" y="3471798"/>
              <a:ext cx="4724400" cy="1524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5" name="Rectangle 6"/>
            <p:cNvSpPr>
              <a:spLocks noChangeArrowheads="1"/>
            </p:cNvSpPr>
            <p:nvPr/>
          </p:nvSpPr>
          <p:spPr bwMode="auto">
            <a:xfrm>
              <a:off x="1282874" y="2528170"/>
              <a:ext cx="4648200" cy="2286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6" name="AutoShape 7"/>
            <p:cNvSpPr>
              <a:spLocks noChangeArrowheads="1"/>
            </p:cNvSpPr>
            <p:nvPr/>
          </p:nvSpPr>
          <p:spPr bwMode="auto">
            <a:xfrm>
              <a:off x="5054252" y="1513562"/>
              <a:ext cx="1066800" cy="1066800"/>
            </a:xfrm>
            <a:prstGeom prst="rtTriangle">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7" name="AutoShape 8"/>
            <p:cNvSpPr>
              <a:spLocks noChangeArrowheads="1"/>
            </p:cNvSpPr>
            <p:nvPr/>
          </p:nvSpPr>
          <p:spPr bwMode="auto">
            <a:xfrm flipH="1">
              <a:off x="4114800" y="1626296"/>
              <a:ext cx="914400" cy="914400"/>
            </a:xfrm>
            <a:prstGeom prst="rtTriangle">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8" name="Rectangle 9"/>
            <p:cNvSpPr>
              <a:spLocks noChangeArrowheads="1"/>
            </p:cNvSpPr>
            <p:nvPr/>
          </p:nvSpPr>
          <p:spPr bwMode="auto">
            <a:xfrm>
              <a:off x="6030238" y="4767197"/>
              <a:ext cx="2133600" cy="5334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79" name="Rectangle 10"/>
            <p:cNvSpPr>
              <a:spLocks noChangeArrowheads="1"/>
            </p:cNvSpPr>
            <p:nvPr/>
          </p:nvSpPr>
          <p:spPr bwMode="auto">
            <a:xfrm>
              <a:off x="4343400" y="2590800"/>
              <a:ext cx="228600" cy="27432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80" name="Rectangle 11"/>
            <p:cNvSpPr>
              <a:spLocks noChangeArrowheads="1"/>
            </p:cNvSpPr>
            <p:nvPr/>
          </p:nvSpPr>
          <p:spPr bwMode="auto">
            <a:xfrm>
              <a:off x="5867400" y="2743200"/>
              <a:ext cx="228600" cy="27432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81" name="Rectangle 12"/>
            <p:cNvSpPr>
              <a:spLocks noChangeArrowheads="1"/>
            </p:cNvSpPr>
            <p:nvPr/>
          </p:nvSpPr>
          <p:spPr bwMode="auto">
            <a:xfrm>
              <a:off x="6019800" y="3962400"/>
              <a:ext cx="1981200" cy="1524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2782" name="AutoShape 13"/>
            <p:cNvSpPr>
              <a:spLocks noChangeArrowheads="1"/>
            </p:cNvSpPr>
            <p:nvPr/>
          </p:nvSpPr>
          <p:spPr bwMode="auto">
            <a:xfrm>
              <a:off x="6057378" y="3204576"/>
              <a:ext cx="1981200" cy="457200"/>
            </a:xfrm>
            <a:prstGeom prst="rtTriangle">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grpSp>
    </p:spTree>
    <p:extLst>
      <p:ext uri="{BB962C8B-B14F-4D97-AF65-F5344CB8AC3E}">
        <p14:creationId xmlns:p14="http://schemas.microsoft.com/office/powerpoint/2010/main" val="92946937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188412" y="233019"/>
            <a:ext cx="9067800" cy="1143000"/>
          </a:xfrm>
        </p:spPr>
        <p:txBody>
          <a:bodyPr/>
          <a:lstStyle/>
          <a:p>
            <a:r>
              <a:rPr lang="en-US" dirty="0"/>
              <a:t>A Cockroach’s View</a:t>
            </a:r>
          </a:p>
        </p:txBody>
      </p:sp>
      <p:grpSp>
        <p:nvGrpSpPr>
          <p:cNvPr id="13" name="Group 12"/>
          <p:cNvGrpSpPr/>
          <p:nvPr/>
        </p:nvGrpSpPr>
        <p:grpSpPr>
          <a:xfrm>
            <a:off x="0" y="914400"/>
            <a:ext cx="9144000" cy="5562600"/>
            <a:chOff x="0" y="990600"/>
            <a:chExt cx="9144000" cy="5562600"/>
          </a:xfrm>
        </p:grpSpPr>
        <p:pic>
          <p:nvPicPr>
            <p:cNvPr id="33794"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990600"/>
              <a:ext cx="9144000" cy="5562600"/>
            </a:xfrm>
            <a:prstGeom prst="rect">
              <a:avLst/>
            </a:prstGeom>
            <a:noFill/>
            <a:ln w="9525">
              <a:noFill/>
              <a:miter lim="800000"/>
              <a:headEnd type="none" w="sm" len="sm"/>
              <a:tailEnd type="none" w="sm" len="sm"/>
            </a:ln>
          </p:spPr>
        </p:pic>
        <p:sp>
          <p:nvSpPr>
            <p:cNvPr id="33797" name="Rectangle 4"/>
            <p:cNvSpPr>
              <a:spLocks noChangeArrowheads="1"/>
            </p:cNvSpPr>
            <p:nvPr/>
          </p:nvSpPr>
          <p:spPr bwMode="auto">
            <a:xfrm>
              <a:off x="1460326" y="2551134"/>
              <a:ext cx="2819400" cy="9144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798" name="Rectangle 5"/>
            <p:cNvSpPr>
              <a:spLocks noChangeArrowheads="1"/>
            </p:cNvSpPr>
            <p:nvPr/>
          </p:nvSpPr>
          <p:spPr bwMode="auto">
            <a:xfrm>
              <a:off x="4722312" y="2562616"/>
              <a:ext cx="1219200" cy="7620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799" name="Rectangle 6"/>
            <p:cNvSpPr>
              <a:spLocks noChangeArrowheads="1"/>
            </p:cNvSpPr>
            <p:nvPr/>
          </p:nvSpPr>
          <p:spPr bwMode="auto">
            <a:xfrm>
              <a:off x="1410222" y="5058427"/>
              <a:ext cx="2819400" cy="6858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800" name="Rectangle 7"/>
            <p:cNvSpPr>
              <a:spLocks noChangeArrowheads="1"/>
            </p:cNvSpPr>
            <p:nvPr/>
          </p:nvSpPr>
          <p:spPr bwMode="auto">
            <a:xfrm>
              <a:off x="1472852" y="3628373"/>
              <a:ext cx="2819400" cy="1111684"/>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801" name="Rectangle 8"/>
            <p:cNvSpPr>
              <a:spLocks noChangeArrowheads="1"/>
            </p:cNvSpPr>
            <p:nvPr/>
          </p:nvSpPr>
          <p:spPr bwMode="auto">
            <a:xfrm>
              <a:off x="4572000" y="3749458"/>
              <a:ext cx="1219200" cy="9906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802" name="Rectangle 9"/>
            <p:cNvSpPr>
              <a:spLocks noChangeArrowheads="1"/>
            </p:cNvSpPr>
            <p:nvPr/>
          </p:nvSpPr>
          <p:spPr bwMode="auto">
            <a:xfrm>
              <a:off x="4798512" y="5171162"/>
              <a:ext cx="1143000" cy="6858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
          <p:nvSpPr>
            <p:cNvPr id="33803" name="Rectangle 10"/>
            <p:cNvSpPr>
              <a:spLocks noChangeArrowheads="1"/>
            </p:cNvSpPr>
            <p:nvPr/>
          </p:nvSpPr>
          <p:spPr bwMode="auto">
            <a:xfrm>
              <a:off x="6096000" y="3852797"/>
              <a:ext cx="1828800" cy="762000"/>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grpSp>
    </p:spTree>
    <p:extLst>
      <p:ext uri="{BB962C8B-B14F-4D97-AF65-F5344CB8AC3E}">
        <p14:creationId xmlns:p14="http://schemas.microsoft.com/office/powerpoint/2010/main" val="29216567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dirty="0"/>
              <a:t>2. Exclusion</a:t>
            </a:r>
          </a:p>
        </p:txBody>
      </p:sp>
      <p:sp>
        <p:nvSpPr>
          <p:cNvPr id="36867" name="Content Placeholder 2"/>
          <p:cNvSpPr>
            <a:spLocks noGrp="1"/>
          </p:cNvSpPr>
          <p:nvPr>
            <p:ph idx="4294967295"/>
          </p:nvPr>
        </p:nvSpPr>
        <p:spPr>
          <a:xfrm>
            <a:off x="325031" y="1082141"/>
            <a:ext cx="4552950" cy="4498975"/>
          </a:xfrm>
        </p:spPr>
        <p:txBody>
          <a:bodyPr>
            <a:normAutofit/>
          </a:bodyPr>
          <a:lstStyle/>
          <a:p>
            <a:pPr marL="0" indent="0">
              <a:buNone/>
            </a:pPr>
            <a:r>
              <a:rPr lang="en-US" dirty="0"/>
              <a:t>Examples: </a:t>
            </a:r>
          </a:p>
          <a:p>
            <a:r>
              <a:rPr lang="en-US" sz="2800" dirty="0"/>
              <a:t>Install door sweeps.</a:t>
            </a:r>
          </a:p>
          <a:p>
            <a:r>
              <a:rPr lang="en-US" sz="2800" dirty="0"/>
              <a:t>Seal cracks and crevices with silicone caulk.</a:t>
            </a:r>
          </a:p>
          <a:p>
            <a:r>
              <a:rPr lang="en-US" sz="2800" dirty="0"/>
              <a:t>Pack larger crevices with copper or stainless steel mesh.</a:t>
            </a:r>
          </a:p>
          <a:p>
            <a:r>
              <a:rPr lang="en-US" sz="2800" dirty="0"/>
              <a:t>Use expanding spray foam for larger holes.</a:t>
            </a:r>
          </a:p>
        </p:txBody>
      </p:sp>
      <p:pic>
        <p:nvPicPr>
          <p:cNvPr id="36869" name="Picture 15" descr="Doorway - Broken Doorsweep-j_jochim"/>
          <p:cNvPicPr>
            <a:picLocks noChangeAspect="1" noChangeArrowheads="1"/>
          </p:cNvPicPr>
          <p:nvPr/>
        </p:nvPicPr>
        <p:blipFill>
          <a:blip r:embed="rId3" cstate="print"/>
          <a:srcRect/>
          <a:stretch>
            <a:fillRect/>
          </a:stretch>
        </p:blipFill>
        <p:spPr bwMode="auto">
          <a:xfrm>
            <a:off x="4800600" y="1524000"/>
            <a:ext cx="2971800" cy="2227410"/>
          </a:xfrm>
          <a:prstGeom prst="rect">
            <a:avLst/>
          </a:prstGeom>
          <a:noFill/>
          <a:ln w="41275">
            <a:noFill/>
            <a:miter lim="800000"/>
            <a:headEnd/>
            <a:tailEnd/>
          </a:ln>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l="38889" r="36666"/>
          <a:stretch/>
        </p:blipFill>
        <p:spPr>
          <a:xfrm>
            <a:off x="7964540" y="76200"/>
            <a:ext cx="914400" cy="374072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00" y="3886200"/>
            <a:ext cx="2955636" cy="19812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a:ext>
            </a:extLst>
          </a:blip>
          <a:srcRect l="27135" r="29228"/>
          <a:stretch/>
        </p:blipFill>
        <p:spPr>
          <a:xfrm>
            <a:off x="7964540" y="4000500"/>
            <a:ext cx="914400" cy="2095500"/>
          </a:xfrm>
          <a:prstGeom prst="rect">
            <a:avLst/>
          </a:prstGeom>
        </p:spPr>
      </p:pic>
    </p:spTree>
    <p:extLst>
      <p:ext uri="{BB962C8B-B14F-4D97-AF65-F5344CB8AC3E}">
        <p14:creationId xmlns:p14="http://schemas.microsoft.com/office/powerpoint/2010/main" val="30452146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68667" y="362255"/>
            <a:ext cx="7079942" cy="799413"/>
          </a:xfrm>
        </p:spPr>
        <p:txBody>
          <a:bodyPr>
            <a:normAutofit/>
          </a:bodyPr>
          <a:lstStyle/>
          <a:p>
            <a:r>
              <a:rPr lang="en-US" dirty="0"/>
              <a:t>3. Educate Residents</a:t>
            </a:r>
          </a:p>
        </p:txBody>
      </p:sp>
      <p:sp>
        <p:nvSpPr>
          <p:cNvPr id="37891" name="Content Placeholder 2"/>
          <p:cNvSpPr>
            <a:spLocks noGrp="1"/>
          </p:cNvSpPr>
          <p:nvPr>
            <p:ph idx="1"/>
          </p:nvPr>
        </p:nvSpPr>
        <p:spPr>
          <a:xfrm>
            <a:off x="304800" y="1066800"/>
            <a:ext cx="4046997" cy="4423299"/>
          </a:xfrm>
        </p:spPr>
        <p:txBody>
          <a:bodyPr>
            <a:normAutofit/>
          </a:bodyPr>
          <a:lstStyle/>
          <a:p>
            <a:pPr>
              <a:spcBef>
                <a:spcPts val="0"/>
              </a:spcBef>
              <a:spcAft>
                <a:spcPts val="1800"/>
              </a:spcAft>
            </a:pPr>
            <a:r>
              <a:rPr lang="en-US" dirty="0"/>
              <a:t>Residents can make or break an IPM effort</a:t>
            </a:r>
          </a:p>
          <a:p>
            <a:r>
              <a:rPr lang="en-US" dirty="0"/>
              <a:t>Facilities staff and </a:t>
            </a:r>
            <a:r>
              <a:rPr lang="en-US" dirty="0" smtClean="0"/>
              <a:t>pest management professionals </a:t>
            </a:r>
            <a:r>
              <a:rPr lang="en-US" dirty="0"/>
              <a:t>are important for multifamily </a:t>
            </a:r>
            <a:r>
              <a:rPr lang="en-US" dirty="0" smtClean="0"/>
              <a:t>buildings</a:t>
            </a:r>
            <a:endParaRPr lang="en-US" dirty="0"/>
          </a:p>
        </p:txBody>
      </p:sp>
      <p:pic>
        <p:nvPicPr>
          <p:cNvPr id="37893" name="Picture 5" descr="P5180092.jpg"/>
          <p:cNvPicPr>
            <a:picLocks noChangeAspect="1"/>
          </p:cNvPicPr>
          <p:nvPr/>
        </p:nvPicPr>
        <p:blipFill>
          <a:blip r:embed="rId3" cstate="print"/>
          <a:srcRect/>
          <a:stretch>
            <a:fillRect/>
          </a:stretch>
        </p:blipFill>
        <p:spPr bwMode="auto">
          <a:xfrm>
            <a:off x="4504197" y="2362200"/>
            <a:ext cx="4487403" cy="3420918"/>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8503003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30576"/>
            <a:ext cx="7079942" cy="799413"/>
          </a:xfrm>
        </p:spPr>
        <p:txBody>
          <a:bodyPr>
            <a:normAutofit/>
          </a:bodyPr>
          <a:lstStyle/>
          <a:p>
            <a:r>
              <a:rPr lang="en-US" dirty="0"/>
              <a:t>4. Sanitation</a:t>
            </a:r>
          </a:p>
        </p:txBody>
      </p:sp>
      <p:sp>
        <p:nvSpPr>
          <p:cNvPr id="38915" name="Content Placeholder 2"/>
          <p:cNvSpPr>
            <a:spLocks noGrp="1"/>
          </p:cNvSpPr>
          <p:nvPr>
            <p:ph idx="1"/>
          </p:nvPr>
        </p:nvSpPr>
        <p:spPr>
          <a:xfrm>
            <a:off x="6213763" y="1509205"/>
            <a:ext cx="2930237" cy="4049910"/>
          </a:xfrm>
        </p:spPr>
        <p:txBody>
          <a:bodyPr anchor="ctr">
            <a:normAutofit/>
          </a:bodyPr>
          <a:lstStyle/>
          <a:p>
            <a:r>
              <a:rPr lang="en-US" sz="4000" dirty="0"/>
              <a:t>Food</a:t>
            </a:r>
          </a:p>
          <a:p>
            <a:r>
              <a:rPr lang="en-US" sz="4000" dirty="0"/>
              <a:t>Water</a:t>
            </a:r>
          </a:p>
          <a:p>
            <a:r>
              <a:rPr lang="en-US" sz="4000" dirty="0"/>
              <a:t>Harborage</a:t>
            </a:r>
          </a:p>
        </p:txBody>
      </p:sp>
      <p:pic>
        <p:nvPicPr>
          <p:cNvPr id="38917" name="Picture 2" descr="8128 Lavender 77016 #1"/>
          <p:cNvPicPr>
            <a:picLocks noChangeAspect="1" noChangeArrowheads="1"/>
          </p:cNvPicPr>
          <p:nvPr/>
        </p:nvPicPr>
        <p:blipFill>
          <a:blip r:embed="rId3" cstate="print"/>
          <a:srcRect/>
          <a:stretch>
            <a:fillRect/>
          </a:stretch>
        </p:blipFill>
        <p:spPr bwMode="auto">
          <a:xfrm>
            <a:off x="332913" y="1129989"/>
            <a:ext cx="5905500" cy="44291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8918" name="TextBox 4"/>
          <p:cNvSpPr txBox="1">
            <a:spLocks noChangeArrowheads="1"/>
          </p:cNvSpPr>
          <p:nvPr/>
        </p:nvSpPr>
        <p:spPr bwMode="auto">
          <a:xfrm>
            <a:off x="4604551" y="350428"/>
            <a:ext cx="4648200" cy="6461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591"/>
                </a:solidFill>
                <a:effectLst/>
                <a:uLnTx/>
                <a:uFillTx/>
                <a:latin typeface="Calibri"/>
                <a:ea typeface="+mn-ea"/>
                <a:cs typeface="+mn-cs"/>
              </a:rPr>
              <a:t>Photo: City of Houston  Bureau of Children’s and Environmental Health</a:t>
            </a:r>
          </a:p>
        </p:txBody>
      </p:sp>
    </p:spTree>
    <p:extLst>
      <p:ext uri="{BB962C8B-B14F-4D97-AF65-F5344CB8AC3E}">
        <p14:creationId xmlns:p14="http://schemas.microsoft.com/office/powerpoint/2010/main" val="255270073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84000"/>
            <a:ext cx="7079942" cy="799413"/>
          </a:xfrm>
        </p:spPr>
        <p:txBody>
          <a:bodyPr>
            <a:normAutofit/>
          </a:bodyPr>
          <a:lstStyle/>
          <a:p>
            <a:r>
              <a:rPr lang="en-US" dirty="0"/>
              <a:t>A Note on Water</a:t>
            </a:r>
          </a:p>
        </p:txBody>
      </p:sp>
      <p:sp>
        <p:nvSpPr>
          <p:cNvPr id="39939" name="Content Placeholder 2"/>
          <p:cNvSpPr>
            <a:spLocks noGrp="1"/>
          </p:cNvSpPr>
          <p:nvPr>
            <p:ph idx="1"/>
          </p:nvPr>
        </p:nvSpPr>
        <p:spPr>
          <a:xfrm>
            <a:off x="457200" y="1520301"/>
            <a:ext cx="6390409" cy="3868445"/>
          </a:xfrm>
        </p:spPr>
        <p:txBody>
          <a:bodyPr/>
          <a:lstStyle/>
          <a:p>
            <a:r>
              <a:rPr lang="en-US" dirty="0"/>
              <a:t>Essential for insects &amp; rats, but not for mice or bedbugs</a:t>
            </a:r>
          </a:p>
          <a:p>
            <a:r>
              <a:rPr lang="en-US" dirty="0"/>
              <a:t>Mosquitoes</a:t>
            </a:r>
          </a:p>
          <a:p>
            <a:r>
              <a:rPr lang="en-US" dirty="0"/>
              <a:t>Structural damage</a:t>
            </a:r>
          </a:p>
        </p:txBody>
      </p:sp>
      <p:pic>
        <p:nvPicPr>
          <p:cNvPr id="39941" name="Picture 2" descr="8128 Lavender 77016 #2"/>
          <p:cNvPicPr>
            <a:picLocks noChangeAspect="1" noChangeArrowheads="1"/>
          </p:cNvPicPr>
          <p:nvPr/>
        </p:nvPicPr>
        <p:blipFill>
          <a:blip r:embed="rId3" cstate="print"/>
          <a:srcRect/>
          <a:stretch>
            <a:fillRect/>
          </a:stretch>
        </p:blipFill>
        <p:spPr bwMode="auto">
          <a:xfrm>
            <a:off x="4407023" y="2194077"/>
            <a:ext cx="4517593" cy="3388728"/>
          </a:xfrm>
          <a:prstGeom prst="rect">
            <a:avLst/>
          </a:prstGeom>
          <a:noFill/>
          <a:ln w="9525">
            <a:noFill/>
            <a:miter lim="800000"/>
            <a:headEnd/>
            <a:tailEnd/>
          </a:ln>
          <a:effectLst>
            <a:outerShdw blurRad="50800" dist="38100" dir="2700000" sx="102000" sy="102000" algn="tl" rotWithShape="0">
              <a:prstClr val="black">
                <a:alpha val="35000"/>
              </a:prstClr>
            </a:outerShdw>
          </a:effectLst>
        </p:spPr>
      </p:pic>
      <p:sp>
        <p:nvSpPr>
          <p:cNvPr id="39942" name="TextBox 5"/>
          <p:cNvSpPr txBox="1">
            <a:spLocks noChangeArrowheads="1"/>
          </p:cNvSpPr>
          <p:nvPr/>
        </p:nvSpPr>
        <p:spPr bwMode="auto">
          <a:xfrm>
            <a:off x="164943" y="5162610"/>
            <a:ext cx="4353791"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5DA2"/>
                </a:solidFill>
                <a:effectLst/>
                <a:uLnTx/>
                <a:uFillTx/>
                <a:latin typeface="Calibri"/>
                <a:ea typeface="+mn-ea"/>
                <a:cs typeface="+mn-cs"/>
              </a:rPr>
              <a:t>Photo:  City of Houston  Bureau of Children’s and Environmental Health</a:t>
            </a:r>
          </a:p>
        </p:txBody>
      </p:sp>
    </p:spTree>
    <p:extLst>
      <p:ext uri="{BB962C8B-B14F-4D97-AF65-F5344CB8AC3E}">
        <p14:creationId xmlns:p14="http://schemas.microsoft.com/office/powerpoint/2010/main" val="375209495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15401" y="340400"/>
            <a:ext cx="7079942" cy="799413"/>
          </a:xfrm>
        </p:spPr>
        <p:txBody>
          <a:bodyPr>
            <a:normAutofit/>
          </a:bodyPr>
          <a:lstStyle/>
          <a:p>
            <a:r>
              <a:rPr lang="en-US" dirty="0"/>
              <a:t>5. Physical control</a:t>
            </a:r>
          </a:p>
        </p:txBody>
      </p:sp>
      <p:sp>
        <p:nvSpPr>
          <p:cNvPr id="40963" name="Content Placeholder 2"/>
          <p:cNvSpPr>
            <a:spLocks noGrp="1"/>
          </p:cNvSpPr>
          <p:nvPr>
            <p:ph idx="1"/>
          </p:nvPr>
        </p:nvSpPr>
        <p:spPr>
          <a:xfrm>
            <a:off x="152400" y="1643142"/>
            <a:ext cx="2050744" cy="3647628"/>
          </a:xfrm>
        </p:spPr>
        <p:txBody>
          <a:bodyPr>
            <a:normAutofit fontScale="77500" lnSpcReduction="20000"/>
          </a:bodyPr>
          <a:lstStyle/>
          <a:p>
            <a:pPr>
              <a:lnSpc>
                <a:spcPct val="110000"/>
              </a:lnSpc>
              <a:spcBef>
                <a:spcPts val="0"/>
              </a:spcBef>
              <a:spcAft>
                <a:spcPts val="1800"/>
              </a:spcAft>
            </a:pPr>
            <a:r>
              <a:rPr lang="en-US" sz="3400" dirty="0"/>
              <a:t>Traps</a:t>
            </a:r>
          </a:p>
          <a:p>
            <a:pPr>
              <a:lnSpc>
                <a:spcPct val="110000"/>
              </a:lnSpc>
              <a:spcBef>
                <a:spcPts val="0"/>
              </a:spcBef>
              <a:spcAft>
                <a:spcPts val="1800"/>
              </a:spcAft>
            </a:pPr>
            <a:r>
              <a:rPr lang="en-US" sz="3400" dirty="0"/>
              <a:t>Baits and gels</a:t>
            </a:r>
          </a:p>
          <a:p>
            <a:pPr>
              <a:lnSpc>
                <a:spcPct val="110000"/>
              </a:lnSpc>
              <a:spcBef>
                <a:spcPts val="0"/>
              </a:spcBef>
              <a:spcAft>
                <a:spcPts val="1800"/>
              </a:spcAft>
            </a:pPr>
            <a:r>
              <a:rPr lang="en-US" sz="3400" dirty="0"/>
              <a:t>Inert dusts</a:t>
            </a:r>
          </a:p>
          <a:p>
            <a:r>
              <a:rPr lang="en-US" sz="3400" dirty="0"/>
              <a:t>Insect growth regulators</a:t>
            </a:r>
          </a:p>
          <a:p>
            <a:endParaRPr lang="en-US" dirty="0"/>
          </a:p>
          <a:p>
            <a:endParaRPr lang="en-US" dirty="0"/>
          </a:p>
        </p:txBody>
      </p:sp>
      <p:pic>
        <p:nvPicPr>
          <p:cNvPr id="8"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l="8748" t="18660" r="5534" b="23028"/>
          <a:stretch/>
        </p:blipFill>
        <p:spPr>
          <a:xfrm>
            <a:off x="5344116" y="1847402"/>
            <a:ext cx="3259559" cy="1663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p:cNvPicPr>
            <a:picLocks noChangeAspect="1"/>
          </p:cNvPicPr>
          <p:nvPr/>
        </p:nvPicPr>
        <p:blipFill>
          <a:blip r:embed="rId4" cstate="print"/>
          <a:srcRect/>
          <a:stretch>
            <a:fillRect/>
          </a:stretch>
        </p:blipFill>
        <p:spPr bwMode="auto">
          <a:xfrm>
            <a:off x="2741676" y="1569577"/>
            <a:ext cx="2209800" cy="2138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6" descr="Cockroach_Trap_Closeu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38799" y="3940207"/>
            <a:ext cx="2670192" cy="2002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l="33333" t="12963" r="29166" b="21852"/>
          <a:stretch/>
        </p:blipFill>
        <p:spPr>
          <a:xfrm>
            <a:off x="2740152" y="3859692"/>
            <a:ext cx="2212848" cy="2163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50728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76200"/>
            <a:ext cx="9144000" cy="762000"/>
          </a:xfrm>
        </p:spPr>
        <p:txBody>
          <a:bodyPr>
            <a:noAutofit/>
          </a:bodyPr>
          <a:lstStyle/>
          <a:p>
            <a:pPr algn="ctr" eaLnBrk="1" hangingPunct="1"/>
            <a:r>
              <a:rPr lang="en-US" sz="3600" dirty="0"/>
              <a:t>Finding a Qualified Radon Contractor</a:t>
            </a:r>
          </a:p>
        </p:txBody>
      </p:sp>
      <p:sp>
        <p:nvSpPr>
          <p:cNvPr id="62467" name="Rectangle 3"/>
          <p:cNvSpPr>
            <a:spLocks noGrp="1" noChangeArrowheads="1"/>
          </p:cNvSpPr>
          <p:nvPr>
            <p:ph idx="1"/>
          </p:nvPr>
        </p:nvSpPr>
        <p:spPr>
          <a:xfrm>
            <a:off x="381000" y="680791"/>
            <a:ext cx="8686800" cy="2133600"/>
          </a:xfrm>
        </p:spPr>
        <p:txBody>
          <a:bodyPr>
            <a:normAutofit/>
          </a:bodyPr>
          <a:lstStyle/>
          <a:p>
            <a:pPr eaLnBrk="1" hangingPunct="1">
              <a:spcBef>
                <a:spcPts val="0"/>
              </a:spcBef>
            </a:pPr>
            <a:r>
              <a:rPr lang="en-US" dirty="0"/>
              <a:t>Contact EPA</a:t>
            </a:r>
          </a:p>
          <a:p>
            <a:pPr marL="0" indent="0" eaLnBrk="1" hangingPunct="1">
              <a:spcBef>
                <a:spcPts val="0"/>
              </a:spcBef>
              <a:spcAft>
                <a:spcPts val="1800"/>
              </a:spcAft>
              <a:buNone/>
            </a:pPr>
            <a:r>
              <a:rPr lang="en-US" sz="2000" dirty="0">
                <a:hlinkClick r:id="rId3"/>
              </a:rPr>
              <a:t>https://www.epa.gov/radon/find-information-about-local-radon-zones-and-state-contact-information#radonmap</a:t>
            </a:r>
            <a:r>
              <a:rPr lang="en-US" sz="2000" dirty="0"/>
              <a:t> </a:t>
            </a:r>
          </a:p>
          <a:p>
            <a:pPr eaLnBrk="1" hangingPunct="1">
              <a:lnSpc>
                <a:spcPct val="90000"/>
              </a:lnSpc>
            </a:pPr>
            <a:r>
              <a:rPr lang="en-US" dirty="0"/>
              <a:t>Contact a private national proficiency programs</a:t>
            </a:r>
          </a:p>
        </p:txBody>
      </p:sp>
      <p:pic>
        <p:nvPicPr>
          <p:cNvPr id="2" name="Picture 1"/>
          <p:cNvPicPr>
            <a:picLocks noChangeAspect="1"/>
          </p:cNvPicPr>
          <p:nvPr/>
        </p:nvPicPr>
        <p:blipFill>
          <a:blip r:embed="rId4"/>
          <a:stretch>
            <a:fillRect/>
          </a:stretch>
        </p:blipFill>
        <p:spPr>
          <a:xfrm>
            <a:off x="304800" y="2814391"/>
            <a:ext cx="4190999" cy="2430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20823" y="5375662"/>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a:ea typeface="+mn-ea"/>
                <a:cs typeface="+mn-cs"/>
                <a:hlinkClick r:id="rId5"/>
              </a:rPr>
              <a:t>http://aarst-nrpp.com/wp/</a:t>
            </a:r>
            <a:r>
              <a:rPr kumimoji="0" lang="en-US" sz="1800" b="0" i="0" u="none" strike="noStrike" kern="1200" cap="none" spc="0" normalizeH="0" baseline="0" noProof="0" dirty="0">
                <a:ln>
                  <a:noFill/>
                </a:ln>
                <a:solidFill>
                  <a:srgbClr val="1C1C1C"/>
                </a:solidFill>
                <a:effectLst/>
                <a:uLnTx/>
                <a:uFillTx/>
                <a:latin typeface="Calibri"/>
                <a:ea typeface="+mn-ea"/>
                <a:cs typeface="+mn-cs"/>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8389" y="3116247"/>
            <a:ext cx="4489411" cy="2128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222894" y="5469215"/>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C1C1C"/>
                </a:solidFill>
                <a:effectLst/>
                <a:uLnTx/>
                <a:uFillTx/>
                <a:latin typeface="Calibri"/>
                <a:ea typeface="+mn-ea"/>
                <a:cs typeface="+mn-cs"/>
                <a:hlinkClick r:id="rId7"/>
              </a:rPr>
              <a:t>http://www.nrsb.org/</a:t>
            </a:r>
            <a:r>
              <a:rPr kumimoji="0" lang="en-US" sz="1800" b="0" i="0" u="none" strike="noStrike" kern="1200" cap="none" spc="0" normalizeH="0" baseline="0" noProof="0" dirty="0">
                <a:ln>
                  <a:noFill/>
                </a:ln>
                <a:solidFill>
                  <a:srgbClr val="1C1C1C"/>
                </a:solidFill>
                <a:effectLst/>
                <a:uLnTx/>
                <a:uFillTx/>
                <a:latin typeface="Calibri"/>
                <a:ea typeface="+mn-ea"/>
                <a:cs typeface="+mn-cs"/>
              </a:rPr>
              <a:t> 	</a:t>
            </a:r>
          </a:p>
        </p:txBody>
      </p:sp>
    </p:spTree>
    <p:extLst>
      <p:ext uri="{BB962C8B-B14F-4D97-AF65-F5344CB8AC3E}">
        <p14:creationId xmlns:p14="http://schemas.microsoft.com/office/powerpoint/2010/main" val="1335912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152400"/>
            <a:ext cx="8577900" cy="644971"/>
          </a:xfrm>
        </p:spPr>
        <p:txBody>
          <a:bodyPr>
            <a:normAutofit fontScale="90000"/>
          </a:bodyPr>
          <a:lstStyle/>
          <a:p>
            <a:r>
              <a:rPr lang="en-US" dirty="0"/>
              <a:t>Be Aware of </a:t>
            </a:r>
            <a:r>
              <a:rPr lang="en-US" dirty="0" smtClean="0"/>
              <a:t>Illegal </a:t>
            </a:r>
            <a:r>
              <a:rPr lang="en-US" dirty="0"/>
              <a:t>and Risky Pesticides</a:t>
            </a:r>
          </a:p>
        </p:txBody>
      </p:sp>
      <p:sp>
        <p:nvSpPr>
          <p:cNvPr id="43011" name="Rectangle 3"/>
          <p:cNvSpPr>
            <a:spLocks noGrp="1" noChangeArrowheads="1"/>
          </p:cNvSpPr>
          <p:nvPr>
            <p:ph idx="4294967295"/>
          </p:nvPr>
        </p:nvSpPr>
        <p:spPr>
          <a:xfrm>
            <a:off x="304800" y="1333130"/>
            <a:ext cx="4645025" cy="3867150"/>
          </a:xfrm>
        </p:spPr>
        <p:txBody>
          <a:bodyPr/>
          <a:lstStyle/>
          <a:p>
            <a:r>
              <a:rPr lang="en-US" dirty="0"/>
              <a:t>Pesticides that look like candy - mothballs</a:t>
            </a:r>
          </a:p>
          <a:p>
            <a:r>
              <a:rPr lang="en-US" dirty="0"/>
              <a:t>“Miraculous” Chinese Insecticide chalk 	</a:t>
            </a:r>
          </a:p>
          <a:p>
            <a:r>
              <a:rPr lang="en-US" dirty="0"/>
              <a:t>“</a:t>
            </a:r>
            <a:r>
              <a:rPr lang="en-US" dirty="0" err="1"/>
              <a:t>Tres</a:t>
            </a:r>
            <a:r>
              <a:rPr lang="en-US" dirty="0"/>
              <a:t> </a:t>
            </a:r>
            <a:r>
              <a:rPr lang="en-US" dirty="0" err="1"/>
              <a:t>Pasitos</a:t>
            </a:r>
            <a:r>
              <a:rPr lang="en-US" dirty="0"/>
              <a:t>”</a:t>
            </a:r>
          </a:p>
          <a:p>
            <a:r>
              <a:rPr lang="en-US" dirty="0"/>
              <a:t>Many pesticide have been withdrawn</a:t>
            </a:r>
          </a:p>
        </p:txBody>
      </p:sp>
      <p:pic>
        <p:nvPicPr>
          <p:cNvPr id="43013" name="Picture 4"/>
          <p:cNvPicPr>
            <a:picLocks noChangeAspect="1" noChangeArrowheads="1"/>
          </p:cNvPicPr>
          <p:nvPr/>
        </p:nvPicPr>
        <p:blipFill>
          <a:blip r:embed="rId3" cstate="print"/>
          <a:srcRect/>
          <a:stretch>
            <a:fillRect/>
          </a:stretch>
        </p:blipFill>
        <p:spPr bwMode="auto">
          <a:xfrm>
            <a:off x="5436033" y="3333777"/>
            <a:ext cx="3541712" cy="1682750"/>
          </a:xfrm>
          <a:prstGeom prst="rect">
            <a:avLst/>
          </a:prstGeom>
          <a:noFill/>
          <a:ln w="9525">
            <a:noFill/>
            <a:miter lim="800000"/>
            <a:headEnd/>
            <a:tailEnd/>
          </a:ln>
        </p:spPr>
      </p:pic>
      <p:pic>
        <p:nvPicPr>
          <p:cNvPr id="43014" name="Picture 5"/>
          <p:cNvPicPr>
            <a:picLocks noChangeAspect="1" noChangeArrowheads="1"/>
          </p:cNvPicPr>
          <p:nvPr/>
        </p:nvPicPr>
        <p:blipFill>
          <a:blip r:embed="rId4" cstate="print"/>
          <a:srcRect/>
          <a:stretch>
            <a:fillRect/>
          </a:stretch>
        </p:blipFill>
        <p:spPr bwMode="auto">
          <a:xfrm>
            <a:off x="5990070" y="1143000"/>
            <a:ext cx="2433638" cy="1857375"/>
          </a:xfrm>
          <a:prstGeom prst="rect">
            <a:avLst/>
          </a:prstGeom>
          <a:noFill/>
          <a:ln w="9525">
            <a:noFill/>
            <a:miter lim="800000"/>
            <a:headEnd/>
            <a:tailEnd/>
          </a:ln>
        </p:spPr>
      </p:pic>
      <p:sp>
        <p:nvSpPr>
          <p:cNvPr id="43015" name="Text Box 6"/>
          <p:cNvSpPr txBox="1">
            <a:spLocks noChangeArrowheads="1"/>
          </p:cNvSpPr>
          <p:nvPr/>
        </p:nvSpPr>
        <p:spPr bwMode="auto">
          <a:xfrm>
            <a:off x="7010400" y="5399102"/>
            <a:ext cx="1295400" cy="396875"/>
          </a:xfrm>
          <a:prstGeom prst="rect">
            <a:avLst/>
          </a:prstGeom>
          <a:noFill/>
          <a:ln w="9525">
            <a:noFill/>
            <a:miter lim="800000"/>
            <a:headEnd type="none" w="sm" len="sm"/>
            <a:tailEnd type="none" w="sm" len="sm"/>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0" i="0" u="none" strike="noStrike" kern="1200" cap="none" spc="0" normalizeH="0" baseline="0" noProof="0" dirty="0">
                <a:ln>
                  <a:noFill/>
                </a:ln>
                <a:solidFill>
                  <a:srgbClr val="7C9A40"/>
                </a:solidFill>
                <a:effectLst/>
                <a:uLnTx/>
                <a:uFillTx/>
                <a:latin typeface="Tahoma" pitchFamily="34" charset="0"/>
                <a:ea typeface="+mn-ea"/>
                <a:cs typeface="+mn-cs"/>
              </a:rPr>
              <a:t>candy!</a:t>
            </a:r>
          </a:p>
        </p:txBody>
      </p:sp>
      <p:sp>
        <p:nvSpPr>
          <p:cNvPr id="43016" name="AutoShape 7"/>
          <p:cNvSpPr>
            <a:spLocks noChangeArrowheads="1"/>
          </p:cNvSpPr>
          <p:nvPr/>
        </p:nvSpPr>
        <p:spPr bwMode="auto">
          <a:xfrm>
            <a:off x="7235537" y="5122559"/>
            <a:ext cx="308264" cy="317231"/>
          </a:xfrm>
          <a:prstGeom prst="upArrow">
            <a:avLst>
              <a:gd name="adj1" fmla="val 50000"/>
              <a:gd name="adj2" fmla="val 25000"/>
            </a:avLst>
          </a:prstGeom>
          <a:solidFill>
            <a:schemeClr val="accent6"/>
          </a:solidFill>
          <a:ln w="9525">
            <a:no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Calibri"/>
              <a:ea typeface="+mn-ea"/>
              <a:cs typeface="+mn-cs"/>
            </a:endParaRPr>
          </a:p>
        </p:txBody>
      </p:sp>
    </p:spTree>
    <p:extLst>
      <p:ext uri="{BB962C8B-B14F-4D97-AF65-F5344CB8AC3E}">
        <p14:creationId xmlns:p14="http://schemas.microsoft.com/office/powerpoint/2010/main" val="308601794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2131" y="16076"/>
            <a:ext cx="8577900" cy="914400"/>
          </a:xfrm>
          <a:ln>
            <a:noFill/>
          </a:ln>
        </p:spPr>
        <p:txBody>
          <a:bodyPr>
            <a:normAutofit/>
          </a:bodyPr>
          <a:lstStyle/>
          <a:p>
            <a:r>
              <a:rPr lang="en-US" dirty="0"/>
              <a:t>EPA Signal Words for poisons  </a:t>
            </a:r>
            <a:r>
              <a:rPr lang="en-US" sz="5400" dirty="0">
                <a:latin typeface="Wingdings"/>
              </a:rPr>
              <a:t></a:t>
            </a:r>
            <a:endParaRPr lang="en-US" sz="5400" dirty="0"/>
          </a:p>
        </p:txBody>
      </p:sp>
      <p:pic>
        <p:nvPicPr>
          <p:cNvPr id="3" name="Picture 2" descr="ipm1032art4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0" y="838200"/>
            <a:ext cx="2551043" cy="2444750"/>
          </a:xfrm>
          <a:prstGeom prst="rect">
            <a:avLst/>
          </a:prstGeom>
        </p:spPr>
      </p:pic>
      <p:grpSp>
        <p:nvGrpSpPr>
          <p:cNvPr id="9" name="Group 8"/>
          <p:cNvGrpSpPr/>
          <p:nvPr/>
        </p:nvGrpSpPr>
        <p:grpSpPr>
          <a:xfrm>
            <a:off x="169219" y="3057005"/>
            <a:ext cx="8978900" cy="3323987"/>
            <a:chOff x="165100" y="3533913"/>
            <a:chExt cx="8978900" cy="3323987"/>
          </a:xfrm>
        </p:grpSpPr>
        <p:pic>
          <p:nvPicPr>
            <p:cNvPr id="2" name="Picture 1" descr="images-2.jpeg"/>
            <p:cNvPicPr>
              <a:picLocks noChangeAspect="1"/>
            </p:cNvPicPr>
            <p:nvPr/>
          </p:nvPicPr>
          <p:blipFill rotWithShape="1">
            <a:blip r:embed="rId4">
              <a:extLst>
                <a:ext uri="{28A0092B-C50C-407E-A947-70E740481C1C}">
                  <a14:useLocalDpi xmlns:a14="http://schemas.microsoft.com/office/drawing/2010/main"/>
                </a:ext>
              </a:extLst>
            </a:blip>
            <a:srcRect l="3382" t="4099" r="5314" b="65983"/>
            <a:stretch/>
          </p:blipFill>
          <p:spPr>
            <a:xfrm>
              <a:off x="165100" y="3655679"/>
              <a:ext cx="1993900" cy="770131"/>
            </a:xfrm>
            <a:prstGeom prst="rect">
              <a:avLst/>
            </a:prstGeom>
          </p:spPr>
        </p:pic>
        <p:sp>
          <p:nvSpPr>
            <p:cNvPr id="12" name="TextBox 11"/>
            <p:cNvSpPr txBox="1"/>
            <p:nvPr/>
          </p:nvSpPr>
          <p:spPr>
            <a:xfrm>
              <a:off x="2286000" y="3533913"/>
              <a:ext cx="685800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1C1C1C"/>
                  </a:solidFill>
                  <a:effectLst/>
                  <a:uLnTx/>
                  <a:uFillTx/>
                  <a:latin typeface="Calibri"/>
                  <a:ea typeface="+mn-ea"/>
                  <a:cs typeface="+mn-cs"/>
                </a:rPr>
                <a:t>DANGER </a:t>
              </a:r>
              <a:r>
                <a:rPr kumimoji="0" lang="en-US" sz="2200" b="0" i="0" u="none" strike="noStrike" kern="1200" cap="none" spc="0" normalizeH="0" baseline="0" noProof="0" dirty="0">
                  <a:ln>
                    <a:noFill/>
                  </a:ln>
                  <a:solidFill>
                    <a:srgbClr val="1C1C1C"/>
                  </a:solidFill>
                  <a:effectLst/>
                  <a:uLnTx/>
                  <a:uFillTx/>
                  <a:latin typeface="Calibri"/>
                  <a:ea typeface="+mn-ea"/>
                  <a:cs typeface="+mn-cs"/>
                </a:rPr>
                <a:t>means that the pesticide product is highly toxic by at least one route of exposure. It may be corrosive, causing </a:t>
              </a:r>
              <a:r>
                <a:rPr kumimoji="0" lang="en-US" sz="2200" b="0" i="0" u="none" strike="noStrike" kern="1200" cap="none" spc="0" normalizeH="0" baseline="0" noProof="0" dirty="0" smtClean="0">
                  <a:ln>
                    <a:noFill/>
                  </a:ln>
                  <a:solidFill>
                    <a:srgbClr val="1C1C1C"/>
                  </a:solidFill>
                  <a:effectLst/>
                  <a:uLnTx/>
                  <a:uFillTx/>
                  <a:latin typeface="Calibri"/>
                  <a:ea typeface="+mn-ea"/>
                  <a:cs typeface="+mn-cs"/>
                </a:rPr>
                <a:t>irreversible </a:t>
              </a:r>
              <a:r>
                <a:rPr kumimoji="0" lang="en-US" sz="2200" b="0" i="0" u="none" strike="noStrike" kern="1200" cap="none" spc="0" normalizeH="0" baseline="0" noProof="0" dirty="0">
                  <a:ln>
                    <a:noFill/>
                  </a:ln>
                  <a:solidFill>
                    <a:srgbClr val="1C1C1C"/>
                  </a:solidFill>
                  <a:effectLst/>
                  <a:uLnTx/>
                  <a:uFillTx/>
                  <a:latin typeface="Calibri"/>
                  <a:ea typeface="+mn-ea"/>
                  <a:cs typeface="+mn-cs"/>
                </a:rPr>
                <a:t>damage to the skin or eyes. Alternatively, it may be highly toxic if eaten, absorbed through the skin, or inhaled.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C1C1C"/>
                  </a:solidFill>
                  <a:effectLst/>
                  <a:uLnTx/>
                  <a:uFillTx/>
                  <a:latin typeface="Calibri"/>
                  <a:ea typeface="+mn-ea"/>
                  <a:cs typeface="+mn-cs"/>
                </a:rPr>
                <a:t>If this is the case, then the word “</a:t>
              </a:r>
              <a:r>
                <a:rPr kumimoji="0" lang="en-US" sz="2200" b="0" i="0" u="none" strike="noStrike" kern="1200" cap="none" spc="0" normalizeH="0" baseline="0" noProof="0" dirty="0">
                  <a:ln>
                    <a:noFill/>
                  </a:ln>
                  <a:solidFill>
                    <a:srgbClr val="FF0000"/>
                  </a:solidFill>
                  <a:effectLst/>
                  <a:uLnTx/>
                  <a:uFillTx/>
                  <a:latin typeface="Calibri"/>
                  <a:ea typeface="+mn-ea"/>
                  <a:cs typeface="+mn-cs"/>
                </a:rPr>
                <a:t>POISON</a:t>
              </a:r>
              <a:r>
                <a:rPr kumimoji="0" lang="en-US" sz="2200" b="0" i="0" u="none" strike="noStrike" kern="1200" cap="none" spc="0" normalizeH="0" baseline="0" noProof="0" dirty="0">
                  <a:ln>
                    <a:noFill/>
                  </a:ln>
                  <a:solidFill>
                    <a:srgbClr val="1C1C1C"/>
                  </a:solidFill>
                  <a:effectLst/>
                  <a:uLnTx/>
                  <a:uFillTx/>
                  <a:latin typeface="Calibri"/>
                  <a:ea typeface="+mn-ea"/>
                  <a:cs typeface="+mn-cs"/>
                </a:rPr>
                <a:t>” must also be included in red letters on the front panel of the product label.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Calibri"/>
                <a:ea typeface="+mn-ea"/>
                <a:cs typeface="+mn-cs"/>
              </a:endParaRPr>
            </a:p>
          </p:txBody>
        </p:sp>
      </p:grpSp>
      <p:grpSp>
        <p:nvGrpSpPr>
          <p:cNvPr id="7" name="Group 6"/>
          <p:cNvGrpSpPr/>
          <p:nvPr/>
        </p:nvGrpSpPr>
        <p:grpSpPr>
          <a:xfrm>
            <a:off x="169219" y="762000"/>
            <a:ext cx="8772070" cy="1107996"/>
            <a:chOff x="165100" y="979713"/>
            <a:chExt cx="8772070" cy="1107996"/>
          </a:xfrm>
        </p:grpSpPr>
        <p:sp>
          <p:nvSpPr>
            <p:cNvPr id="5" name="TextBox 4"/>
            <p:cNvSpPr txBox="1"/>
            <p:nvPr/>
          </p:nvSpPr>
          <p:spPr>
            <a:xfrm>
              <a:off x="2286000" y="979713"/>
              <a:ext cx="66511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C1C1C"/>
                  </a:solidFill>
                  <a:effectLst/>
                  <a:uLnTx/>
                  <a:uFillTx/>
                  <a:latin typeface="Calibri"/>
                  <a:ea typeface="+mn-ea"/>
                  <a:cs typeface="+mn-cs"/>
                </a:rPr>
                <a:t>CAUTION </a:t>
              </a:r>
              <a:r>
                <a:rPr kumimoji="0" lang="en-US" sz="2200" b="0" i="0" u="none" strike="noStrike" kern="1200" cap="none" spc="0" normalizeH="0" baseline="0" noProof="0" dirty="0">
                  <a:ln>
                    <a:noFill/>
                  </a:ln>
                  <a:solidFill>
                    <a:srgbClr val="1C1C1C"/>
                  </a:solidFill>
                  <a:effectLst/>
                  <a:uLnTx/>
                  <a:uFillTx/>
                  <a:latin typeface="Calibri"/>
                  <a:ea typeface="+mn-ea"/>
                  <a:cs typeface="+mn-cs"/>
                </a:rPr>
                <a:t>means the pesticide product is slightly toxic if eaten, absorbed through the skin, inhaled, or it causes slight eye or skin irritation.</a:t>
              </a:r>
            </a:p>
          </p:txBody>
        </p:sp>
        <p:pic>
          <p:nvPicPr>
            <p:cNvPr id="14" name="Picture 13" descr="images-2.jpeg"/>
            <p:cNvPicPr>
              <a:picLocks noChangeAspect="1"/>
            </p:cNvPicPr>
            <p:nvPr/>
          </p:nvPicPr>
          <p:blipFill rotWithShape="1">
            <a:blip r:embed="rId4">
              <a:extLst>
                <a:ext uri="{28A0092B-C50C-407E-A947-70E740481C1C}">
                  <a14:useLocalDpi xmlns:a14="http://schemas.microsoft.com/office/drawing/2010/main"/>
                </a:ext>
              </a:extLst>
            </a:blip>
            <a:srcRect l="4831" t="68853" r="5314" b="2868"/>
            <a:stretch/>
          </p:blipFill>
          <p:spPr>
            <a:xfrm>
              <a:off x="165100" y="1134534"/>
              <a:ext cx="1962251" cy="727932"/>
            </a:xfrm>
            <a:prstGeom prst="rect">
              <a:avLst/>
            </a:prstGeom>
          </p:spPr>
        </p:pic>
      </p:grpSp>
      <p:grpSp>
        <p:nvGrpSpPr>
          <p:cNvPr id="8" name="Group 7"/>
          <p:cNvGrpSpPr/>
          <p:nvPr/>
        </p:nvGrpSpPr>
        <p:grpSpPr>
          <a:xfrm>
            <a:off x="128030" y="1890165"/>
            <a:ext cx="9008533" cy="1200328"/>
            <a:chOff x="135467" y="2298540"/>
            <a:chExt cx="9008533" cy="1200328"/>
          </a:xfrm>
        </p:grpSpPr>
        <p:sp>
          <p:nvSpPr>
            <p:cNvPr id="13" name="TextBox 12"/>
            <p:cNvSpPr txBox="1"/>
            <p:nvPr/>
          </p:nvSpPr>
          <p:spPr>
            <a:xfrm>
              <a:off x="2286000" y="2298540"/>
              <a:ext cx="6858000" cy="1200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C1C1C"/>
                  </a:solidFill>
                  <a:effectLst/>
                  <a:uLnTx/>
                  <a:uFillTx/>
                  <a:latin typeface="Calibri"/>
                  <a:ea typeface="+mn-ea"/>
                  <a:cs typeface="+mn-cs"/>
                </a:rPr>
                <a:t>WARNING</a:t>
              </a:r>
              <a:r>
                <a:rPr kumimoji="0" lang="en-US" sz="2400" b="1" i="0" u="none" strike="noStrike" kern="1200" cap="none" spc="0" normalizeH="0" baseline="0" noProof="0" dirty="0">
                  <a:ln>
                    <a:noFill/>
                  </a:ln>
                  <a:solidFill>
                    <a:srgbClr val="1C1C1C"/>
                  </a:solidFill>
                  <a:effectLst/>
                  <a:uLnTx/>
                  <a:uFillTx/>
                  <a:latin typeface="Calibri"/>
                  <a:ea typeface="+mn-ea"/>
                  <a:cs typeface="+mn-cs"/>
                </a:rPr>
                <a:t> </a:t>
              </a:r>
              <a:r>
                <a:rPr kumimoji="0" lang="en-US" sz="2400" b="0" i="0" u="none" strike="noStrike" kern="1200" cap="none" spc="0" normalizeH="0" baseline="0" noProof="0" dirty="0">
                  <a:ln>
                    <a:noFill/>
                  </a:ln>
                  <a:solidFill>
                    <a:srgbClr val="1C1C1C"/>
                  </a:solidFill>
                  <a:effectLst/>
                  <a:uLnTx/>
                  <a:uFillTx/>
                  <a:latin typeface="Calibri"/>
                  <a:ea typeface="+mn-ea"/>
                  <a:cs typeface="+mn-cs"/>
                </a:rPr>
                <a:t>indicates the pesticide product is moderately toxic if eaten, absorbed through the skin, inhaled, or it causes moderate eye or skin irritation.</a:t>
              </a:r>
            </a:p>
          </p:txBody>
        </p:sp>
        <p:pic>
          <p:nvPicPr>
            <p:cNvPr id="15" name="Picture 14" descr="images-2.jpeg"/>
            <p:cNvPicPr>
              <a:picLocks noChangeAspect="1"/>
            </p:cNvPicPr>
            <p:nvPr/>
          </p:nvPicPr>
          <p:blipFill rotWithShape="1">
            <a:blip r:embed="rId4">
              <a:extLst>
                <a:ext uri="{28A0092B-C50C-407E-A947-70E740481C1C}">
                  <a14:useLocalDpi xmlns:a14="http://schemas.microsoft.com/office/drawing/2010/main"/>
                </a:ext>
              </a:extLst>
            </a:blip>
            <a:srcRect l="4831" t="38525" r="6763" b="34426"/>
            <a:stretch/>
          </p:blipFill>
          <p:spPr>
            <a:xfrm>
              <a:off x="135467" y="2462262"/>
              <a:ext cx="1930602" cy="696283"/>
            </a:xfrm>
            <a:prstGeom prst="rect">
              <a:avLst/>
            </a:prstGeom>
          </p:spPr>
        </p:pic>
      </p:grpSp>
      <p:sp>
        <p:nvSpPr>
          <p:cNvPr id="6" name="TextBox 5"/>
          <p:cNvSpPr txBox="1"/>
          <p:nvPr/>
        </p:nvSpPr>
        <p:spPr>
          <a:xfrm>
            <a:off x="261707" y="4931405"/>
            <a:ext cx="17772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POISION </a:t>
            </a:r>
          </a:p>
        </p:txBody>
      </p:sp>
    </p:spTree>
    <p:extLst>
      <p:ext uri="{BB962C8B-B14F-4D97-AF65-F5344CB8AC3E}">
        <p14:creationId xmlns:p14="http://schemas.microsoft.com/office/powerpoint/2010/main" val="5510943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a:bodyPr>
          <a:lstStyle/>
          <a:p>
            <a:r>
              <a:rPr lang="en-US" dirty="0"/>
              <a:t>6. Monitoring for Cockroaches</a:t>
            </a:r>
          </a:p>
        </p:txBody>
      </p:sp>
      <p:sp>
        <p:nvSpPr>
          <p:cNvPr id="46083" name="Content Placeholder 2"/>
          <p:cNvSpPr>
            <a:spLocks noGrp="1"/>
          </p:cNvSpPr>
          <p:nvPr>
            <p:ph idx="4294967295"/>
          </p:nvPr>
        </p:nvSpPr>
        <p:spPr>
          <a:xfrm>
            <a:off x="222813" y="1143000"/>
            <a:ext cx="4572000" cy="4270375"/>
          </a:xfrm>
        </p:spPr>
        <p:txBody>
          <a:bodyPr>
            <a:normAutofit fontScale="92500"/>
          </a:bodyPr>
          <a:lstStyle/>
          <a:p>
            <a:r>
              <a:rPr lang="en-US" dirty="0"/>
              <a:t>Keep looking to spot </a:t>
            </a:r>
            <a:r>
              <a:rPr lang="en-US" dirty="0" err="1"/>
              <a:t>reinfestations</a:t>
            </a:r>
            <a:endParaRPr lang="en-US" dirty="0"/>
          </a:p>
          <a:p>
            <a:r>
              <a:rPr lang="en-US" dirty="0"/>
              <a:t>Place glue traps in corners</a:t>
            </a:r>
          </a:p>
          <a:p>
            <a:pPr lvl="1"/>
            <a:r>
              <a:rPr lang="en-US" dirty="0"/>
              <a:t>Behind appliances</a:t>
            </a:r>
          </a:p>
          <a:p>
            <a:pPr lvl="1"/>
            <a:r>
              <a:rPr lang="en-US" dirty="0"/>
              <a:t>Under sink</a:t>
            </a:r>
          </a:p>
          <a:p>
            <a:pPr lvl="1"/>
            <a:r>
              <a:rPr lang="en-US" dirty="0"/>
              <a:t>Under cover!</a:t>
            </a:r>
          </a:p>
          <a:p>
            <a:r>
              <a:rPr lang="en-US" dirty="0"/>
              <a:t>Date and mark</a:t>
            </a:r>
          </a:p>
          <a:p>
            <a:r>
              <a:rPr lang="en-US" dirty="0"/>
              <a:t>Don’t disturb</a:t>
            </a:r>
          </a:p>
        </p:txBody>
      </p:sp>
      <p:pic>
        <p:nvPicPr>
          <p:cNvPr id="46084" name="Picture 6" descr="Cockroach_Trap_Closeu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53000" y="2758279"/>
            <a:ext cx="3962400" cy="29718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46085" name="Picture 6"/>
          <p:cNvPicPr>
            <a:picLocks noChangeAspect="1"/>
          </p:cNvPicPr>
          <p:nvPr/>
        </p:nvPicPr>
        <p:blipFill>
          <a:blip r:embed="rId4" cstate="print"/>
          <a:srcRect l="-1701" t="33302" r="1701" b="26257"/>
          <a:stretch>
            <a:fillRect/>
          </a:stretch>
        </p:blipFill>
        <p:spPr bwMode="auto">
          <a:xfrm>
            <a:off x="4800600" y="1162538"/>
            <a:ext cx="4114800" cy="1247775"/>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98780531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38603"/>
            <a:ext cx="7079942" cy="799413"/>
          </a:xfrm>
        </p:spPr>
        <p:txBody>
          <a:bodyPr>
            <a:normAutofit/>
          </a:bodyPr>
          <a:lstStyle/>
          <a:p>
            <a:r>
              <a:rPr lang="en-US" dirty="0"/>
              <a:t>6. Monitoring for Rodents</a:t>
            </a:r>
          </a:p>
        </p:txBody>
      </p:sp>
      <p:pic>
        <p:nvPicPr>
          <p:cNvPr id="47107" name="Content Placeholder 5"/>
          <p:cNvPicPr>
            <a:picLocks noGrp="1" noChangeAspect="1"/>
          </p:cNvPicPr>
          <p:nvPr>
            <p:ph idx="1"/>
          </p:nvPr>
        </p:nvPicPr>
        <p:blipFill>
          <a:blip r:embed="rId3" cstate="print"/>
          <a:stretch>
            <a:fillRect/>
          </a:stretch>
        </p:blipFill>
        <p:spPr>
          <a:xfrm>
            <a:off x="4660696" y="2793772"/>
            <a:ext cx="4355869" cy="3266902"/>
          </a:xfrm>
        </p:spPr>
      </p:pic>
      <p:pic>
        <p:nvPicPr>
          <p:cNvPr id="47108"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04951" y="1248556"/>
            <a:ext cx="1578715" cy="1527545"/>
          </a:xfrm>
          <a:prstGeom prst="rect">
            <a:avLst/>
          </a:prstGeom>
          <a:noFill/>
          <a:ln w="3175">
            <a:noFill/>
            <a:miter lim="800000"/>
            <a:headEnd/>
            <a:tailEnd/>
          </a:ln>
        </p:spPr>
      </p:pic>
      <p:pic>
        <p:nvPicPr>
          <p:cNvPr id="47110" name="Picture 9"/>
          <p:cNvPicPr>
            <a:picLocks noChangeAspect="1"/>
          </p:cNvPicPr>
          <p:nvPr/>
        </p:nvPicPr>
        <p:blipFill>
          <a:blip r:embed="rId5" cstate="print"/>
          <a:srcRect r="-2104"/>
          <a:stretch>
            <a:fillRect/>
          </a:stretch>
        </p:blipFill>
        <p:spPr bwMode="auto">
          <a:xfrm>
            <a:off x="6722022" y="1138016"/>
            <a:ext cx="2114550" cy="1611312"/>
          </a:xfrm>
          <a:prstGeom prst="rect">
            <a:avLst/>
          </a:prstGeom>
          <a:noFill/>
          <a:ln w="9525">
            <a:noFill/>
            <a:miter lim="800000"/>
            <a:headEnd/>
            <a:tailEnd/>
          </a:ln>
        </p:spPr>
      </p:pic>
      <p:sp>
        <p:nvSpPr>
          <p:cNvPr id="10" name="Content Placeholder 2"/>
          <p:cNvSpPr txBox="1">
            <a:spLocks/>
          </p:cNvSpPr>
          <p:nvPr/>
        </p:nvSpPr>
        <p:spPr>
          <a:xfrm>
            <a:off x="457200" y="1520300"/>
            <a:ext cx="4114800" cy="453625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400"/>
              </a:spcBef>
              <a:spcAft>
                <a:spcPts val="0"/>
              </a:spcAft>
              <a:buClrTx/>
              <a:buSzPct val="55000"/>
              <a:buFontTx/>
              <a:buBlip>
                <a:blip r:embed="rId6"/>
              </a:buBlip>
              <a:tabLst/>
              <a:defRPr/>
            </a:pPr>
            <a:r>
              <a:rPr kumimoji="0" lang="en-US" sz="2500" b="0" i="0" u="none" strike="noStrike" kern="1200" cap="none" spc="0" normalizeH="0" baseline="0" noProof="0" dirty="0">
                <a:ln>
                  <a:noFill/>
                </a:ln>
                <a:solidFill>
                  <a:srgbClr val="1C1C1C">
                    <a:lumMod val="85000"/>
                    <a:lumOff val="15000"/>
                  </a:srgbClr>
                </a:solidFill>
                <a:effectLst/>
                <a:uLnTx/>
                <a:uFillTx/>
                <a:latin typeface="Calibri"/>
                <a:ea typeface="+mn-ea"/>
                <a:cs typeface="+mn-cs"/>
              </a:rPr>
              <a:t>Use snap traps</a:t>
            </a:r>
          </a:p>
          <a:p>
            <a:pPr marL="342900" marR="0" lvl="0" indent="-342900" algn="l" defTabSz="914400" rtl="0" eaLnBrk="1" fontAlgn="auto" latinLnBrk="0" hangingPunct="1">
              <a:lnSpc>
                <a:spcPct val="100000"/>
              </a:lnSpc>
              <a:spcBef>
                <a:spcPts val="400"/>
              </a:spcBef>
              <a:spcAft>
                <a:spcPts val="0"/>
              </a:spcAft>
              <a:buClrTx/>
              <a:buSzPct val="55000"/>
              <a:buFontTx/>
              <a:buBlip>
                <a:blip r:embed="rId6"/>
              </a:buBlip>
              <a:tabLst/>
              <a:defRPr/>
            </a:pPr>
            <a:r>
              <a:rPr kumimoji="0" lang="en-US" sz="2500" b="0" i="0" u="none" strike="noStrike" kern="1200" cap="none" spc="0" normalizeH="0" baseline="0" noProof="0" dirty="0">
                <a:ln>
                  <a:noFill/>
                </a:ln>
                <a:solidFill>
                  <a:srgbClr val="1C1C1C">
                    <a:lumMod val="85000"/>
                    <a:lumOff val="15000"/>
                  </a:srgbClr>
                </a:solidFill>
                <a:effectLst/>
                <a:uLnTx/>
                <a:uFillTx/>
                <a:latin typeface="Calibri"/>
                <a:ea typeface="+mn-ea"/>
                <a:cs typeface="+mn-cs"/>
              </a:rPr>
              <a:t>Place in corners, along runways and in tight dark spaces</a:t>
            </a:r>
          </a:p>
          <a:p>
            <a:pPr marL="342900" marR="0" lvl="0" indent="-342900" algn="l" defTabSz="914400" rtl="0" eaLnBrk="1" fontAlgn="auto" latinLnBrk="0" hangingPunct="1">
              <a:lnSpc>
                <a:spcPct val="100000"/>
              </a:lnSpc>
              <a:spcBef>
                <a:spcPts val="400"/>
              </a:spcBef>
              <a:spcAft>
                <a:spcPts val="0"/>
              </a:spcAft>
              <a:buClrTx/>
              <a:buSzPct val="55000"/>
              <a:buFontTx/>
              <a:buBlip>
                <a:blip r:embed="rId6"/>
              </a:buBlip>
              <a:tabLst/>
              <a:defRPr/>
            </a:pPr>
            <a:r>
              <a:rPr kumimoji="0" lang="en-US" sz="2500" b="0" i="0" u="none" strike="noStrike" kern="1200" cap="none" spc="0" normalizeH="0" baseline="0" noProof="0" dirty="0">
                <a:ln>
                  <a:noFill/>
                </a:ln>
                <a:solidFill>
                  <a:srgbClr val="1C1C1C">
                    <a:lumMod val="85000"/>
                    <a:lumOff val="15000"/>
                  </a:srgbClr>
                </a:solidFill>
                <a:effectLst/>
                <a:uLnTx/>
                <a:uFillTx/>
                <a:latin typeface="Calibri"/>
                <a:ea typeface="+mn-ea"/>
                <a:cs typeface="+mn-cs"/>
              </a:rPr>
              <a:t>Check daily</a:t>
            </a:r>
          </a:p>
          <a:p>
            <a:pPr marL="342900" marR="0" lvl="0" indent="-342900" algn="l" defTabSz="914400" rtl="0" eaLnBrk="1" fontAlgn="auto" latinLnBrk="0" hangingPunct="1">
              <a:lnSpc>
                <a:spcPct val="100000"/>
              </a:lnSpc>
              <a:spcBef>
                <a:spcPts val="400"/>
              </a:spcBef>
              <a:spcAft>
                <a:spcPts val="0"/>
              </a:spcAft>
              <a:buClrTx/>
              <a:buSzPct val="55000"/>
              <a:buFontTx/>
              <a:buBlip>
                <a:blip r:embed="rId6"/>
              </a:buBlip>
              <a:tabLst/>
              <a:defRPr/>
            </a:pPr>
            <a:r>
              <a:rPr kumimoji="0" lang="en-US" sz="2500" b="0" i="0" u="none" strike="noStrike" kern="1200" cap="none" spc="0" normalizeH="0" baseline="0" noProof="0" dirty="0">
                <a:ln>
                  <a:noFill/>
                </a:ln>
                <a:solidFill>
                  <a:srgbClr val="1C1C1C">
                    <a:lumMod val="85000"/>
                    <a:lumOff val="15000"/>
                  </a:srgbClr>
                </a:solidFill>
                <a:effectLst/>
                <a:uLnTx/>
                <a:uFillTx/>
                <a:latin typeface="Calibri"/>
                <a:ea typeface="+mn-ea"/>
                <a:cs typeface="+mn-cs"/>
              </a:rPr>
              <a:t>Increase trapping if monitors indicate activity</a:t>
            </a:r>
          </a:p>
          <a:p>
            <a:pPr marL="342900" marR="0" lvl="0" indent="-342900" algn="l" defTabSz="914400" rtl="0" eaLnBrk="1" fontAlgn="auto" latinLnBrk="0" hangingPunct="1">
              <a:lnSpc>
                <a:spcPct val="100000"/>
              </a:lnSpc>
              <a:spcBef>
                <a:spcPts val="400"/>
              </a:spcBef>
              <a:spcAft>
                <a:spcPts val="0"/>
              </a:spcAft>
              <a:buClrTx/>
              <a:buSzPct val="55000"/>
              <a:buFontTx/>
              <a:buBlip>
                <a:blip r:embed="rId6"/>
              </a:buBlip>
              <a:tabLst/>
              <a:defRPr/>
            </a:pPr>
            <a:r>
              <a:rPr kumimoji="0" lang="en-US" sz="2500" b="0" i="0" u="none" strike="noStrike" kern="1200" cap="none" spc="0" normalizeH="0" baseline="0" noProof="0" dirty="0">
                <a:ln>
                  <a:noFill/>
                </a:ln>
                <a:solidFill>
                  <a:srgbClr val="1C1C1C">
                    <a:lumMod val="85000"/>
                    <a:lumOff val="15000"/>
                  </a:srgbClr>
                </a:solidFill>
                <a:effectLst/>
                <a:uLnTx/>
                <a:uFillTx/>
                <a:latin typeface="Calibri"/>
                <a:ea typeface="+mn-ea"/>
                <a:cs typeface="+mn-cs"/>
              </a:rPr>
              <a:t>Always have monitors for insects and rodents in place</a:t>
            </a:r>
          </a:p>
        </p:txBody>
      </p:sp>
    </p:spTree>
    <p:extLst>
      <p:ext uri="{BB962C8B-B14F-4D97-AF65-F5344CB8AC3E}">
        <p14:creationId xmlns:p14="http://schemas.microsoft.com/office/powerpoint/2010/main" val="341583019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p:txBody>
          <a:bodyPr>
            <a:normAutofit/>
          </a:bodyPr>
          <a:lstStyle/>
          <a:p>
            <a:r>
              <a:rPr lang="en-US" dirty="0"/>
              <a:t>The Panic of Bed bugs</a:t>
            </a:r>
          </a:p>
        </p:txBody>
      </p:sp>
      <p:sp>
        <p:nvSpPr>
          <p:cNvPr id="58371" name="Rectangle 3"/>
          <p:cNvSpPr>
            <a:spLocks noGrp="1"/>
          </p:cNvSpPr>
          <p:nvPr>
            <p:ph idx="4294967295"/>
          </p:nvPr>
        </p:nvSpPr>
        <p:spPr>
          <a:xfrm>
            <a:off x="384881" y="1068063"/>
            <a:ext cx="8458200" cy="3867150"/>
          </a:xfrm>
          <a:solidFill>
            <a:srgbClr val="006591">
              <a:alpha val="50000"/>
            </a:srgbClr>
          </a:solidFill>
        </p:spPr>
        <p:txBody>
          <a:bodyPr>
            <a:noAutofit/>
          </a:bodyPr>
          <a:lstStyle/>
          <a:p>
            <a:pPr>
              <a:spcBef>
                <a:spcPts val="0"/>
              </a:spcBef>
              <a:spcAft>
                <a:spcPts val="1800"/>
              </a:spcAft>
            </a:pPr>
            <a:r>
              <a:rPr lang="en-US" sz="2700" dirty="0"/>
              <a:t>Can be avoided and eliminated</a:t>
            </a:r>
          </a:p>
          <a:p>
            <a:pPr>
              <a:spcBef>
                <a:spcPts val="0"/>
              </a:spcBef>
              <a:spcAft>
                <a:spcPts val="1800"/>
              </a:spcAft>
            </a:pPr>
            <a:r>
              <a:rPr lang="en-US" sz="2700" dirty="0"/>
              <a:t>Every skin irritation or bite is not bed bugs</a:t>
            </a:r>
          </a:p>
          <a:p>
            <a:pPr>
              <a:spcBef>
                <a:spcPts val="0"/>
              </a:spcBef>
              <a:spcAft>
                <a:spcPts val="1800"/>
              </a:spcAft>
            </a:pPr>
            <a:r>
              <a:rPr lang="en-US" sz="2700" dirty="0"/>
              <a:t>You can see them.</a:t>
            </a:r>
          </a:p>
          <a:p>
            <a:pPr>
              <a:spcBef>
                <a:spcPts val="300"/>
              </a:spcBef>
            </a:pPr>
            <a:r>
              <a:rPr lang="en-US" sz="2700" dirty="0"/>
              <a:t>Do not cause or spread diseases</a:t>
            </a:r>
            <a:r>
              <a:rPr lang="en-US" sz="2700" b="1" dirty="0"/>
              <a:t>.</a:t>
            </a:r>
          </a:p>
        </p:txBody>
      </p:sp>
      <p:pic>
        <p:nvPicPr>
          <p:cNvPr id="4" name="Picture 4" descr="IFAS UFL bed bug3"/>
          <p:cNvPicPr>
            <a:picLocks noChangeAspect="1" noChangeArrowheads="1"/>
          </p:cNvPicPr>
          <p:nvPr/>
        </p:nvPicPr>
        <p:blipFill>
          <a:blip r:embed="rId3" cstate="print"/>
          <a:srcRect l="16667" t="22727" r="14013" b="3030"/>
          <a:stretch>
            <a:fillRect/>
          </a:stretch>
        </p:blipFill>
        <p:spPr bwMode="auto">
          <a:xfrm>
            <a:off x="5100017" y="3666106"/>
            <a:ext cx="3632609" cy="220203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63981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86423" y="359502"/>
            <a:ext cx="7079942" cy="799413"/>
          </a:xfrm>
        </p:spPr>
        <p:txBody>
          <a:bodyPr>
            <a:normAutofit/>
          </a:bodyPr>
          <a:lstStyle/>
          <a:p>
            <a:r>
              <a:rPr lang="en-US"/>
              <a:t>Bed bug - Treatment</a:t>
            </a:r>
          </a:p>
        </p:txBody>
      </p:sp>
      <p:sp>
        <p:nvSpPr>
          <p:cNvPr id="61443" name="Content Placeholder 2"/>
          <p:cNvSpPr>
            <a:spLocks noGrp="1"/>
          </p:cNvSpPr>
          <p:nvPr>
            <p:ph idx="1"/>
          </p:nvPr>
        </p:nvSpPr>
        <p:spPr>
          <a:xfrm>
            <a:off x="265670" y="1196155"/>
            <a:ext cx="4343400" cy="3868445"/>
          </a:xfrm>
        </p:spPr>
        <p:txBody>
          <a:bodyPr>
            <a:normAutofit fontScale="92500" lnSpcReduction="10000"/>
          </a:bodyPr>
          <a:lstStyle/>
          <a:p>
            <a:r>
              <a:rPr lang="en-US" dirty="0"/>
              <a:t>Inspection</a:t>
            </a:r>
          </a:p>
          <a:p>
            <a:r>
              <a:rPr lang="en-US" dirty="0"/>
              <a:t>Vacuum</a:t>
            </a:r>
          </a:p>
          <a:p>
            <a:r>
              <a:rPr lang="en-US" dirty="0"/>
              <a:t>Heat or cold</a:t>
            </a:r>
          </a:p>
          <a:p>
            <a:r>
              <a:rPr lang="en-US" dirty="0"/>
              <a:t>Pesticides by PCO only</a:t>
            </a:r>
          </a:p>
          <a:p>
            <a:r>
              <a:rPr lang="en-US" dirty="0"/>
              <a:t>Re-inspection and retreatment</a:t>
            </a:r>
          </a:p>
          <a:p>
            <a:r>
              <a:rPr lang="en-US" dirty="0"/>
              <a:t>Encasements and interceptors</a:t>
            </a:r>
          </a:p>
        </p:txBody>
      </p:sp>
      <p:pic>
        <p:nvPicPr>
          <p:cNvPr id="61445" name="Picture 5" descr="DESTROYING-BED-BUGS-THE-TECNOVAP-DRY-STEAM-WAY-5574_image"/>
          <p:cNvPicPr>
            <a:picLocks noChangeAspect="1" noChangeArrowheads="1"/>
          </p:cNvPicPr>
          <p:nvPr/>
        </p:nvPicPr>
        <p:blipFill>
          <a:blip r:embed="rId3" cstate="print"/>
          <a:srcRect b="22607"/>
          <a:stretch>
            <a:fillRect/>
          </a:stretch>
        </p:blipFill>
        <p:spPr bwMode="auto">
          <a:xfrm>
            <a:off x="4572000" y="1530178"/>
            <a:ext cx="4042611" cy="3200400"/>
          </a:xfrm>
          <a:prstGeom prst="rect">
            <a:avLst/>
          </a:prstGeom>
          <a:noFill/>
          <a:ln w="9525">
            <a:noFill/>
            <a:miter lim="800000"/>
            <a:headEnd/>
            <a:tailEnd/>
          </a:ln>
        </p:spPr>
      </p:pic>
    </p:spTree>
    <p:extLst>
      <p:ext uri="{BB962C8B-B14F-4D97-AF65-F5344CB8AC3E}">
        <p14:creationId xmlns:p14="http://schemas.microsoft.com/office/powerpoint/2010/main" val="37098184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39762"/>
          </a:xfrm>
          <a:ln>
            <a:noFill/>
          </a:ln>
        </p:spPr>
        <p:txBody>
          <a:bodyPr>
            <a:normAutofit fontScale="90000"/>
          </a:bodyPr>
          <a:lstStyle/>
          <a:p>
            <a:r>
              <a:rPr lang="en-US" dirty="0" smtClean="0"/>
              <a:t>Review . . . What do you remember?</a:t>
            </a:r>
            <a:endParaRPr lang="en-US" dirty="0"/>
          </a:p>
        </p:txBody>
      </p:sp>
      <p:sp>
        <p:nvSpPr>
          <p:cNvPr id="5" name="TextBox 4"/>
          <p:cNvSpPr txBox="1"/>
          <p:nvPr/>
        </p:nvSpPr>
        <p:spPr>
          <a:xfrm>
            <a:off x="347272" y="1524000"/>
            <a:ext cx="8763000" cy="3785652"/>
          </a:xfrm>
          <a:prstGeom prst="rect">
            <a:avLst/>
          </a:prstGeom>
          <a:noFill/>
        </p:spPr>
        <p:txBody>
          <a:bodyPr wrap="square" rtlCol="0">
            <a:spAutoFit/>
          </a:bodyPr>
          <a:lstStyle/>
          <a:p>
            <a:pPr marL="548640" marR="0" lvl="0" indent="-548640" algn="l" defTabSz="914400" rtl="0" eaLnBrk="1" fontAlgn="auto" latinLnBrk="0" hangingPunct="1">
              <a:lnSpc>
                <a:spcPct val="100000"/>
              </a:lnSpc>
              <a:spcBef>
                <a:spcPts val="0"/>
              </a:spcBef>
              <a:spcAft>
                <a:spcPts val="2400"/>
              </a:spcAft>
              <a:buClrTx/>
              <a:buSzTx/>
              <a:buFontTx/>
              <a:buAutoNum type="arabicPeriod"/>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are the two major resources for interventions that we discussed?</a:t>
            </a:r>
          </a:p>
          <a:p>
            <a:pPr marL="548640" marR="0" lvl="0" indent="-548640" algn="l" defTabSz="914400" rtl="0" eaLnBrk="1" fontAlgn="auto" latinLnBrk="0" hangingPunct="1">
              <a:lnSpc>
                <a:spcPct val="100000"/>
              </a:lnSpc>
              <a:spcBef>
                <a:spcPts val="0"/>
              </a:spcBef>
              <a:spcAft>
                <a:spcPts val="2400"/>
              </a:spcAft>
              <a:buClrTx/>
              <a:buSzTx/>
              <a:buFontTx/>
              <a:buAutoNum type="arabicPeriod"/>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three interventions related to Keep it Clean.</a:t>
            </a:r>
          </a:p>
          <a:p>
            <a:pPr marL="548640" marR="0" lvl="0" indent="-548640" algn="l" defTabSz="914400" rtl="0" eaLnBrk="1" fontAlgn="auto" latinLnBrk="0" hangingPunct="1">
              <a:lnSpc>
                <a:spcPct val="100000"/>
              </a:lnSpc>
              <a:spcBef>
                <a:spcPts val="0"/>
              </a:spcBef>
              <a:spcAft>
                <a:spcPts val="2400"/>
              </a:spcAft>
              <a:buClrTx/>
              <a:buSzTx/>
              <a:buFontTx/>
              <a:buAutoNum type="arabicPeriod"/>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is the definition of IPM?</a:t>
            </a:r>
          </a:p>
        </p:txBody>
      </p:sp>
      <p:sp>
        <p:nvSpPr>
          <p:cNvPr id="6" name="Rectangle 5"/>
          <p:cNvSpPr/>
          <p:nvPr/>
        </p:nvSpPr>
        <p:spPr>
          <a:xfrm>
            <a:off x="914400" y="1600200"/>
            <a:ext cx="7848600" cy="1143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914400" y="3200400"/>
            <a:ext cx="7848600" cy="1143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920646" y="4697543"/>
            <a:ext cx="7848600" cy="1143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96035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39762"/>
          </a:xfrm>
          <a:ln>
            <a:noFill/>
          </a:ln>
        </p:spPr>
        <p:txBody>
          <a:bodyPr>
            <a:normAutofit fontScale="90000"/>
          </a:bodyPr>
          <a:lstStyle/>
          <a:p>
            <a:r>
              <a:rPr lang="en-US" dirty="0" smtClean="0"/>
              <a:t>Review . . . What do you remember?</a:t>
            </a:r>
            <a:endParaRPr lang="en-US" dirty="0"/>
          </a:p>
        </p:txBody>
      </p:sp>
      <p:sp>
        <p:nvSpPr>
          <p:cNvPr id="5" name="TextBox 4"/>
          <p:cNvSpPr txBox="1"/>
          <p:nvPr/>
        </p:nvSpPr>
        <p:spPr>
          <a:xfrm>
            <a:off x="228600" y="1524000"/>
            <a:ext cx="8763000" cy="4093428"/>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are the two primary benefits of IPM?</a:t>
            </a:r>
          </a:p>
          <a:p>
            <a:pPr marL="742950" marR="0" lvl="0" indent="-7429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are the six steps of IPM?</a:t>
            </a:r>
          </a:p>
          <a:p>
            <a:pPr marL="742950" marR="0" lvl="0" indent="-7429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one example of a tool used in the exclusion step of IPM.</a:t>
            </a:r>
          </a:p>
        </p:txBody>
      </p:sp>
      <p:sp>
        <p:nvSpPr>
          <p:cNvPr id="3" name="Rectangle 2"/>
          <p:cNvSpPr/>
          <p:nvPr/>
        </p:nvSpPr>
        <p:spPr>
          <a:xfrm>
            <a:off x="990600" y="1524000"/>
            <a:ext cx="7772400" cy="1143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990600" y="2971800"/>
            <a:ext cx="7772400" cy="1143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986852" y="4343400"/>
            <a:ext cx="7772400" cy="1143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40798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639762"/>
          </a:xfrm>
          <a:ln>
            <a:noFill/>
          </a:ln>
        </p:spPr>
        <p:txBody>
          <a:bodyPr>
            <a:normAutofit fontScale="90000"/>
          </a:bodyPr>
          <a:lstStyle/>
          <a:p>
            <a:r>
              <a:rPr lang="en-US" dirty="0" smtClean="0"/>
              <a:t>Review . . . What do you remember?</a:t>
            </a:r>
            <a:endParaRPr lang="en-US" dirty="0"/>
          </a:p>
        </p:txBody>
      </p:sp>
      <p:sp>
        <p:nvSpPr>
          <p:cNvPr id="5" name="TextBox 4"/>
          <p:cNvSpPr txBox="1"/>
          <p:nvPr/>
        </p:nvSpPr>
        <p:spPr>
          <a:xfrm>
            <a:off x="228600" y="1066800"/>
            <a:ext cx="8763000" cy="455509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Tx/>
              <a:buSzTx/>
              <a:buFont typeface="+mj-lt"/>
              <a:buAutoNum type="arabicPeriod" startAt="7"/>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two examples of good sanitation practices in an IPM approach.</a:t>
            </a:r>
          </a:p>
          <a:p>
            <a:pPr marL="457200" marR="0" lvl="0" indent="-457200" algn="l" defTabSz="914400" rtl="0" eaLnBrk="1" fontAlgn="auto" latinLnBrk="0" hangingPunct="1">
              <a:lnSpc>
                <a:spcPct val="100000"/>
              </a:lnSpc>
              <a:spcBef>
                <a:spcPts val="0"/>
              </a:spcBef>
              <a:spcAft>
                <a:spcPts val="3000"/>
              </a:spcAft>
              <a:buClrTx/>
              <a:buSzTx/>
              <a:buFont typeface="+mj-lt"/>
              <a:buAutoNum type="arabicPeriod" startAt="7"/>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two physical controls that may be used in an IPM approach.</a:t>
            </a:r>
          </a:p>
          <a:p>
            <a:pPr marL="457200" marR="0" lvl="0" indent="-457200" algn="l" defTabSz="914400" rtl="0" eaLnBrk="1" fontAlgn="auto" latinLnBrk="0" hangingPunct="1">
              <a:lnSpc>
                <a:spcPct val="100000"/>
              </a:lnSpc>
              <a:spcBef>
                <a:spcPts val="0"/>
              </a:spcBef>
              <a:spcAft>
                <a:spcPts val="2400"/>
              </a:spcAft>
              <a:buClrTx/>
              <a:buSzTx/>
              <a:buFont typeface="+mj-lt"/>
              <a:buAutoNum type="arabicPeriod" startAt="7"/>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two effective treatments for bed bugs.</a:t>
            </a:r>
          </a:p>
        </p:txBody>
      </p:sp>
      <p:sp>
        <p:nvSpPr>
          <p:cNvPr id="3" name="Rectangle 2"/>
          <p:cNvSpPr/>
          <p:nvPr/>
        </p:nvSpPr>
        <p:spPr>
          <a:xfrm>
            <a:off x="762000" y="1219200"/>
            <a:ext cx="8229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762000" y="2772846"/>
            <a:ext cx="8229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728272" y="4419600"/>
            <a:ext cx="8229600" cy="1143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364166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39762"/>
          </a:xfrm>
          <a:ln>
            <a:noFill/>
          </a:ln>
        </p:spPr>
        <p:txBody>
          <a:bodyPr>
            <a:normAutofit fontScale="90000"/>
          </a:bodyPr>
          <a:lstStyle/>
          <a:p>
            <a:r>
              <a:rPr lang="en-US" dirty="0" smtClean="0"/>
              <a:t>Review . . . What do you remember?</a:t>
            </a:r>
            <a:endParaRPr lang="en-US" dirty="0"/>
          </a:p>
        </p:txBody>
      </p:sp>
      <p:sp>
        <p:nvSpPr>
          <p:cNvPr id="5" name="TextBox 4"/>
          <p:cNvSpPr txBox="1"/>
          <p:nvPr/>
        </p:nvSpPr>
        <p:spPr>
          <a:xfrm>
            <a:off x="266700" y="1219200"/>
            <a:ext cx="8839200" cy="4555093"/>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30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Name four Keep it Safe Interventions.</a:t>
            </a: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 Name two Keep it Safe interventions targeted to young children.</a:t>
            </a:r>
          </a:p>
          <a:p>
            <a:pPr marL="742950" marR="0" lvl="0" indent="-742950" algn="l" defTabSz="914400" rtl="0" eaLnBrk="1" fontAlgn="auto" latinLnBrk="0" hangingPunct="1">
              <a:lnSpc>
                <a:spcPct val="100000"/>
              </a:lnSpc>
              <a:spcBef>
                <a:spcPts val="0"/>
              </a:spcBef>
              <a:spcAft>
                <a:spcPts val="24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 What makes a  sub-slab depressurization system for radon active (rather than passive)?</a:t>
            </a:r>
          </a:p>
        </p:txBody>
      </p:sp>
      <p:sp>
        <p:nvSpPr>
          <p:cNvPr id="3" name="Rectangle 2"/>
          <p:cNvSpPr/>
          <p:nvPr/>
        </p:nvSpPr>
        <p:spPr>
          <a:xfrm>
            <a:off x="1066800" y="1219200"/>
            <a:ext cx="7772400" cy="76200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a:xfrm>
            <a:off x="1070548" y="2229604"/>
            <a:ext cx="7772400" cy="1351795"/>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p:cNvSpPr/>
          <p:nvPr/>
        </p:nvSpPr>
        <p:spPr>
          <a:xfrm>
            <a:off x="1066800" y="3829803"/>
            <a:ext cx="7772400" cy="194449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3088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0" y="1138238"/>
            <a:ext cx="7620000" cy="3946525"/>
          </a:xfrm>
        </p:spPr>
        <p:txBody>
          <a:bodyPr>
            <a:noAutofit/>
          </a:bodyPr>
          <a:lstStyle/>
          <a:p>
            <a:pPr marL="0" indent="0">
              <a:spcBef>
                <a:spcPts val="0"/>
              </a:spcBef>
              <a:spcAft>
                <a:spcPts val="3000"/>
              </a:spcAft>
              <a:buNone/>
            </a:pPr>
            <a:r>
              <a:rPr lang="en-US" altLang="en-US" b="1" dirty="0"/>
              <a:t>Educate for these simple steps:</a:t>
            </a:r>
          </a:p>
          <a:p>
            <a:pPr marL="514350" indent="-514350">
              <a:lnSpc>
                <a:spcPct val="120000"/>
              </a:lnSpc>
              <a:spcBef>
                <a:spcPts val="0"/>
              </a:spcBef>
              <a:spcAft>
                <a:spcPts val="1800"/>
              </a:spcAft>
              <a:buSzPct val="100000"/>
              <a:buFont typeface="+mj-lt"/>
              <a:buAutoNum type="arabicPeriod"/>
            </a:pPr>
            <a:r>
              <a:rPr lang="en-US" altLang="en-US" dirty="0"/>
              <a:t>Don’t use it if you don’t have to.</a:t>
            </a:r>
          </a:p>
          <a:p>
            <a:pPr marL="514350" indent="-514350">
              <a:lnSpc>
                <a:spcPct val="120000"/>
              </a:lnSpc>
              <a:spcBef>
                <a:spcPts val="0"/>
              </a:spcBef>
              <a:spcAft>
                <a:spcPts val="1800"/>
              </a:spcAft>
              <a:buSzPct val="100000"/>
              <a:buFont typeface="+mj-lt"/>
              <a:buAutoNum type="arabicPeriod"/>
            </a:pPr>
            <a:r>
              <a:rPr lang="en-US" altLang="en-US" dirty="0"/>
              <a:t>Substitute a better product.</a:t>
            </a:r>
          </a:p>
          <a:p>
            <a:pPr marL="514350" indent="-514350">
              <a:lnSpc>
                <a:spcPct val="120000"/>
              </a:lnSpc>
              <a:spcBef>
                <a:spcPts val="0"/>
              </a:spcBef>
              <a:spcAft>
                <a:spcPts val="1800"/>
              </a:spcAft>
              <a:buSzPct val="100000"/>
              <a:buFont typeface="+mj-lt"/>
              <a:buAutoNum type="arabicPeriod"/>
            </a:pPr>
            <a:r>
              <a:rPr lang="en-US" altLang="en-US" dirty="0"/>
              <a:t>Store materials properly.</a:t>
            </a:r>
          </a:p>
          <a:p>
            <a:pPr marL="514350" indent="-514350">
              <a:lnSpc>
                <a:spcPct val="120000"/>
              </a:lnSpc>
              <a:spcBef>
                <a:spcPts val="0"/>
              </a:spcBef>
              <a:spcAft>
                <a:spcPts val="1800"/>
              </a:spcAft>
              <a:buSzPct val="100000"/>
              <a:buFont typeface="+mj-lt"/>
              <a:buAutoNum type="arabicPeriod"/>
            </a:pPr>
            <a:r>
              <a:rPr lang="en-US" altLang="en-US" dirty="0"/>
              <a:t>Ventilate.</a:t>
            </a:r>
          </a:p>
        </p:txBody>
      </p:sp>
      <p:pic>
        <p:nvPicPr>
          <p:cNvPr id="6" name="Picture 4" descr="DSCN1546"/>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l="17143" b="14636"/>
          <a:stretch>
            <a:fillRect/>
          </a:stretch>
        </p:blipFill>
        <p:spPr>
          <a:xfrm>
            <a:off x="5539666" y="3249227"/>
            <a:ext cx="3281363" cy="2368044"/>
          </a:xfrm>
          <a:prstGeom prst="rect">
            <a:avLst/>
          </a:prstGeom>
        </p:spPr>
      </p:pic>
      <p:pic>
        <p:nvPicPr>
          <p:cNvPr id="2" name="Picture 1" descr="Alternative Non-Toxic cleaner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6867" y="1073150"/>
            <a:ext cx="2639663" cy="2038350"/>
          </a:xfrm>
          <a:prstGeom prst="rect">
            <a:avLst/>
          </a:prstGeom>
          <a:ln w="28575" cmpd="sng">
            <a:solidFill>
              <a:schemeClr val="tx1"/>
            </a:solidFill>
          </a:ln>
        </p:spPr>
      </p:pic>
      <p:sp>
        <p:nvSpPr>
          <p:cNvPr id="3" name="Rectangle 2"/>
          <p:cNvSpPr/>
          <p:nvPr/>
        </p:nvSpPr>
        <p:spPr>
          <a:xfrm>
            <a:off x="303994" y="218857"/>
            <a:ext cx="62712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6591"/>
                </a:solidFill>
                <a:effectLst/>
                <a:uLnTx/>
                <a:uFillTx/>
                <a:latin typeface="Aharoni" pitchFamily="2" charset="-79"/>
                <a:ea typeface="+mn-ea"/>
                <a:cs typeface="Aharoni" pitchFamily="2" charset="-79"/>
              </a:rPr>
              <a:t>Volatile organic compounds</a:t>
            </a:r>
          </a:p>
        </p:txBody>
      </p:sp>
    </p:spTree>
    <p:extLst>
      <p:ext uri="{BB962C8B-B14F-4D97-AF65-F5344CB8AC3E}">
        <p14:creationId xmlns:p14="http://schemas.microsoft.com/office/powerpoint/2010/main" val="17416763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39762"/>
          </a:xfrm>
          <a:ln>
            <a:noFill/>
          </a:ln>
        </p:spPr>
        <p:txBody>
          <a:bodyPr>
            <a:normAutofit fontScale="90000"/>
          </a:bodyPr>
          <a:lstStyle/>
          <a:p>
            <a:r>
              <a:rPr lang="en-US" dirty="0" smtClean="0"/>
              <a:t>Review . . . What do you remember?</a:t>
            </a:r>
            <a:endParaRPr lang="en-US" dirty="0"/>
          </a:p>
        </p:txBody>
      </p:sp>
      <p:sp>
        <p:nvSpPr>
          <p:cNvPr id="5" name="TextBox 4"/>
          <p:cNvSpPr txBox="1"/>
          <p:nvPr/>
        </p:nvSpPr>
        <p:spPr>
          <a:xfrm>
            <a:off x="266700" y="1219200"/>
            <a:ext cx="8839200" cy="4555093"/>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30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does RRP stand for?</a:t>
            </a:r>
            <a:r>
              <a:rPr kumimoji="0" lang="en-US" sz="4000" b="0" i="0" u="none" strike="noStrike" kern="1200" cap="none" spc="0" normalizeH="0" baseline="0" noProof="0" dirty="0">
                <a:ln>
                  <a:noFill/>
                </a:ln>
                <a:solidFill>
                  <a:srgbClr val="1C1C1C"/>
                </a:solidFill>
                <a:effectLst/>
                <a:uLnTx/>
                <a:uFillTx/>
                <a:latin typeface="Calibri"/>
                <a:ea typeface="+mn-ea"/>
                <a:cs typeface="+mn-cs"/>
              </a:rPr>
              <a:t> </a:t>
            </a:r>
            <a:endParaRPr kumimoji="0" lang="en-US" sz="4000" b="0" i="0" u="none" strike="noStrike" kern="1200" cap="none" spc="0" normalizeH="0" baseline="0" noProof="0" dirty="0" smtClean="0">
              <a:ln>
                <a:noFill/>
              </a:ln>
              <a:solidFill>
                <a:srgbClr val="1C1C1C"/>
              </a:solidFill>
              <a:effectLst/>
              <a:uLnTx/>
              <a:uFillTx/>
              <a:latin typeface="Calibri"/>
              <a:ea typeface="+mn-ea"/>
              <a:cs typeface="+mn-cs"/>
            </a:endParaRP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a:t>
            </a:r>
            <a:r>
              <a:rPr kumimoji="0" lang="en-US" sz="4000" b="0" i="0" u="none" strike="noStrike" kern="1200" cap="none" spc="0" normalizeH="0" baseline="0" noProof="0" dirty="0">
                <a:ln>
                  <a:noFill/>
                </a:ln>
                <a:solidFill>
                  <a:srgbClr val="1C1C1C"/>
                </a:solidFill>
                <a:effectLst/>
                <a:uLnTx/>
                <a:uFillTx/>
                <a:latin typeface="Calibri"/>
                <a:ea typeface="+mn-ea"/>
                <a:cs typeface="+mn-cs"/>
              </a:rPr>
              <a:t>is the name of the document that renovation firms must provide to </a:t>
            </a: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occupants in pre-1978 houses?</a:t>
            </a: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startAt="10"/>
              <a:tabLst/>
              <a:defRPr/>
            </a:pPr>
            <a:r>
              <a:rPr kumimoji="0" lang="en-US" sz="4000" b="0" i="0" u="none" strike="noStrike" kern="1200" cap="none" spc="0" normalizeH="0" baseline="0" noProof="0" dirty="0" smtClean="0">
                <a:ln>
                  <a:noFill/>
                </a:ln>
                <a:solidFill>
                  <a:srgbClr val="1C1C1C"/>
                </a:solidFill>
                <a:effectLst/>
                <a:uLnTx/>
                <a:uFillTx/>
                <a:latin typeface="Calibri"/>
                <a:ea typeface="+mn-ea"/>
                <a:cs typeface="+mn-cs"/>
              </a:rPr>
              <a:t>What is one of the goals of lead-safe work practices?</a:t>
            </a:r>
          </a:p>
        </p:txBody>
      </p:sp>
      <p:sp>
        <p:nvSpPr>
          <p:cNvPr id="4" name="Rectangle 3"/>
          <p:cNvSpPr/>
          <p:nvPr/>
        </p:nvSpPr>
        <p:spPr>
          <a:xfrm>
            <a:off x="1066800" y="1295400"/>
            <a:ext cx="7772400" cy="609600"/>
          </a:xfrm>
          <a:prstGeom prst="rect">
            <a:avLst/>
          </a:prstGeom>
          <a:solidFill>
            <a:srgbClr val="F5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p:nvSpPr>
        <p:spPr>
          <a:xfrm>
            <a:off x="1066800" y="2255838"/>
            <a:ext cx="7772400" cy="1858961"/>
          </a:xfrm>
          <a:prstGeom prst="rect">
            <a:avLst/>
          </a:prstGeom>
          <a:solidFill>
            <a:srgbClr val="F5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1066800" y="4539915"/>
            <a:ext cx="7772400" cy="1234378"/>
          </a:xfrm>
          <a:prstGeom prst="rect">
            <a:avLst/>
          </a:prstGeom>
          <a:solidFill>
            <a:srgbClr val="F5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92712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 it Ventilation - strategies </a:t>
            </a:r>
          </a:p>
        </p:txBody>
      </p:sp>
      <p:grpSp>
        <p:nvGrpSpPr>
          <p:cNvPr id="19" name="Group 18"/>
          <p:cNvGrpSpPr/>
          <p:nvPr/>
        </p:nvGrpSpPr>
        <p:grpSpPr>
          <a:xfrm>
            <a:off x="215371" y="1641357"/>
            <a:ext cx="2770401" cy="3900639"/>
            <a:chOff x="215371" y="1641357"/>
            <a:chExt cx="2770401" cy="3900639"/>
          </a:xfrm>
        </p:grpSpPr>
        <p:pic>
          <p:nvPicPr>
            <p:cNvPr id="18" name="Picture 17" descr="exhaust_ventilation.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371" y="1641357"/>
              <a:ext cx="2770401" cy="3262341"/>
            </a:xfrm>
            <a:prstGeom prst="rect">
              <a:avLst/>
            </a:prstGeom>
          </p:spPr>
        </p:pic>
        <p:sp>
          <p:nvSpPr>
            <p:cNvPr id="8" name="TextBox 7"/>
            <p:cNvSpPr txBox="1"/>
            <p:nvPr/>
          </p:nvSpPr>
          <p:spPr>
            <a:xfrm>
              <a:off x="715423" y="5080331"/>
              <a:ext cx="18133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Exhaust Only</a:t>
              </a:r>
            </a:p>
          </p:txBody>
        </p:sp>
      </p:grpSp>
      <p:grpSp>
        <p:nvGrpSpPr>
          <p:cNvPr id="20" name="Group 19"/>
          <p:cNvGrpSpPr/>
          <p:nvPr/>
        </p:nvGrpSpPr>
        <p:grpSpPr>
          <a:xfrm>
            <a:off x="3220147" y="1641357"/>
            <a:ext cx="2770401" cy="3864863"/>
            <a:chOff x="3220147" y="1641357"/>
            <a:chExt cx="2770401" cy="3864863"/>
          </a:xfrm>
        </p:grpSpPr>
        <p:sp>
          <p:nvSpPr>
            <p:cNvPr id="9" name="TextBox 8"/>
            <p:cNvSpPr txBox="1"/>
            <p:nvPr/>
          </p:nvSpPr>
          <p:spPr>
            <a:xfrm>
              <a:off x="3872227" y="5044555"/>
              <a:ext cx="16722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Supply Only</a:t>
              </a:r>
            </a:p>
          </p:txBody>
        </p:sp>
        <p:pic>
          <p:nvPicPr>
            <p:cNvPr id="14" name="Picture 13" descr="supply_ventilation.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0147" y="1641357"/>
              <a:ext cx="2770401" cy="3262341"/>
            </a:xfrm>
            <a:prstGeom prst="rect">
              <a:avLst/>
            </a:prstGeom>
          </p:spPr>
        </p:pic>
      </p:grpSp>
      <p:grpSp>
        <p:nvGrpSpPr>
          <p:cNvPr id="21" name="Group 20"/>
          <p:cNvGrpSpPr/>
          <p:nvPr/>
        </p:nvGrpSpPr>
        <p:grpSpPr>
          <a:xfrm>
            <a:off x="6224924" y="1641357"/>
            <a:ext cx="2770401" cy="4108977"/>
            <a:chOff x="6224924" y="1641357"/>
            <a:chExt cx="2770401" cy="4108977"/>
          </a:xfrm>
        </p:grpSpPr>
        <p:sp>
          <p:nvSpPr>
            <p:cNvPr id="10" name="TextBox 9"/>
            <p:cNvSpPr txBox="1"/>
            <p:nvPr/>
          </p:nvSpPr>
          <p:spPr>
            <a:xfrm>
              <a:off x="6301279" y="4919337"/>
              <a:ext cx="26090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Balanced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Calibri"/>
                  <a:ea typeface="+mn-ea"/>
                  <a:cs typeface="+mn-cs"/>
                </a:rPr>
                <a:t>Exhaust and Supply</a:t>
              </a:r>
            </a:p>
          </p:txBody>
        </p:sp>
        <p:pic>
          <p:nvPicPr>
            <p:cNvPr id="15" name="Picture 14" descr="balanced_ventilation.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4924" y="1641357"/>
              <a:ext cx="2770401" cy="3262341"/>
            </a:xfrm>
            <a:prstGeom prst="rect">
              <a:avLst/>
            </a:prstGeom>
          </p:spPr>
        </p:pic>
      </p:grpSp>
    </p:spTree>
    <p:extLst>
      <p:ext uri="{BB962C8B-B14F-4D97-AF65-F5344CB8AC3E}">
        <p14:creationId xmlns:p14="http://schemas.microsoft.com/office/powerpoint/2010/main" val="16633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9" y="192987"/>
            <a:ext cx="8902931" cy="914400"/>
          </a:xfrm>
        </p:spPr>
        <p:txBody>
          <a:bodyPr>
            <a:noAutofit/>
          </a:bodyPr>
          <a:lstStyle/>
          <a:p>
            <a:pPr algn="ctr"/>
            <a:r>
              <a:rPr lang="en-US" sz="4400" dirty="0"/>
              <a:t>Keep it </a:t>
            </a:r>
            <a:r>
              <a:rPr lang="en-US" sz="4400" dirty="0" smtClean="0"/>
              <a:t>Maintained Interventions</a:t>
            </a:r>
            <a:endParaRPr lang="en-US" sz="4400" dirty="0"/>
          </a:p>
        </p:txBody>
      </p:sp>
      <p:sp>
        <p:nvSpPr>
          <p:cNvPr id="3" name="TextBox 2"/>
          <p:cNvSpPr txBox="1"/>
          <p:nvPr/>
        </p:nvSpPr>
        <p:spPr>
          <a:xfrm>
            <a:off x="609600" y="2438400"/>
            <a:ext cx="8382000" cy="158504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C1C1C"/>
                </a:solidFill>
                <a:effectLst/>
                <a:uLnTx/>
                <a:uFillTx/>
                <a:latin typeface="Calibri"/>
                <a:ea typeface="+mn-ea"/>
                <a:cs typeface="+mn-cs"/>
              </a:rPr>
              <a:t>General maintenance is </a:t>
            </a:r>
            <a:r>
              <a:rPr kumimoji="0" lang="en-US" sz="3600" b="0" i="0" u="sng" strike="noStrike" kern="1200" cap="none" spc="0" normalizeH="0" baseline="0" noProof="0" dirty="0">
                <a:ln>
                  <a:noFill/>
                </a:ln>
                <a:solidFill>
                  <a:srgbClr val="1C1C1C"/>
                </a:solidFill>
                <a:effectLst/>
                <a:uLnTx/>
                <a:uFillTx/>
                <a:latin typeface="Calibri"/>
                <a:ea typeface="+mn-ea"/>
                <a:cs typeface="+mn-cs"/>
              </a:rPr>
              <a:t>essential</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C1C1C"/>
                </a:solidFill>
                <a:effectLst/>
                <a:uLnTx/>
                <a:uFillTx/>
                <a:latin typeface="Calibri"/>
                <a:ea typeface="+mn-ea"/>
                <a:cs typeface="+mn-cs"/>
              </a:rPr>
              <a:t>Addressing lead-based paint is </a:t>
            </a:r>
            <a:r>
              <a:rPr kumimoji="0" lang="en-US" sz="3600" b="0" i="0" u="sng" strike="noStrike" kern="1200" cap="none" spc="0" normalizeH="0" baseline="0" noProof="0" dirty="0">
                <a:ln>
                  <a:noFill/>
                </a:ln>
                <a:solidFill>
                  <a:srgbClr val="1C1C1C"/>
                </a:solidFill>
                <a:effectLst/>
                <a:uLnTx/>
                <a:uFillTx/>
                <a:latin typeface="Calibri"/>
                <a:ea typeface="+mn-ea"/>
                <a:cs typeface="+mn-cs"/>
              </a:rPr>
              <a:t>critical</a:t>
            </a:r>
            <a:r>
              <a:rPr kumimoji="0" lang="en-US" sz="3600" b="0" i="0" u="none" strike="noStrike" kern="1200" cap="none" spc="0" normalizeH="0" baseline="0" noProof="0" dirty="0">
                <a:ln>
                  <a:noFill/>
                </a:ln>
                <a:solidFill>
                  <a:srgbClr val="1C1C1C"/>
                </a:solidFill>
                <a:effectLst/>
                <a:uLnTx/>
                <a:uFillTx/>
                <a:latin typeface="Calibri"/>
                <a:ea typeface="+mn-ea"/>
                <a:cs typeface="+mn-cs"/>
              </a:rPr>
              <a:t>.</a:t>
            </a:r>
          </a:p>
        </p:txBody>
      </p:sp>
    </p:spTree>
    <p:extLst>
      <p:ext uri="{BB962C8B-B14F-4D97-AF65-F5344CB8AC3E}">
        <p14:creationId xmlns:p14="http://schemas.microsoft.com/office/powerpoint/2010/main" val="2212874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61300" y="266257"/>
            <a:ext cx="8577900" cy="644971"/>
          </a:xfrm>
        </p:spPr>
        <p:txBody>
          <a:bodyPr>
            <a:noAutofit/>
          </a:bodyPr>
          <a:lstStyle/>
          <a:p>
            <a:pPr algn="ctr"/>
            <a:r>
              <a:rPr lang="en-US" sz="2800" dirty="0"/>
              <a:t>EPA </a:t>
            </a:r>
            <a:r>
              <a:rPr lang="en-US" sz="2800" dirty="0" smtClean="0"/>
              <a:t>Renovation Repair </a:t>
            </a:r>
            <a:r>
              <a:rPr lang="en-US" sz="2800" dirty="0"/>
              <a:t>and Painting Rule (RRP)</a:t>
            </a:r>
          </a:p>
        </p:txBody>
      </p:sp>
      <p:sp>
        <p:nvSpPr>
          <p:cNvPr id="33795" name="Rectangle 3"/>
          <p:cNvSpPr>
            <a:spLocks noGrp="1" noChangeArrowheads="1"/>
          </p:cNvSpPr>
          <p:nvPr>
            <p:ph type="body" sz="quarter" idx="4294967295"/>
          </p:nvPr>
        </p:nvSpPr>
        <p:spPr>
          <a:xfrm>
            <a:off x="381000" y="1078706"/>
            <a:ext cx="8458200" cy="1476375"/>
          </a:xfrm>
        </p:spPr>
        <p:txBody>
          <a:bodyPr>
            <a:noAutofit/>
          </a:bodyPr>
          <a:lstStyle/>
          <a:p>
            <a:pPr marL="0" indent="0">
              <a:spcBef>
                <a:spcPts val="0"/>
              </a:spcBef>
              <a:buNone/>
            </a:pPr>
            <a:r>
              <a:rPr lang="en-US" sz="2800" dirty="0">
                <a:latin typeface="+mn-lt"/>
              </a:rPr>
              <a:t>Firms performing renovation, repair or painting projects that disturb lead-based paint in homes, child care facilities and pre-schools built before 1978 must:</a:t>
            </a:r>
          </a:p>
        </p:txBody>
      </p:sp>
      <p:sp>
        <p:nvSpPr>
          <p:cNvPr id="2" name="Content Placeholder 1"/>
          <p:cNvSpPr>
            <a:spLocks noGrp="1"/>
          </p:cNvSpPr>
          <p:nvPr>
            <p:ph idx="4294967295"/>
          </p:nvPr>
        </p:nvSpPr>
        <p:spPr>
          <a:xfrm>
            <a:off x="495300" y="2555081"/>
            <a:ext cx="8229600" cy="2752725"/>
          </a:xfrm>
        </p:spPr>
        <p:txBody>
          <a:bodyPr>
            <a:normAutofit/>
          </a:bodyPr>
          <a:lstStyle/>
          <a:p>
            <a:pPr marL="514350" indent="-514350">
              <a:spcBef>
                <a:spcPts val="0"/>
              </a:spcBef>
              <a:spcAft>
                <a:spcPts val="1200"/>
              </a:spcAft>
              <a:buSzPct val="100000"/>
              <a:buFont typeface="+mj-lt"/>
              <a:buAutoNum type="arabicPeriod"/>
            </a:pPr>
            <a:r>
              <a:rPr lang="en-US" sz="2800" dirty="0"/>
              <a:t>Have their firm certified by EPA (or an EPA authorized state), </a:t>
            </a:r>
          </a:p>
          <a:p>
            <a:pPr marL="514350" indent="-514350">
              <a:spcBef>
                <a:spcPts val="0"/>
              </a:spcBef>
              <a:spcAft>
                <a:spcPts val="1200"/>
              </a:spcAft>
              <a:buSzPct val="100000"/>
              <a:buFont typeface="+mj-lt"/>
              <a:buAutoNum type="arabicPeriod"/>
            </a:pPr>
            <a:r>
              <a:rPr lang="en-US" sz="2800" dirty="0"/>
              <a:t>Use certified renovators who are trained by EPA-approved training providers and </a:t>
            </a:r>
          </a:p>
          <a:p>
            <a:pPr marL="514350" indent="-514350">
              <a:buSzPct val="100000"/>
              <a:buFont typeface="+mj-lt"/>
              <a:buAutoNum type="arabicPeriod"/>
            </a:pPr>
            <a:r>
              <a:rPr lang="en-US" sz="2800" dirty="0"/>
              <a:t>Follow lead-safe work practices.</a:t>
            </a:r>
          </a:p>
        </p:txBody>
      </p:sp>
      <p:grpSp>
        <p:nvGrpSpPr>
          <p:cNvPr id="5" name="Group 4"/>
          <p:cNvGrpSpPr/>
          <p:nvPr/>
        </p:nvGrpSpPr>
        <p:grpSpPr>
          <a:xfrm>
            <a:off x="7315200" y="5138738"/>
            <a:ext cx="1308100" cy="698500"/>
            <a:chOff x="7848600" y="5562600"/>
            <a:chExt cx="1308100" cy="698500"/>
          </a:xfrm>
        </p:grpSpPr>
        <p:sp>
          <p:nvSpPr>
            <p:cNvPr id="6" name="Rectangle 5"/>
            <p:cNvSpPr/>
            <p:nvPr/>
          </p:nvSpPr>
          <p:spPr>
            <a:xfrm>
              <a:off x="7848600" y="5562600"/>
              <a:ext cx="1308100" cy="6985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p:cNvSpPr txBox="1"/>
            <p:nvPr/>
          </p:nvSpPr>
          <p:spPr>
            <a:xfrm>
              <a:off x="7866959" y="5575300"/>
              <a:ext cx="1096499"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Essentials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Manual</a:t>
              </a:r>
            </a:p>
          </p:txBody>
        </p:sp>
      </p:grpSp>
    </p:spTree>
    <p:extLst>
      <p:ext uri="{BB962C8B-B14F-4D97-AF65-F5344CB8AC3E}">
        <p14:creationId xmlns:p14="http://schemas.microsoft.com/office/powerpoint/2010/main" val="41731608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n-US" dirty="0"/>
              <a:t>Firm certification</a:t>
            </a:r>
          </a:p>
        </p:txBody>
      </p:sp>
      <p:pic>
        <p:nvPicPr>
          <p:cNvPr id="2" name="Picture 1"/>
          <p:cNvPicPr>
            <a:picLocks noChangeAspect="1"/>
          </p:cNvPicPr>
          <p:nvPr/>
        </p:nvPicPr>
        <p:blipFill>
          <a:blip r:embed="rId3"/>
          <a:stretch>
            <a:fillRect/>
          </a:stretch>
        </p:blipFill>
        <p:spPr>
          <a:xfrm>
            <a:off x="6705600" y="4592657"/>
            <a:ext cx="2091409" cy="1349296"/>
          </a:xfrm>
          <a:prstGeom prst="rect">
            <a:avLst/>
          </a:prstGeom>
        </p:spPr>
      </p:pic>
      <p:sp>
        <p:nvSpPr>
          <p:cNvPr id="6" name="TextBox 5"/>
          <p:cNvSpPr txBox="1"/>
          <p:nvPr/>
        </p:nvSpPr>
        <p:spPr>
          <a:xfrm>
            <a:off x="381000" y="1219200"/>
            <a:ext cx="80772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C1C1C"/>
                </a:solidFill>
                <a:effectLst/>
                <a:uLnTx/>
                <a:uFillTx/>
                <a:latin typeface="Calibri"/>
                <a:ea typeface="+mn-ea"/>
                <a:cs typeface="+mn-cs"/>
              </a:rPr>
              <a:t>Firms that require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C1C1C"/>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Anyone paid to perform work that disturbs paint in housing and child-occupied facilities built before 1978 must be certified.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Examples: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Residential rental property owners / managers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General contractors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1C1C"/>
                </a:solidFill>
                <a:effectLst/>
                <a:uLnTx/>
                <a:uFillTx/>
                <a:latin typeface="Calibri"/>
                <a:ea typeface="+mn-ea"/>
                <a:cs typeface="+mn-cs"/>
              </a:rPr>
              <a:t>Special trade contractors</a:t>
            </a:r>
          </a:p>
        </p:txBody>
      </p:sp>
    </p:spTree>
    <p:extLst>
      <p:ext uri="{BB962C8B-B14F-4D97-AF65-F5344CB8AC3E}">
        <p14:creationId xmlns:p14="http://schemas.microsoft.com/office/powerpoint/2010/main" val="40291550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0912" y="267387"/>
            <a:ext cx="7079942" cy="799413"/>
          </a:xfrm>
        </p:spPr>
        <p:txBody>
          <a:bodyPr>
            <a:normAutofit/>
          </a:bodyPr>
          <a:lstStyle/>
          <a:p>
            <a:r>
              <a:rPr lang="en-US" dirty="0"/>
              <a:t>Lead-safe Work Practices</a:t>
            </a:r>
          </a:p>
        </p:txBody>
      </p:sp>
      <p:sp>
        <p:nvSpPr>
          <p:cNvPr id="40963" name="Content Placeholder 2"/>
          <p:cNvSpPr>
            <a:spLocks noGrp="1"/>
          </p:cNvSpPr>
          <p:nvPr>
            <p:ph idx="1"/>
          </p:nvPr>
        </p:nvSpPr>
        <p:spPr>
          <a:xfrm>
            <a:off x="228600" y="1066800"/>
            <a:ext cx="5943600" cy="4290232"/>
          </a:xfrm>
        </p:spPr>
        <p:txBody>
          <a:bodyPr>
            <a:noAutofit/>
          </a:bodyPr>
          <a:lstStyle/>
          <a:p>
            <a:pPr marL="0" indent="0">
              <a:spcBef>
                <a:spcPts val="0"/>
              </a:spcBef>
              <a:buNone/>
            </a:pPr>
            <a:r>
              <a:rPr lang="en-US" sz="2400" b="1" dirty="0">
                <a:solidFill>
                  <a:schemeClr val="tx1"/>
                </a:solidFill>
              </a:rPr>
              <a:t>BEFORE </a:t>
            </a:r>
            <a:r>
              <a:rPr lang="en-US" sz="2400" dirty="0">
                <a:solidFill>
                  <a:schemeClr val="tx1"/>
                </a:solidFill>
              </a:rPr>
              <a:t>renovation, firms must distribute EPA’s Renovate Right booklet</a:t>
            </a:r>
          </a:p>
          <a:p>
            <a:pPr marL="0" indent="0">
              <a:spcBef>
                <a:spcPts val="0"/>
              </a:spcBef>
              <a:buNone/>
            </a:pPr>
            <a:endParaRPr lang="en-US" sz="2400" b="1" dirty="0"/>
          </a:p>
          <a:p>
            <a:pPr marL="0" indent="0">
              <a:spcBef>
                <a:spcPts val="0"/>
              </a:spcBef>
              <a:buNone/>
            </a:pPr>
            <a:r>
              <a:rPr lang="en-US" sz="2400" b="1" dirty="0"/>
              <a:t>DURING renovation</a:t>
            </a:r>
          </a:p>
          <a:p>
            <a:pPr marL="0" indent="0">
              <a:spcBef>
                <a:spcPts val="0"/>
              </a:spcBef>
              <a:spcAft>
                <a:spcPts val="1200"/>
              </a:spcAft>
              <a:buNone/>
            </a:pPr>
            <a:r>
              <a:rPr lang="en-US" sz="2400" dirty="0"/>
              <a:t>Examples of requirements:</a:t>
            </a:r>
          </a:p>
          <a:p>
            <a:pPr>
              <a:spcBef>
                <a:spcPts val="0"/>
              </a:spcBef>
              <a:spcAft>
                <a:spcPts val="1200"/>
              </a:spcAft>
            </a:pPr>
            <a:r>
              <a:rPr lang="en-US" sz="2400" dirty="0"/>
              <a:t>Work area must be contained to prevent dust and debris from leaving the work area</a:t>
            </a:r>
          </a:p>
          <a:p>
            <a:pPr>
              <a:spcBef>
                <a:spcPts val="0"/>
              </a:spcBef>
            </a:pPr>
            <a:r>
              <a:rPr lang="en-US" sz="2400" dirty="0"/>
              <a:t>There must be a thorough clean up followed by a procedure to verify that the work area is free of lead contamination.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2686" y="1340529"/>
            <a:ext cx="2870988" cy="2717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872554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HTC_template_Jan2013v5">
  <a:themeElements>
    <a:clrScheme name="HHTC_custom blue">
      <a:dk1>
        <a:srgbClr val="1C1C1C"/>
      </a:dk1>
      <a:lt1>
        <a:srgbClr val="FFFFFF"/>
      </a:lt1>
      <a:dk2>
        <a:srgbClr val="005DA2"/>
      </a:dk2>
      <a:lt2>
        <a:srgbClr val="FFFFFF"/>
      </a:lt2>
      <a:accent1>
        <a:srgbClr val="005DA2"/>
      </a:accent1>
      <a:accent2>
        <a:srgbClr val="183962"/>
      </a:accent2>
      <a:accent3>
        <a:srgbClr val="366092"/>
      </a:accent3>
      <a:accent4>
        <a:srgbClr val="4382D1"/>
      </a:accent4>
      <a:accent5>
        <a:srgbClr val="F79646"/>
      </a:accent5>
      <a:accent6>
        <a:srgbClr val="7C9A40"/>
      </a:accent6>
      <a:hlink>
        <a:srgbClr val="0000FF"/>
      </a:hlink>
      <a:folHlink>
        <a:srgbClr val="F79646"/>
      </a:folHlink>
    </a:clrScheme>
    <a:fontScheme name="HHTC">
      <a:majorFont>
        <a:latin typeface="Aharon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HTC template 2017.potx" id="{C1AA8281-E28F-4A58-A248-7E69F25A1E98}" vid="{FA1BA4EC-0A35-4DE7-B9F5-BE625A74268D}"/>
    </a:ext>
  </a:extLst>
</a:theme>
</file>

<file path=ppt/theme/theme3.xml><?xml version="1.0" encoding="utf-8"?>
<a:theme xmlns:a="http://schemas.openxmlformats.org/drawingml/2006/main" name="1_HHTC_template_Jan2013v5">
  <a:themeElements>
    <a:clrScheme name="HHTC_custom blue">
      <a:dk1>
        <a:srgbClr val="1C1C1C"/>
      </a:dk1>
      <a:lt1>
        <a:srgbClr val="FFFFFF"/>
      </a:lt1>
      <a:dk2>
        <a:srgbClr val="005DA2"/>
      </a:dk2>
      <a:lt2>
        <a:srgbClr val="FFFFFF"/>
      </a:lt2>
      <a:accent1>
        <a:srgbClr val="005DA2"/>
      </a:accent1>
      <a:accent2>
        <a:srgbClr val="183962"/>
      </a:accent2>
      <a:accent3>
        <a:srgbClr val="366092"/>
      </a:accent3>
      <a:accent4>
        <a:srgbClr val="4382D1"/>
      </a:accent4>
      <a:accent5>
        <a:srgbClr val="F79646"/>
      </a:accent5>
      <a:accent6>
        <a:srgbClr val="7C9A40"/>
      </a:accent6>
      <a:hlink>
        <a:srgbClr val="0000FF"/>
      </a:hlink>
      <a:folHlink>
        <a:srgbClr val="F79646"/>
      </a:folHlink>
    </a:clrScheme>
    <a:fontScheme name="HHTC">
      <a:majorFont>
        <a:latin typeface="Aharon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HTC template 2017.potx" id="{C1AA8281-E28F-4A58-A248-7E69F25A1E98}" vid="{FA1BA4EC-0A35-4DE7-B9F5-BE625A742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5654</Words>
  <Application>Microsoft Office PowerPoint</Application>
  <PresentationFormat>On-screen Show (4:3)</PresentationFormat>
  <Paragraphs>471</Paragraphs>
  <Slides>40</Slides>
  <Notes>39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40</vt:i4>
      </vt:variant>
    </vt:vector>
  </HeadingPairs>
  <TitlesOfParts>
    <vt:vector size="57" baseType="lpstr">
      <vt:lpstr>Adobe Fan Heiti Std B</vt:lpstr>
      <vt:lpstr>Adobe Heiti Std R</vt:lpstr>
      <vt:lpstr>Aharoni</vt:lpstr>
      <vt:lpstr>Arial</vt:lpstr>
      <vt:lpstr>Calibri</vt:lpstr>
      <vt:lpstr>Calibri Light</vt:lpstr>
      <vt:lpstr>Courier New</vt:lpstr>
      <vt:lpstr>MS Mincho</vt:lpstr>
      <vt:lpstr>MS PGothic</vt:lpstr>
      <vt:lpstr>Myriad Pro</vt:lpstr>
      <vt:lpstr>OpenSymbol</vt:lpstr>
      <vt:lpstr>Tahoma</vt:lpstr>
      <vt:lpstr>Times New Roman</vt:lpstr>
      <vt:lpstr>Wingdings</vt:lpstr>
      <vt:lpstr>Office Theme</vt:lpstr>
      <vt:lpstr>HHTC_template_Jan2013v5</vt:lpstr>
      <vt:lpstr>1_HHTC_template_Jan2013v5</vt:lpstr>
      <vt:lpstr>PowerPoint Presentation</vt:lpstr>
      <vt:lpstr>PowerPoint Presentation</vt:lpstr>
      <vt:lpstr>Finding a Qualified Radon Contractor</vt:lpstr>
      <vt:lpstr>PowerPoint Presentation</vt:lpstr>
      <vt:lpstr>Keep it Ventilation - strategies </vt:lpstr>
      <vt:lpstr>Keep it Maintained Interventions</vt:lpstr>
      <vt:lpstr>EPA Renovation Repair and Painting Rule (RRP)</vt:lpstr>
      <vt:lpstr>Firm certification</vt:lpstr>
      <vt:lpstr>Lead-safe Work Practices</vt:lpstr>
      <vt:lpstr>What is your Responsibility as an HHE?</vt:lpstr>
      <vt:lpstr>Keep it Pest-free Interventions</vt:lpstr>
      <vt:lpstr>What is IPM?</vt:lpstr>
      <vt:lpstr>The concept Behind IPM</vt:lpstr>
      <vt:lpstr>Example: Handling Roaches the IPM Way</vt:lpstr>
      <vt:lpstr>What is IPM?</vt:lpstr>
      <vt:lpstr>The Six Steps of IPM</vt:lpstr>
      <vt:lpstr>The Six Steps of IPM</vt:lpstr>
      <vt:lpstr>Primary Benefits of IPM</vt:lpstr>
      <vt:lpstr>1. Inspection &amp; Identification</vt:lpstr>
      <vt:lpstr>Identification Resources</vt:lpstr>
      <vt:lpstr>What to Look for and Where to Look</vt:lpstr>
      <vt:lpstr>PowerPoint Presentation</vt:lpstr>
      <vt:lpstr>A Person’s View</vt:lpstr>
      <vt:lpstr>A Cockroach’s View</vt:lpstr>
      <vt:lpstr>2. Exclusion</vt:lpstr>
      <vt:lpstr>3. Educate Residents</vt:lpstr>
      <vt:lpstr>4. Sanitation</vt:lpstr>
      <vt:lpstr>A Note on Water</vt:lpstr>
      <vt:lpstr>5. Physical control</vt:lpstr>
      <vt:lpstr>Be Aware of Illegal and Risky Pesticides</vt:lpstr>
      <vt:lpstr>EPA Signal Words for poisons  </vt:lpstr>
      <vt:lpstr>6. Monitoring for Cockroaches</vt:lpstr>
      <vt:lpstr>6. Monitoring for Rodents</vt:lpstr>
      <vt:lpstr>The Panic of Bed bugs</vt:lpstr>
      <vt:lpstr>Bed bug - Treatment</vt:lpstr>
      <vt:lpstr>Review . . . What do you remember?</vt:lpstr>
      <vt:lpstr>Review . . . What do you remember?</vt:lpstr>
      <vt:lpstr>Review . . . What do you remember?</vt:lpstr>
      <vt:lpstr>Review . . . What do you remember?</vt:lpstr>
      <vt:lpstr>Review . . . What do you remember?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Aceti</dc:creator>
  <cp:lastModifiedBy>Susan Aceti</cp:lastModifiedBy>
  <cp:revision>1</cp:revision>
  <dcterms:created xsi:type="dcterms:W3CDTF">2017-08-22T17:39:22Z</dcterms:created>
  <dcterms:modified xsi:type="dcterms:W3CDTF">2017-08-22T17:41:23Z</dcterms:modified>
</cp:coreProperties>
</file>